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18"/>
  </p:notesMasterIdLst>
  <p:sldIdLst>
    <p:sldId id="257" r:id="rId2"/>
    <p:sldId id="256" r:id="rId3"/>
    <p:sldId id="258" r:id="rId4"/>
    <p:sldId id="259" r:id="rId5"/>
    <p:sldId id="260" r:id="rId6"/>
    <p:sldId id="261" r:id="rId7"/>
    <p:sldId id="262" r:id="rId8"/>
    <p:sldId id="287" r:id="rId9"/>
    <p:sldId id="288" r:id="rId10"/>
    <p:sldId id="264" r:id="rId11"/>
    <p:sldId id="266" r:id="rId12"/>
    <p:sldId id="286" r:id="rId13"/>
    <p:sldId id="284" r:id="rId14"/>
    <p:sldId id="275" r:id="rId15"/>
    <p:sldId id="285" r:id="rId16"/>
    <p:sldId id="270" r:id="rId17"/>
  </p:sldIdLst>
  <p:sldSz cx="12192000" cy="6858000"/>
  <p:notesSz cx="6881813"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4" autoAdjust="0"/>
    <p:restoredTop sz="56535" autoAdjust="0"/>
  </p:normalViewPr>
  <p:slideViewPr>
    <p:cSldViewPr snapToGrid="0">
      <p:cViewPr varScale="1">
        <p:scale>
          <a:sx n="62" d="100"/>
          <a:sy n="62" d="100"/>
        </p:scale>
        <p:origin x="175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444158-B7E6-4887-B7E3-64BAA57FEA8D}" type="doc">
      <dgm:prSet loTypeId="urn:microsoft.com/office/officeart/2005/8/layout/equation1" loCatId="process" qsTypeId="urn:microsoft.com/office/officeart/2005/8/quickstyle/simple1" qsCatId="simple" csTypeId="urn:microsoft.com/office/officeart/2005/8/colors/accent1_2" csCatId="accent1" phldr="1"/>
      <dgm:spPr/>
    </dgm:pt>
    <dgm:pt modelId="{4AC18912-E88C-4D18-A87A-59EF686F33E5}">
      <dgm:prSet phldrT="[Text]"/>
      <dgm:spPr/>
      <dgm:t>
        <a:bodyPr/>
        <a:lstStyle/>
        <a:p>
          <a:r>
            <a:rPr lang="en-US" b="1" dirty="0"/>
            <a:t>COA</a:t>
          </a:r>
        </a:p>
      </dgm:t>
    </dgm:pt>
    <dgm:pt modelId="{58B2E30C-D053-48F6-B024-7000928AF717}" type="parTrans" cxnId="{4535EE75-45BE-4DC4-8E18-28B6EC10DFBC}">
      <dgm:prSet/>
      <dgm:spPr/>
      <dgm:t>
        <a:bodyPr/>
        <a:lstStyle/>
        <a:p>
          <a:endParaRPr lang="en-US"/>
        </a:p>
      </dgm:t>
    </dgm:pt>
    <dgm:pt modelId="{FC081FE6-DD68-4FB0-8582-1A8A0B14040E}" type="sibTrans" cxnId="{4535EE75-45BE-4DC4-8E18-28B6EC10DFBC}">
      <dgm:prSet/>
      <dgm:spPr/>
      <dgm:t>
        <a:bodyPr/>
        <a:lstStyle/>
        <a:p>
          <a:endParaRPr lang="en-US"/>
        </a:p>
      </dgm:t>
    </dgm:pt>
    <dgm:pt modelId="{84D7016D-E2DF-41C7-9959-36F8DE9CA384}">
      <dgm:prSet phldrT="[Text]"/>
      <dgm:spPr/>
      <dgm:t>
        <a:bodyPr/>
        <a:lstStyle/>
        <a:p>
          <a:r>
            <a:rPr lang="en-US" b="1" dirty="0"/>
            <a:t>EFC</a:t>
          </a:r>
        </a:p>
      </dgm:t>
    </dgm:pt>
    <dgm:pt modelId="{A4C6ABC5-46D1-494C-9552-8E13D7D983DE}" type="parTrans" cxnId="{243BD5F7-C2E1-47EA-8359-83522E2CE526}">
      <dgm:prSet/>
      <dgm:spPr/>
      <dgm:t>
        <a:bodyPr/>
        <a:lstStyle/>
        <a:p>
          <a:endParaRPr lang="en-US"/>
        </a:p>
      </dgm:t>
    </dgm:pt>
    <dgm:pt modelId="{20714DB2-0257-42A2-88B7-4BDD6ED65DAD}" type="sibTrans" cxnId="{243BD5F7-C2E1-47EA-8359-83522E2CE526}">
      <dgm:prSet/>
      <dgm:spPr/>
      <dgm:t>
        <a:bodyPr/>
        <a:lstStyle/>
        <a:p>
          <a:endParaRPr lang="en-US"/>
        </a:p>
      </dgm:t>
    </dgm:pt>
    <dgm:pt modelId="{18FB2DE3-4503-4B25-B07D-CEEAF7D003BD}">
      <dgm:prSet phldrT="[Text]"/>
      <dgm:spPr/>
      <dgm:t>
        <a:bodyPr/>
        <a:lstStyle/>
        <a:p>
          <a:r>
            <a:rPr lang="en-US" b="1" dirty="0"/>
            <a:t>NEED</a:t>
          </a:r>
        </a:p>
      </dgm:t>
    </dgm:pt>
    <dgm:pt modelId="{27F4462A-9406-49D9-AA50-ADA0AF05CA13}" type="parTrans" cxnId="{549AE5B6-42C5-406A-B182-296BFA5C7034}">
      <dgm:prSet/>
      <dgm:spPr/>
      <dgm:t>
        <a:bodyPr/>
        <a:lstStyle/>
        <a:p>
          <a:endParaRPr lang="en-US"/>
        </a:p>
      </dgm:t>
    </dgm:pt>
    <dgm:pt modelId="{98FABABC-F1B8-4464-8F67-1CF2C57BAB33}" type="sibTrans" cxnId="{549AE5B6-42C5-406A-B182-296BFA5C7034}">
      <dgm:prSet/>
      <dgm:spPr/>
      <dgm:t>
        <a:bodyPr/>
        <a:lstStyle/>
        <a:p>
          <a:endParaRPr lang="en-US"/>
        </a:p>
      </dgm:t>
    </dgm:pt>
    <dgm:pt modelId="{FBFB1CA1-FBC0-4B45-B1CE-84F3841EB459}" type="pres">
      <dgm:prSet presAssocID="{44444158-B7E6-4887-B7E3-64BAA57FEA8D}" presName="linearFlow" presStyleCnt="0">
        <dgm:presLayoutVars>
          <dgm:dir/>
          <dgm:resizeHandles val="exact"/>
        </dgm:presLayoutVars>
      </dgm:prSet>
      <dgm:spPr/>
    </dgm:pt>
    <dgm:pt modelId="{016A170A-FA0D-4F35-A071-830F6DAA91DD}" type="pres">
      <dgm:prSet presAssocID="{4AC18912-E88C-4D18-A87A-59EF686F33E5}" presName="node" presStyleLbl="node1" presStyleIdx="0" presStyleCnt="3" custLinFactNeighborX="-929" custLinFactNeighborY="7353">
        <dgm:presLayoutVars>
          <dgm:bulletEnabled val="1"/>
        </dgm:presLayoutVars>
      </dgm:prSet>
      <dgm:spPr/>
    </dgm:pt>
    <dgm:pt modelId="{F3014FD7-95E3-4DDF-99CE-17FA4E890586}" type="pres">
      <dgm:prSet presAssocID="{FC081FE6-DD68-4FB0-8582-1A8A0B14040E}" presName="spacerL" presStyleCnt="0"/>
      <dgm:spPr/>
    </dgm:pt>
    <dgm:pt modelId="{D3302509-4005-4881-A003-E508DD306BBB}" type="pres">
      <dgm:prSet presAssocID="{FC081FE6-DD68-4FB0-8582-1A8A0B14040E}" presName="sibTrans" presStyleLbl="sibTrans2D1" presStyleIdx="0" presStyleCnt="2"/>
      <dgm:spPr>
        <a:prstGeom prst="mathMinus">
          <a:avLst/>
        </a:prstGeom>
      </dgm:spPr>
    </dgm:pt>
    <dgm:pt modelId="{2881EB24-3312-4E38-8ED4-82899778353F}" type="pres">
      <dgm:prSet presAssocID="{FC081FE6-DD68-4FB0-8582-1A8A0B14040E}" presName="spacerR" presStyleCnt="0"/>
      <dgm:spPr/>
    </dgm:pt>
    <dgm:pt modelId="{F67E80FD-6555-46D1-90B5-866271905CB9}" type="pres">
      <dgm:prSet presAssocID="{84D7016D-E2DF-41C7-9959-36F8DE9CA384}" presName="node" presStyleLbl="node1" presStyleIdx="1" presStyleCnt="3" custLinFactNeighborX="9213" custLinFactNeighborY="7353">
        <dgm:presLayoutVars>
          <dgm:bulletEnabled val="1"/>
        </dgm:presLayoutVars>
      </dgm:prSet>
      <dgm:spPr/>
    </dgm:pt>
    <dgm:pt modelId="{F4C5208A-C924-41BB-94FA-F1BC2D920E52}" type="pres">
      <dgm:prSet presAssocID="{20714DB2-0257-42A2-88B7-4BDD6ED65DAD}" presName="spacerL" presStyleCnt="0"/>
      <dgm:spPr/>
    </dgm:pt>
    <dgm:pt modelId="{9580BA68-CDA5-4E41-A03C-52C0EB1E6E23}" type="pres">
      <dgm:prSet presAssocID="{20714DB2-0257-42A2-88B7-4BDD6ED65DAD}" presName="sibTrans" presStyleLbl="sibTrans2D1" presStyleIdx="1" presStyleCnt="2"/>
      <dgm:spPr/>
    </dgm:pt>
    <dgm:pt modelId="{175F4BA1-82F4-44A8-8743-186A7D9E7693}" type="pres">
      <dgm:prSet presAssocID="{20714DB2-0257-42A2-88B7-4BDD6ED65DAD}" presName="spacerR" presStyleCnt="0"/>
      <dgm:spPr/>
    </dgm:pt>
    <dgm:pt modelId="{DA10DE7E-59CF-420D-B44D-5E4394BC4294}" type="pres">
      <dgm:prSet presAssocID="{18FB2DE3-4503-4B25-B07D-CEEAF7D003BD}" presName="node" presStyleLbl="node1" presStyleIdx="2" presStyleCnt="3" custLinFactNeighborX="1900" custLinFactNeighborY="7353">
        <dgm:presLayoutVars>
          <dgm:bulletEnabled val="1"/>
        </dgm:presLayoutVars>
      </dgm:prSet>
      <dgm:spPr/>
    </dgm:pt>
  </dgm:ptLst>
  <dgm:cxnLst>
    <dgm:cxn modelId="{637C9010-726F-4D59-9A88-1BEB1BE985A7}" type="presOf" srcId="{84D7016D-E2DF-41C7-9959-36F8DE9CA384}" destId="{F67E80FD-6555-46D1-90B5-866271905CB9}" srcOrd="0" destOrd="0" presId="urn:microsoft.com/office/officeart/2005/8/layout/equation1"/>
    <dgm:cxn modelId="{4535EE75-45BE-4DC4-8E18-28B6EC10DFBC}" srcId="{44444158-B7E6-4887-B7E3-64BAA57FEA8D}" destId="{4AC18912-E88C-4D18-A87A-59EF686F33E5}" srcOrd="0" destOrd="0" parTransId="{58B2E30C-D053-48F6-B024-7000928AF717}" sibTransId="{FC081FE6-DD68-4FB0-8582-1A8A0B14040E}"/>
    <dgm:cxn modelId="{397E8D83-CA96-446A-A677-6E4B31D37A09}" type="presOf" srcId="{FC081FE6-DD68-4FB0-8582-1A8A0B14040E}" destId="{D3302509-4005-4881-A003-E508DD306BBB}" srcOrd="0" destOrd="0" presId="urn:microsoft.com/office/officeart/2005/8/layout/equation1"/>
    <dgm:cxn modelId="{D7123796-0051-4C25-A26F-E767A2DC8DF5}" type="presOf" srcId="{44444158-B7E6-4887-B7E3-64BAA57FEA8D}" destId="{FBFB1CA1-FBC0-4B45-B1CE-84F3841EB459}" srcOrd="0" destOrd="0" presId="urn:microsoft.com/office/officeart/2005/8/layout/equation1"/>
    <dgm:cxn modelId="{549AE5B6-42C5-406A-B182-296BFA5C7034}" srcId="{44444158-B7E6-4887-B7E3-64BAA57FEA8D}" destId="{18FB2DE3-4503-4B25-B07D-CEEAF7D003BD}" srcOrd="2" destOrd="0" parTransId="{27F4462A-9406-49D9-AA50-ADA0AF05CA13}" sibTransId="{98FABABC-F1B8-4464-8F67-1CF2C57BAB33}"/>
    <dgm:cxn modelId="{4F2C1FB8-1B6E-4731-AD19-DC7973295CF9}" type="presOf" srcId="{4AC18912-E88C-4D18-A87A-59EF686F33E5}" destId="{016A170A-FA0D-4F35-A071-830F6DAA91DD}" srcOrd="0" destOrd="0" presId="urn:microsoft.com/office/officeart/2005/8/layout/equation1"/>
    <dgm:cxn modelId="{2C95D8C8-BBD4-4133-9E1E-F8FE7EE06BCA}" type="presOf" srcId="{18FB2DE3-4503-4B25-B07D-CEEAF7D003BD}" destId="{DA10DE7E-59CF-420D-B44D-5E4394BC4294}" srcOrd="0" destOrd="0" presId="urn:microsoft.com/office/officeart/2005/8/layout/equation1"/>
    <dgm:cxn modelId="{638B04D8-A94F-4FDA-852A-58BE6C1A2CD7}" type="presOf" srcId="{20714DB2-0257-42A2-88B7-4BDD6ED65DAD}" destId="{9580BA68-CDA5-4E41-A03C-52C0EB1E6E23}" srcOrd="0" destOrd="0" presId="urn:microsoft.com/office/officeart/2005/8/layout/equation1"/>
    <dgm:cxn modelId="{243BD5F7-C2E1-47EA-8359-83522E2CE526}" srcId="{44444158-B7E6-4887-B7E3-64BAA57FEA8D}" destId="{84D7016D-E2DF-41C7-9959-36F8DE9CA384}" srcOrd="1" destOrd="0" parTransId="{A4C6ABC5-46D1-494C-9552-8E13D7D983DE}" sibTransId="{20714DB2-0257-42A2-88B7-4BDD6ED65DAD}"/>
    <dgm:cxn modelId="{3DA03209-38F9-421A-AD8F-6975EDB25C40}" type="presParOf" srcId="{FBFB1CA1-FBC0-4B45-B1CE-84F3841EB459}" destId="{016A170A-FA0D-4F35-A071-830F6DAA91DD}" srcOrd="0" destOrd="0" presId="urn:microsoft.com/office/officeart/2005/8/layout/equation1"/>
    <dgm:cxn modelId="{96FF3A26-D0E8-4BED-844D-FE08DFD26497}" type="presParOf" srcId="{FBFB1CA1-FBC0-4B45-B1CE-84F3841EB459}" destId="{F3014FD7-95E3-4DDF-99CE-17FA4E890586}" srcOrd="1" destOrd="0" presId="urn:microsoft.com/office/officeart/2005/8/layout/equation1"/>
    <dgm:cxn modelId="{6B597979-F0A2-4B11-B751-CDAF15CFD81B}" type="presParOf" srcId="{FBFB1CA1-FBC0-4B45-B1CE-84F3841EB459}" destId="{D3302509-4005-4881-A003-E508DD306BBB}" srcOrd="2" destOrd="0" presId="urn:microsoft.com/office/officeart/2005/8/layout/equation1"/>
    <dgm:cxn modelId="{7FC90320-CE98-4921-BF45-E0ED377C817A}" type="presParOf" srcId="{FBFB1CA1-FBC0-4B45-B1CE-84F3841EB459}" destId="{2881EB24-3312-4E38-8ED4-82899778353F}" srcOrd="3" destOrd="0" presId="urn:microsoft.com/office/officeart/2005/8/layout/equation1"/>
    <dgm:cxn modelId="{68DFE411-F588-4D69-81CF-443A0C370303}" type="presParOf" srcId="{FBFB1CA1-FBC0-4B45-B1CE-84F3841EB459}" destId="{F67E80FD-6555-46D1-90B5-866271905CB9}" srcOrd="4" destOrd="0" presId="urn:microsoft.com/office/officeart/2005/8/layout/equation1"/>
    <dgm:cxn modelId="{219AB5ED-6EAA-4A12-8C67-4BA47C185C35}" type="presParOf" srcId="{FBFB1CA1-FBC0-4B45-B1CE-84F3841EB459}" destId="{F4C5208A-C924-41BB-94FA-F1BC2D920E52}" srcOrd="5" destOrd="0" presId="urn:microsoft.com/office/officeart/2005/8/layout/equation1"/>
    <dgm:cxn modelId="{698FAC3E-EAF9-4412-B2E0-758AA3921C35}" type="presParOf" srcId="{FBFB1CA1-FBC0-4B45-B1CE-84F3841EB459}" destId="{9580BA68-CDA5-4E41-A03C-52C0EB1E6E23}" srcOrd="6" destOrd="0" presId="urn:microsoft.com/office/officeart/2005/8/layout/equation1"/>
    <dgm:cxn modelId="{3F0030BA-2B23-4E86-BA1C-8F5F88B89D37}" type="presParOf" srcId="{FBFB1CA1-FBC0-4B45-B1CE-84F3841EB459}" destId="{175F4BA1-82F4-44A8-8743-186A7D9E7693}" srcOrd="7" destOrd="0" presId="urn:microsoft.com/office/officeart/2005/8/layout/equation1"/>
    <dgm:cxn modelId="{28CE9B5D-AE37-45A0-A72D-67EE13D39264}" type="presParOf" srcId="{FBFB1CA1-FBC0-4B45-B1CE-84F3841EB459}" destId="{DA10DE7E-59CF-420D-B44D-5E4394BC4294}"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6A170A-FA0D-4F35-A071-830F6DAA91DD}">
      <dsp:nvSpPr>
        <dsp:cNvPr id="0" name=""/>
        <dsp:cNvSpPr/>
      </dsp:nvSpPr>
      <dsp:spPr>
        <a:xfrm>
          <a:off x="0" y="401794"/>
          <a:ext cx="2283955" cy="228395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866900">
            <a:lnSpc>
              <a:spcPct val="90000"/>
            </a:lnSpc>
            <a:spcBef>
              <a:spcPct val="0"/>
            </a:spcBef>
            <a:spcAft>
              <a:spcPct val="35000"/>
            </a:spcAft>
            <a:buNone/>
          </a:pPr>
          <a:r>
            <a:rPr lang="en-US" sz="4200" b="1" kern="1200" dirty="0"/>
            <a:t>COA</a:t>
          </a:r>
        </a:p>
      </dsp:txBody>
      <dsp:txXfrm>
        <a:off x="334477" y="736271"/>
        <a:ext cx="1615001" cy="1615001"/>
      </dsp:txXfrm>
    </dsp:sp>
    <dsp:sp modelId="{D3302509-4005-4881-A003-E508DD306BBB}">
      <dsp:nvSpPr>
        <dsp:cNvPr id="0" name=""/>
        <dsp:cNvSpPr/>
      </dsp:nvSpPr>
      <dsp:spPr>
        <a:xfrm>
          <a:off x="2471135" y="713485"/>
          <a:ext cx="1324694" cy="1324694"/>
        </a:xfrm>
        <a:prstGeom prst="mathMin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2646723" y="1220048"/>
        <a:ext cx="973518" cy="311568"/>
      </dsp:txXfrm>
    </dsp:sp>
    <dsp:sp modelId="{F67E80FD-6555-46D1-90B5-866271905CB9}">
      <dsp:nvSpPr>
        <dsp:cNvPr id="0" name=""/>
        <dsp:cNvSpPr/>
      </dsp:nvSpPr>
      <dsp:spPr>
        <a:xfrm>
          <a:off x="3998373" y="401794"/>
          <a:ext cx="2283955" cy="228395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866900">
            <a:lnSpc>
              <a:spcPct val="90000"/>
            </a:lnSpc>
            <a:spcBef>
              <a:spcPct val="0"/>
            </a:spcBef>
            <a:spcAft>
              <a:spcPct val="35000"/>
            </a:spcAft>
            <a:buNone/>
          </a:pPr>
          <a:r>
            <a:rPr lang="en-US" sz="4200" b="1" kern="1200" dirty="0"/>
            <a:t>EFC</a:t>
          </a:r>
        </a:p>
      </dsp:txBody>
      <dsp:txXfrm>
        <a:off x="4332850" y="736271"/>
        <a:ext cx="1615001" cy="1615001"/>
      </dsp:txXfrm>
    </dsp:sp>
    <dsp:sp modelId="{9580BA68-CDA5-4E41-A03C-52C0EB1E6E23}">
      <dsp:nvSpPr>
        <dsp:cNvPr id="0" name=""/>
        <dsp:cNvSpPr/>
      </dsp:nvSpPr>
      <dsp:spPr>
        <a:xfrm>
          <a:off x="6450699" y="713485"/>
          <a:ext cx="1324694" cy="1324694"/>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866900">
            <a:lnSpc>
              <a:spcPct val="90000"/>
            </a:lnSpc>
            <a:spcBef>
              <a:spcPct val="0"/>
            </a:spcBef>
            <a:spcAft>
              <a:spcPct val="35000"/>
            </a:spcAft>
            <a:buNone/>
          </a:pPr>
          <a:endParaRPr lang="en-US" sz="4200" kern="1200"/>
        </a:p>
      </dsp:txBody>
      <dsp:txXfrm>
        <a:off x="6626287" y="986372"/>
        <a:ext cx="973518" cy="778920"/>
      </dsp:txXfrm>
    </dsp:sp>
    <dsp:sp modelId="{DA10DE7E-59CF-420D-B44D-5E4394BC4294}">
      <dsp:nvSpPr>
        <dsp:cNvPr id="0" name=""/>
        <dsp:cNvSpPr/>
      </dsp:nvSpPr>
      <dsp:spPr>
        <a:xfrm>
          <a:off x="7962574" y="401794"/>
          <a:ext cx="2283955" cy="228395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866900">
            <a:lnSpc>
              <a:spcPct val="90000"/>
            </a:lnSpc>
            <a:spcBef>
              <a:spcPct val="0"/>
            </a:spcBef>
            <a:spcAft>
              <a:spcPct val="35000"/>
            </a:spcAft>
            <a:buNone/>
          </a:pPr>
          <a:r>
            <a:rPr lang="en-US" sz="4200" b="1" kern="1200" dirty="0"/>
            <a:t>NEED</a:t>
          </a:r>
        </a:p>
      </dsp:txBody>
      <dsp:txXfrm>
        <a:off x="8297051" y="736271"/>
        <a:ext cx="1615001" cy="1615001"/>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idx="1"/>
          </p:nvPr>
        </p:nvSpPr>
        <p:spPr>
          <a:xfrm>
            <a:off x="3898102" y="0"/>
            <a:ext cx="2982119" cy="466434"/>
          </a:xfrm>
          <a:prstGeom prst="rect">
            <a:avLst/>
          </a:prstGeom>
        </p:spPr>
        <p:txBody>
          <a:bodyPr vert="horz" lIns="92446" tIns="46223" rIns="92446" bIns="46223" rtlCol="0"/>
          <a:lstStyle>
            <a:lvl1pPr algn="r">
              <a:defRPr sz="1200"/>
            </a:lvl1pPr>
          </a:lstStyle>
          <a:p>
            <a:fld id="{B95AB313-C032-4812-9F70-3DE812E8F18A}" type="datetimeFigureOut">
              <a:rPr lang="en-US" smtClean="0"/>
              <a:t>9/17/2019</a:t>
            </a:fld>
            <a:endParaRPr lang="en-US" dirty="0"/>
          </a:p>
        </p:txBody>
      </p:sp>
      <p:sp>
        <p:nvSpPr>
          <p:cNvPr id="4" name="Slide Image Placeholder 3"/>
          <p:cNvSpPr>
            <a:spLocks noGrp="1" noRot="1" noChangeAspect="1"/>
          </p:cNvSpPr>
          <p:nvPr>
            <p:ph type="sldImg" idx="2"/>
          </p:nvPr>
        </p:nvSpPr>
        <p:spPr>
          <a:xfrm>
            <a:off x="654050" y="1162050"/>
            <a:ext cx="5575300" cy="3136900"/>
          </a:xfrm>
          <a:prstGeom prst="rect">
            <a:avLst/>
          </a:prstGeom>
          <a:noFill/>
          <a:ln w="12700">
            <a:solidFill>
              <a:prstClr val="black"/>
            </a:solidFill>
          </a:ln>
        </p:spPr>
        <p:txBody>
          <a:bodyPr vert="horz" lIns="92446" tIns="46223" rIns="92446" bIns="46223" rtlCol="0" anchor="ctr"/>
          <a:lstStyle/>
          <a:p>
            <a:endParaRPr lang="en-US" dirty="0"/>
          </a:p>
        </p:txBody>
      </p:sp>
      <p:sp>
        <p:nvSpPr>
          <p:cNvPr id="5" name="Notes Placeholder 4"/>
          <p:cNvSpPr>
            <a:spLocks noGrp="1"/>
          </p:cNvSpPr>
          <p:nvPr>
            <p:ph type="body" sz="quarter" idx="3"/>
          </p:nvPr>
        </p:nvSpPr>
        <p:spPr>
          <a:xfrm>
            <a:off x="688182" y="4473892"/>
            <a:ext cx="5505450" cy="3660458"/>
          </a:xfrm>
          <a:prstGeom prst="rect">
            <a:avLst/>
          </a:prstGeom>
        </p:spPr>
        <p:txBody>
          <a:bodyPr vert="horz" lIns="92446" tIns="46223" rIns="92446" bIns="4622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6433"/>
          </a:xfrm>
          <a:prstGeom prst="rect">
            <a:avLst/>
          </a:prstGeom>
        </p:spPr>
        <p:txBody>
          <a:bodyPr vert="horz" lIns="92446" tIns="46223" rIns="92446" bIns="4622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8102" y="8829967"/>
            <a:ext cx="2982119" cy="466433"/>
          </a:xfrm>
          <a:prstGeom prst="rect">
            <a:avLst/>
          </a:prstGeom>
        </p:spPr>
        <p:txBody>
          <a:bodyPr vert="horz" lIns="92446" tIns="46223" rIns="92446" bIns="46223" rtlCol="0" anchor="b"/>
          <a:lstStyle>
            <a:lvl1pPr algn="r">
              <a:defRPr sz="1200"/>
            </a:lvl1pPr>
          </a:lstStyle>
          <a:p>
            <a:fld id="{5F1F8D62-13B8-4B0C-A516-188F3509AC83}" type="slidenum">
              <a:rPr lang="en-US" smtClean="0"/>
              <a:t>‹#›</a:t>
            </a:fld>
            <a:endParaRPr lang="en-US" dirty="0"/>
          </a:p>
        </p:txBody>
      </p:sp>
    </p:spTree>
    <p:extLst>
      <p:ext uri="{BB962C8B-B14F-4D97-AF65-F5344CB8AC3E}">
        <p14:creationId xmlns:p14="http://schemas.microsoft.com/office/powerpoint/2010/main" val="1707434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1F8D62-13B8-4B0C-A516-188F3509AC83}" type="slidenum">
              <a:rPr lang="en-US" smtClean="0"/>
              <a:t>1</a:t>
            </a:fld>
            <a:endParaRPr lang="en-US" dirty="0"/>
          </a:p>
        </p:txBody>
      </p:sp>
    </p:spTree>
    <p:extLst>
      <p:ext uri="{BB962C8B-B14F-4D97-AF65-F5344CB8AC3E}">
        <p14:creationId xmlns:p14="http://schemas.microsoft.com/office/powerpoint/2010/main" val="842836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1F8D62-13B8-4B0C-A516-188F3509AC83}" type="slidenum">
              <a:rPr lang="en-US" smtClean="0"/>
              <a:t>2</a:t>
            </a:fld>
            <a:endParaRPr lang="en-US" dirty="0"/>
          </a:p>
        </p:txBody>
      </p:sp>
    </p:spTree>
    <p:extLst>
      <p:ext uri="{BB962C8B-B14F-4D97-AF65-F5344CB8AC3E}">
        <p14:creationId xmlns:p14="http://schemas.microsoft.com/office/powerpoint/2010/main" val="1932182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1F8D62-13B8-4B0C-A516-188F3509AC83}" type="slidenum">
              <a:rPr lang="en-US" smtClean="0"/>
              <a:t>3</a:t>
            </a:fld>
            <a:endParaRPr lang="en-US" dirty="0"/>
          </a:p>
        </p:txBody>
      </p:sp>
    </p:spTree>
    <p:extLst>
      <p:ext uri="{BB962C8B-B14F-4D97-AF65-F5344CB8AC3E}">
        <p14:creationId xmlns:p14="http://schemas.microsoft.com/office/powerpoint/2010/main" val="23231905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Paid back – loans</a:t>
            </a:r>
          </a:p>
          <a:p>
            <a:r>
              <a:rPr lang="en-US" dirty="0">
                <a:latin typeface="Arial" panose="020B0604020202020204" pitchFamily="34" charset="0"/>
                <a:cs typeface="Arial" panose="020B0604020202020204" pitchFamily="34" charset="0"/>
              </a:rPr>
              <a:t>Earned – work study</a:t>
            </a:r>
          </a:p>
          <a:p>
            <a:r>
              <a:rPr lang="en-US" dirty="0">
                <a:latin typeface="Arial" panose="020B0604020202020204" pitchFamily="34" charset="0"/>
                <a:cs typeface="Arial" panose="020B0604020202020204" pitchFamily="34" charset="0"/>
              </a:rPr>
              <a:t>Gift aid – scholarships and grants</a:t>
            </a:r>
          </a:p>
        </p:txBody>
      </p:sp>
      <p:sp>
        <p:nvSpPr>
          <p:cNvPr id="4" name="Slide Number Placeholder 3"/>
          <p:cNvSpPr>
            <a:spLocks noGrp="1"/>
          </p:cNvSpPr>
          <p:nvPr>
            <p:ph type="sldNum" sz="quarter" idx="10"/>
          </p:nvPr>
        </p:nvSpPr>
        <p:spPr/>
        <p:txBody>
          <a:bodyPr/>
          <a:lstStyle/>
          <a:p>
            <a:fld id="{1466643E-B0B1-4D73-9632-8AAA63A46870}" type="slidenum">
              <a:rPr lang="en-US" smtClean="0"/>
              <a:t>4</a:t>
            </a:fld>
            <a:endParaRPr lang="en-US" dirty="0"/>
          </a:p>
        </p:txBody>
      </p:sp>
    </p:spTree>
    <p:extLst>
      <p:ext uri="{BB962C8B-B14F-4D97-AF65-F5344CB8AC3E}">
        <p14:creationId xmlns:p14="http://schemas.microsoft.com/office/powerpoint/2010/main" val="1148245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The following sources provide financial aid in various forms:</a:t>
            </a:r>
          </a:p>
          <a:p>
            <a:pPr marL="171450" indent="-171450">
              <a:buFontTx/>
              <a:buChar char="-"/>
            </a:pPr>
            <a:r>
              <a:rPr lang="en-US" dirty="0">
                <a:latin typeface="Arial" panose="020B0604020202020204" pitchFamily="34" charset="0"/>
                <a:cs typeface="Arial" panose="020B0604020202020204" pitchFamily="34" charset="0"/>
              </a:rPr>
              <a:t>Federal Government</a:t>
            </a:r>
          </a:p>
          <a:p>
            <a:pPr marL="171450" indent="-171450">
              <a:buFontTx/>
              <a:buChar char="-"/>
            </a:pPr>
            <a:r>
              <a:rPr lang="en-US" dirty="0">
                <a:latin typeface="Arial" panose="020B0604020202020204" pitchFamily="34" charset="0"/>
                <a:cs typeface="Arial" panose="020B0604020202020204" pitchFamily="34" charset="0"/>
              </a:rPr>
              <a:t>State Government</a:t>
            </a:r>
          </a:p>
          <a:p>
            <a:pPr marL="171450" indent="-171450">
              <a:buFontTx/>
              <a:buChar char="-"/>
            </a:pPr>
            <a:r>
              <a:rPr lang="en-US" dirty="0">
                <a:latin typeface="Arial" panose="020B0604020202020204" pitchFamily="34" charset="0"/>
                <a:cs typeface="Arial" panose="020B0604020202020204" pitchFamily="34" charset="0"/>
              </a:rPr>
              <a:t>Colleges and Universities</a:t>
            </a:r>
          </a:p>
          <a:p>
            <a:pPr marL="171450" indent="-171450">
              <a:buFontTx/>
              <a:buChar char="-"/>
            </a:pPr>
            <a:r>
              <a:rPr lang="en-US" dirty="0">
                <a:latin typeface="Arial" panose="020B0604020202020204" pitchFamily="34" charset="0"/>
                <a:cs typeface="Arial" panose="020B0604020202020204" pitchFamily="34" charset="0"/>
              </a:rPr>
              <a:t>Private organizations or foundations</a:t>
            </a:r>
          </a:p>
        </p:txBody>
      </p:sp>
      <p:sp>
        <p:nvSpPr>
          <p:cNvPr id="4" name="Slide Number Placeholder 3"/>
          <p:cNvSpPr>
            <a:spLocks noGrp="1"/>
          </p:cNvSpPr>
          <p:nvPr>
            <p:ph type="sldNum" sz="quarter" idx="10"/>
          </p:nvPr>
        </p:nvSpPr>
        <p:spPr/>
        <p:txBody>
          <a:bodyPr/>
          <a:lstStyle/>
          <a:p>
            <a:fld id="{5F1F8D62-13B8-4B0C-A516-188F3509AC83}" type="slidenum">
              <a:rPr lang="en-US" smtClean="0"/>
              <a:t>5</a:t>
            </a:fld>
            <a:endParaRPr lang="en-US" dirty="0"/>
          </a:p>
        </p:txBody>
      </p:sp>
    </p:spTree>
    <p:extLst>
      <p:ext uri="{BB962C8B-B14F-4D97-AF65-F5344CB8AC3E}">
        <p14:creationId xmlns:p14="http://schemas.microsoft.com/office/powerpoint/2010/main" val="3520013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1F8D62-13B8-4B0C-A516-188F3509AC83}" type="slidenum">
              <a:rPr lang="en-US" smtClean="0"/>
              <a:t>6</a:t>
            </a:fld>
            <a:endParaRPr lang="en-US" dirty="0"/>
          </a:p>
        </p:txBody>
      </p:sp>
    </p:spTree>
    <p:extLst>
      <p:ext uri="{BB962C8B-B14F-4D97-AF65-F5344CB8AC3E}">
        <p14:creationId xmlns:p14="http://schemas.microsoft.com/office/powerpoint/2010/main" val="403961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54050" y="1162050"/>
            <a:ext cx="5575300" cy="3136900"/>
          </a:xfrm>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To be eligible for Federal Pell Grants: </a:t>
            </a:r>
          </a:p>
          <a:p>
            <a:r>
              <a:rPr lang="en-US" dirty="0">
                <a:latin typeface="Arial" panose="020B0604020202020204" pitchFamily="34" charset="0"/>
                <a:cs typeface="Arial" panose="020B0604020202020204" pitchFamily="34" charset="0"/>
              </a:rPr>
              <a:t>your </a:t>
            </a:r>
            <a:r>
              <a:rPr lang="en-US" i="1" dirty="0">
                <a:latin typeface="Arial" panose="020B0604020202020204" pitchFamily="34" charset="0"/>
                <a:cs typeface="Arial" panose="020B0604020202020204" pitchFamily="34" charset="0"/>
              </a:rPr>
              <a:t>financial need</a:t>
            </a:r>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your cost of attendance,</a:t>
            </a:r>
          </a:p>
          <a:p>
            <a:r>
              <a:rPr lang="en-US" dirty="0">
                <a:latin typeface="Arial" panose="020B0604020202020204" pitchFamily="34" charset="0"/>
                <a:cs typeface="Arial" panose="020B0604020202020204" pitchFamily="34" charset="0"/>
              </a:rPr>
              <a:t>your status as a full-time or part-time student, and</a:t>
            </a:r>
          </a:p>
          <a:p>
            <a:r>
              <a:rPr lang="en-US" dirty="0">
                <a:latin typeface="Arial" panose="020B0604020202020204" pitchFamily="34" charset="0"/>
                <a:cs typeface="Arial" panose="020B0604020202020204" pitchFamily="34" charset="0"/>
              </a:rPr>
              <a:t>​your plans to attend school for a full </a:t>
            </a:r>
            <a:r>
              <a:rPr lang="en-US" i="1" dirty="0">
                <a:latin typeface="Arial" panose="020B0604020202020204" pitchFamily="34" charset="0"/>
                <a:cs typeface="Arial" panose="020B0604020202020204" pitchFamily="34" charset="0"/>
              </a:rPr>
              <a:t>academic year</a:t>
            </a:r>
            <a:r>
              <a:rPr lang="en-US" dirty="0">
                <a:latin typeface="Arial" panose="020B0604020202020204" pitchFamily="34" charset="0"/>
                <a:cs typeface="Arial" panose="020B0604020202020204" pitchFamily="34" charset="0"/>
              </a:rPr>
              <a:t> or less.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FSEOG grants are for students with exceptional need as determined by the FAFSA. Pell eligible students are given priority for FSEOG grants.</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defTabSz="462229">
              <a:defRPr/>
            </a:pPr>
            <a:fld id="{1A254524-97DD-4F0E-991F-8BCB16E3F6F3}" type="slidenum">
              <a:rPr lang="en-US">
                <a:solidFill>
                  <a:prstClr val="black"/>
                </a:solidFill>
                <a:latin typeface="Calibri"/>
              </a:rPr>
              <a:pPr defTabSz="462229">
                <a:defRPr/>
              </a:pPr>
              <a:t>7</a:t>
            </a:fld>
            <a:endParaRPr lang="en-US">
              <a:solidFill>
                <a:prstClr val="black"/>
              </a:solidFill>
              <a:latin typeface="Calibri"/>
            </a:endParaRPr>
          </a:p>
        </p:txBody>
      </p:sp>
    </p:spTree>
    <p:extLst>
      <p:ext uri="{BB962C8B-B14F-4D97-AF65-F5344CB8AC3E}">
        <p14:creationId xmlns:p14="http://schemas.microsoft.com/office/powerpoint/2010/main" val="36940027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Resource for students from DOE</a:t>
            </a:r>
            <a:r>
              <a:rPr lang="en-US" dirty="0">
                <a:latin typeface="Arial" panose="020B0604020202020204" pitchFamily="34" charset="0"/>
                <a:cs typeface="Arial" panose="020B0604020202020204" pitchFamily="34" charset="0"/>
              </a:rPr>
              <a:t>: Federal Student Loans Basics for Students. Can be found at the following link: https://studentaid.ed.gov/sa/sites/default/files/direct-loan-basics-students.pdf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Resource for parents about Plus Parent Loans from DOE:</a:t>
            </a:r>
            <a:r>
              <a:rPr lang="en-US" b="0" dirty="0">
                <a:latin typeface="Arial" panose="020B0604020202020204" pitchFamily="34" charset="0"/>
                <a:cs typeface="Arial" panose="020B0604020202020204" pitchFamily="34" charset="0"/>
              </a:rPr>
              <a:t> Direct PLUS Loan Basics for Parents, which can be found at: https://studentaid.ed.gov/sa/sites/default/files/direct-loan-basics-parents.pdf </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5F1F8D62-13B8-4B0C-A516-188F3509AC83}" type="slidenum">
              <a:rPr lang="en-US" smtClean="0"/>
              <a:t>8</a:t>
            </a:fld>
            <a:endParaRPr lang="en-US" dirty="0"/>
          </a:p>
        </p:txBody>
      </p:sp>
    </p:spTree>
    <p:extLst>
      <p:ext uri="{BB962C8B-B14F-4D97-AF65-F5344CB8AC3E}">
        <p14:creationId xmlns:p14="http://schemas.microsoft.com/office/powerpoint/2010/main" val="4200358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Resource for students from DOE</a:t>
            </a:r>
            <a:r>
              <a:rPr lang="en-US" dirty="0">
                <a:latin typeface="Arial" panose="020B0604020202020204" pitchFamily="34" charset="0"/>
                <a:cs typeface="Arial" panose="020B0604020202020204" pitchFamily="34" charset="0"/>
              </a:rPr>
              <a:t>: Federal Student Loans Basics for Students. Can be found at the following link: https://studentaid.ed.gov/sa/sites/default/files/direct-loan-basics-students.pdf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cs typeface="Arial" panose="020B0604020202020204" pitchFamily="34" charset="0"/>
              </a:rPr>
              <a:t>Resource for parents about Plus Parent Loans from DOE:</a:t>
            </a:r>
            <a:r>
              <a:rPr lang="en-US" b="0" dirty="0">
                <a:latin typeface="Arial" panose="020B0604020202020204" pitchFamily="34" charset="0"/>
                <a:cs typeface="Arial" panose="020B0604020202020204" pitchFamily="34" charset="0"/>
              </a:rPr>
              <a:t> Direct PLUS Loan Basics for Parents, which can be found at: https://studentaid.ed.gov/sa/sites/default/files/direct-loan-basics-parents.pdf </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5F1F8D62-13B8-4B0C-A516-188F3509AC83}" type="slidenum">
              <a:rPr lang="en-US" smtClean="0"/>
              <a:t>9</a:t>
            </a:fld>
            <a:endParaRPr lang="en-US" dirty="0"/>
          </a:p>
        </p:txBody>
      </p:sp>
    </p:spTree>
    <p:extLst>
      <p:ext uri="{BB962C8B-B14F-4D97-AF65-F5344CB8AC3E}">
        <p14:creationId xmlns:p14="http://schemas.microsoft.com/office/powerpoint/2010/main" val="31475262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1F8D62-13B8-4B0C-A516-188F3509AC83}" type="slidenum">
              <a:rPr lang="en-US" smtClean="0"/>
              <a:t>10</a:t>
            </a:fld>
            <a:endParaRPr lang="en-US" dirty="0"/>
          </a:p>
        </p:txBody>
      </p:sp>
    </p:spTree>
    <p:extLst>
      <p:ext uri="{BB962C8B-B14F-4D97-AF65-F5344CB8AC3E}">
        <p14:creationId xmlns:p14="http://schemas.microsoft.com/office/powerpoint/2010/main" val="2040315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54050" y="1162050"/>
            <a:ext cx="5575300" cy="3136900"/>
          </a:xfrm>
        </p:spPr>
      </p:sp>
      <p:sp>
        <p:nvSpPr>
          <p:cNvPr id="3" name="Notes Placeholder 2"/>
          <p:cNvSpPr>
            <a:spLocks noGrp="1"/>
          </p:cNvSpPr>
          <p:nvPr>
            <p:ph type="body" idx="1"/>
          </p:nvPr>
        </p:nvSpPr>
        <p:spPr/>
        <p:txBody>
          <a:bodyPr/>
          <a:lstStyle/>
          <a:p>
            <a:pPr marL="173336" indent="-173336">
              <a:buFont typeface="Arial" panose="020B0604020202020204" pitchFamily="34" charset="0"/>
              <a:buChar char="•"/>
            </a:pPr>
            <a:r>
              <a:rPr lang="en-US" dirty="0">
                <a:latin typeface="Arial" panose="020B0604020202020204" pitchFamily="34" charset="0"/>
                <a:cs typeface="Arial" panose="020B0604020202020204" pitchFamily="34" charset="0"/>
              </a:rPr>
              <a:t>Applying for financial aid is free and can help you get money to pay for college. </a:t>
            </a:r>
          </a:p>
          <a:p>
            <a:pPr marL="173336" indent="-173336">
              <a:buFont typeface="Arial" panose="020B0604020202020204" pitchFamily="34" charset="0"/>
              <a:buChar char="•"/>
            </a:pPr>
            <a:r>
              <a:rPr lang="en-US" dirty="0">
                <a:latin typeface="Arial" panose="020B0604020202020204" pitchFamily="34" charset="0"/>
                <a:cs typeface="Arial" panose="020B0604020202020204" pitchFamily="34" charset="0"/>
              </a:rPr>
              <a:t>Colleges will calculate your financial aid award based on the information you provide on the FAFSA or WASFA. </a:t>
            </a:r>
          </a:p>
          <a:p>
            <a:pPr marL="173336" indent="-173336">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latin typeface="Arial" panose="020B0604020202020204" pitchFamily="34" charset="0"/>
                <a:cs typeface="Arial" panose="020B0604020202020204" pitchFamily="34" charset="0"/>
              </a:rPr>
              <a:t>NOTE: Students may need to complete a College Scholarship Service Profile to receive financial aid for participating colleges. (I.e. Whitman College and Whitworth in WA state) See additional participating CSS Profile Participants: https://profile.collegeboard.org/profile/ppi/participatingInstitutions.aspx Whitman</a:t>
            </a:r>
          </a:p>
          <a:p>
            <a:pPr marL="173336" indent="-173336">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defTabSz="462229">
              <a:defRPr/>
            </a:pPr>
            <a:fld id="{1A254524-97DD-4F0E-991F-8BCB16E3F6F3}" type="slidenum">
              <a:rPr lang="en-US">
                <a:solidFill>
                  <a:prstClr val="black"/>
                </a:solidFill>
                <a:latin typeface="Calibri"/>
              </a:rPr>
              <a:pPr defTabSz="462229">
                <a:defRPr/>
              </a:pPr>
              <a:t>11</a:t>
            </a:fld>
            <a:endParaRPr lang="en-US" dirty="0">
              <a:solidFill>
                <a:prstClr val="black"/>
              </a:solidFill>
              <a:latin typeface="Calibri"/>
            </a:endParaRPr>
          </a:p>
        </p:txBody>
      </p:sp>
    </p:spTree>
    <p:extLst>
      <p:ext uri="{BB962C8B-B14F-4D97-AF65-F5344CB8AC3E}">
        <p14:creationId xmlns:p14="http://schemas.microsoft.com/office/powerpoint/2010/main" val="33011254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1F8D62-13B8-4B0C-A516-188F3509AC83}" type="slidenum">
              <a:rPr lang="en-US" smtClean="0"/>
              <a:t>12</a:t>
            </a:fld>
            <a:endParaRPr lang="en-US" dirty="0"/>
          </a:p>
        </p:txBody>
      </p:sp>
    </p:spTree>
    <p:extLst>
      <p:ext uri="{BB962C8B-B14F-4D97-AF65-F5344CB8AC3E}">
        <p14:creationId xmlns:p14="http://schemas.microsoft.com/office/powerpoint/2010/main" val="24950797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*Your EFC is a government calculation and may not actually reflect what you/your family are prepared to or believe they can contribute.</a:t>
            </a:r>
          </a:p>
        </p:txBody>
      </p:sp>
      <p:sp>
        <p:nvSpPr>
          <p:cNvPr id="4" name="Slide Number Placeholder 3"/>
          <p:cNvSpPr>
            <a:spLocks noGrp="1"/>
          </p:cNvSpPr>
          <p:nvPr>
            <p:ph type="sldNum" sz="quarter" idx="10"/>
          </p:nvPr>
        </p:nvSpPr>
        <p:spPr/>
        <p:txBody>
          <a:bodyPr/>
          <a:lstStyle/>
          <a:p>
            <a:fld id="{5F1F8D62-13B8-4B0C-A516-188F3509AC83}" type="slidenum">
              <a:rPr lang="en-US" smtClean="0"/>
              <a:t>13</a:t>
            </a:fld>
            <a:endParaRPr lang="en-US" dirty="0"/>
          </a:p>
        </p:txBody>
      </p:sp>
    </p:spTree>
    <p:extLst>
      <p:ext uri="{BB962C8B-B14F-4D97-AF65-F5344CB8AC3E}">
        <p14:creationId xmlns:p14="http://schemas.microsoft.com/office/powerpoint/2010/main" val="3538431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NEED = COA-EFC</a:t>
            </a:r>
          </a:p>
          <a:p>
            <a:pPr marL="0" indent="0">
              <a:buNone/>
            </a:pPr>
            <a:endParaRPr lang="en-US" dirty="0"/>
          </a:p>
          <a:p>
            <a:pPr marL="0" indent="0">
              <a:buNone/>
            </a:pPr>
            <a:r>
              <a:rPr lang="en-US" dirty="0"/>
              <a:t>Answers</a:t>
            </a:r>
          </a:p>
          <a:p>
            <a:pPr marL="235875" indent="-235875">
              <a:buAutoNum type="arabicPeriod"/>
            </a:pPr>
            <a:r>
              <a:rPr lang="en-US" dirty="0"/>
              <a:t>$23,176</a:t>
            </a:r>
          </a:p>
          <a:p>
            <a:pPr marL="235875" indent="-235875">
              <a:buAutoNum type="arabicPeriod"/>
            </a:pPr>
            <a:r>
              <a:rPr lang="en-US" dirty="0"/>
              <a:t>$21,753</a:t>
            </a:r>
          </a:p>
          <a:p>
            <a:pPr marL="235875" indent="-235875">
              <a:buAutoNum type="arabicPeriod"/>
            </a:pPr>
            <a:r>
              <a:rPr lang="en-US" dirty="0"/>
              <a:t>$41,140</a:t>
            </a:r>
          </a:p>
          <a:p>
            <a:pPr marL="235875" indent="-235875">
              <a:buAutoNum type="arabicPeriod"/>
            </a:pPr>
            <a:r>
              <a:rPr lang="en-US" dirty="0"/>
              <a:t>$46,225</a:t>
            </a:r>
          </a:p>
          <a:p>
            <a:pPr marL="235875" indent="-235875">
              <a:buAutoNum type="arabicPeriod"/>
            </a:pPr>
            <a:r>
              <a:rPr lang="en-US" dirty="0"/>
              <a:t>$48,350</a:t>
            </a:r>
          </a:p>
        </p:txBody>
      </p:sp>
      <p:sp>
        <p:nvSpPr>
          <p:cNvPr id="4" name="Slide Number Placeholder 3"/>
          <p:cNvSpPr>
            <a:spLocks noGrp="1"/>
          </p:cNvSpPr>
          <p:nvPr>
            <p:ph type="sldNum" sz="quarter" idx="10"/>
          </p:nvPr>
        </p:nvSpPr>
        <p:spPr/>
        <p:txBody>
          <a:bodyPr/>
          <a:lstStyle/>
          <a:p>
            <a:fld id="{E7BDCF41-43B9-4AF4-B647-014F7347FBC5}" type="slidenum">
              <a:rPr lang="en-US" smtClean="0"/>
              <a:t>14</a:t>
            </a:fld>
            <a:endParaRPr lang="en-US"/>
          </a:p>
        </p:txBody>
      </p:sp>
    </p:spTree>
    <p:extLst>
      <p:ext uri="{BB962C8B-B14F-4D97-AF65-F5344CB8AC3E}">
        <p14:creationId xmlns:p14="http://schemas.microsoft.com/office/powerpoint/2010/main" val="32438265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time permits, facilitate a whole group discussion by asking students to share out their answers. </a:t>
            </a:r>
          </a:p>
        </p:txBody>
      </p:sp>
      <p:sp>
        <p:nvSpPr>
          <p:cNvPr id="4" name="Slide Number Placeholder 3"/>
          <p:cNvSpPr>
            <a:spLocks noGrp="1"/>
          </p:cNvSpPr>
          <p:nvPr>
            <p:ph type="sldNum" sz="quarter" idx="10"/>
          </p:nvPr>
        </p:nvSpPr>
        <p:spPr/>
        <p:txBody>
          <a:bodyPr/>
          <a:lstStyle/>
          <a:p>
            <a:fld id="{5F1F8D62-13B8-4B0C-A516-188F3509AC83}" type="slidenum">
              <a:rPr lang="en-US" smtClean="0"/>
              <a:t>15</a:t>
            </a:fld>
            <a:endParaRPr lang="en-US" dirty="0"/>
          </a:p>
        </p:txBody>
      </p:sp>
    </p:spTree>
    <p:extLst>
      <p:ext uri="{BB962C8B-B14F-4D97-AF65-F5344CB8AC3E}">
        <p14:creationId xmlns:p14="http://schemas.microsoft.com/office/powerpoint/2010/main" val="2282391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1F8D62-13B8-4B0C-A516-188F3509AC83}" type="slidenum">
              <a:rPr lang="en-US" smtClean="0"/>
              <a:t>16</a:t>
            </a:fld>
            <a:endParaRPr lang="en-US" dirty="0"/>
          </a:p>
        </p:txBody>
      </p:sp>
    </p:spTree>
    <p:extLst>
      <p:ext uri="{BB962C8B-B14F-4D97-AF65-F5344CB8AC3E}">
        <p14:creationId xmlns:p14="http://schemas.microsoft.com/office/powerpoint/2010/main" val="179291361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7200" cap="none"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448B07-2C06-4CF2-8E91-F7385E71E2CB}" type="datetimeFigureOut">
              <a:rPr lang="en-US" dirty="0"/>
              <a:t>9/17/2019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4936D4-0671-4B70-A95D-BFBC9A35DA5B}" type="datetimeFigureOut">
              <a:rPr lang="en-US" dirty="0"/>
              <a:t>9/17/2019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593667" y="6272784"/>
            <a:ext cx="2644309" cy="365125"/>
          </a:xfrm>
        </p:spPr>
        <p:txBody>
          <a:bodyPr/>
          <a:lstStyle/>
          <a:p>
            <a:fld id="{DDD67DAC-232D-4042-B5C0-E64770A42A28}" type="datetimeFigureOut">
              <a:rPr lang="en-US" dirty="0"/>
              <a:t>9/17/2019</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CECD2C-79BD-4B90-B3FA-E3B19B3FF97B}" type="datetimeFigureOut">
              <a:rPr lang="en-US" dirty="0"/>
              <a:t>9/17/2019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E9FDB6-7A26-4DBB-9BB0-088C0534314D}" type="datetimeFigureOut">
              <a:rPr lang="en-US" dirty="0"/>
              <a:t>9/17/2019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2E7C72F-E0F0-449A-A903-6D7865ED3EFA}" type="datetimeFigureOut">
              <a:rPr lang="en-US" dirty="0"/>
              <a:t>9/17/2019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41207D-C9F3-42EA-960B-DC9955B358C7}" type="datetimeFigureOut">
              <a:rPr lang="en-US" dirty="0"/>
              <a:t>9/17/2019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0"/>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D8827A6-8947-4115-8D9E-E89B1EC0518D}" type="datetimeFigureOut">
              <a:rPr lang="en-US" dirty="0"/>
              <a:t>9/17/2019</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D460A6F-F31A-4CA3-B222-0B3C224FF998}" type="datetimeFigureOut">
              <a:rPr lang="en-US" dirty="0"/>
              <a:t>9/17/2019</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1069D4-B020-4602-B87C-B094679675DF}" type="datetimeFigureOut">
              <a:rPr lang="en-US" dirty="0"/>
              <a:t>9/17/2019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6C11EA-3D59-4DFE-9385-0A032B3191AF}" type="datetimeFigureOut">
              <a:rPr lang="en-US" dirty="0"/>
              <a:t>9/17/2019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 Column">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486833" y="381001"/>
            <a:ext cx="11235267" cy="1036639"/>
          </a:xfrm>
          <a:prstGeom prst="rect">
            <a:avLst/>
          </a:prstGeom>
        </p:spPr>
        <p:txBody>
          <a:bodyPr vert="horz" lIns="0" tIns="45720" rIns="91440" bIns="45720" rtlCol="0" anchor="t" anchorCtr="0">
            <a:normAutofit/>
          </a:bodyPr>
          <a:lstStyle>
            <a:lvl1pPr>
              <a:defRPr sz="5333">
                <a:solidFill>
                  <a:srgbClr val="FFC627"/>
                </a:solidFill>
                <a:latin typeface="Gotham Book"/>
              </a:defRPr>
            </a:lvl1pPr>
          </a:lstStyle>
          <a:p>
            <a:r>
              <a:rPr lang="en-US" dirty="0"/>
              <a:t>Click to edit Master title style</a:t>
            </a:r>
          </a:p>
        </p:txBody>
      </p:sp>
      <p:sp>
        <p:nvSpPr>
          <p:cNvPr id="4" name="Text Placeholder 2"/>
          <p:cNvSpPr>
            <a:spLocks noGrp="1"/>
          </p:cNvSpPr>
          <p:nvPr>
            <p:ph idx="1" hasCustomPrompt="1"/>
          </p:nvPr>
        </p:nvSpPr>
        <p:spPr>
          <a:xfrm>
            <a:off x="486833" y="1600201"/>
            <a:ext cx="11235267" cy="4605339"/>
          </a:xfrm>
          <a:prstGeom prst="rect">
            <a:avLst/>
          </a:prstGeom>
        </p:spPr>
        <p:txBody>
          <a:bodyPr vert="horz" lIns="91440" tIns="45720" rIns="91440" bIns="45720" rtlCol="0">
            <a:normAutofit/>
          </a:bodyPr>
          <a:lstStyle>
            <a:lvl1pPr marL="0" indent="0">
              <a:buFont typeface="Arial"/>
              <a:buNone/>
              <a:defRPr>
                <a:solidFill>
                  <a:schemeClr val="bg1"/>
                </a:solidFill>
                <a:latin typeface="Gotham Book"/>
              </a:defRPr>
            </a:lvl1pPr>
            <a:lvl2pPr marL="0" indent="0">
              <a:buFont typeface="Arial"/>
              <a:buNone/>
              <a:defRPr/>
            </a:lvl2pPr>
            <a:lvl3pPr marL="0" indent="0">
              <a:buFont typeface="Arial"/>
              <a:buNone/>
              <a:defRPr/>
            </a:lvl3pPr>
            <a:lvl4pPr marL="0" indent="0">
              <a:buFont typeface="Arial"/>
              <a:buNone/>
              <a:defRPr/>
            </a:lvl4pPr>
            <a:lvl5pPr marL="0" indent="0">
              <a:buFont typeface="Arial"/>
              <a:buNone/>
              <a:defRPr/>
            </a:lvl5pPr>
          </a:lstStyle>
          <a:p>
            <a:pPr lvl="0"/>
            <a:r>
              <a:rPr lang="en-US" dirty="0"/>
              <a:t>Click to edit Master text styles</a:t>
            </a:r>
          </a:p>
        </p:txBody>
      </p:sp>
    </p:spTree>
    <p:extLst>
      <p:ext uri="{BB962C8B-B14F-4D97-AF65-F5344CB8AC3E}">
        <p14:creationId xmlns:p14="http://schemas.microsoft.com/office/powerpoint/2010/main" val="406925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648A1663-7765-4EF4-B97F-A02E70C6265E}" type="datetimeFigureOut">
              <a:rPr lang="en-US" dirty="0"/>
              <a:t>9/17/2019</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0">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Lst>
  <p:hf sldNum="0" hdr="0" ftr="0" dt="0"/>
  <p:txStyles>
    <p:titleStyle>
      <a:lvl1pPr algn="l" defTabSz="914400" rtl="0" eaLnBrk="1" latinLnBrk="0" hangingPunct="1">
        <a:lnSpc>
          <a:spcPct val="90000"/>
        </a:lnSpc>
        <a:spcBef>
          <a:spcPct val="0"/>
        </a:spcBef>
        <a:buNone/>
        <a:defRPr sz="4800" kern="1200" cap="none"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ahUKEwjPz4el477YAhVi74MKHXcuDeMQjRwIBw&amp;url=http://www.iconsplace.com/orange-icons/private-icon&amp;psig=AOvVaw2TGWbh0SGwlRknaaS19y6U&amp;ust=1515171329562627" TargetMode="External"/><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gi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readysetgrad.wa.gov/WASFAelig" TargetMode="External"/><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hyperlink" Target="https://fafsa.gov/"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hyperlink" Target="http://readysetgrad.org/wasfa" TargetMode="Externa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4E4AAC-AA7D-4A85-8911-7B11164DD811}"/>
              </a:ext>
            </a:extLst>
          </p:cNvPr>
          <p:cNvSpPr>
            <a:spLocks noGrp="1"/>
          </p:cNvSpPr>
          <p:nvPr>
            <p:ph idx="1"/>
          </p:nvPr>
        </p:nvSpPr>
        <p:spPr/>
        <p:txBody>
          <a:bodyPr>
            <a:normAutofit/>
          </a:bodyPr>
          <a:lstStyle/>
          <a:p>
            <a:pPr marL="0" indent="0">
              <a:buNone/>
            </a:pPr>
            <a:r>
              <a:rPr lang="en-US" dirty="0"/>
              <a:t>This presentation provides information on</a:t>
            </a:r>
          </a:p>
          <a:p>
            <a:pPr marL="274320" lvl="1" indent="0">
              <a:buNone/>
            </a:pPr>
            <a:r>
              <a:rPr lang="en-US" dirty="0"/>
              <a:t>(4.1a) Explore basic definition of financial aid and key associated terms related to paying for college including grants, scholarships, loans and work-study.</a:t>
            </a:r>
          </a:p>
          <a:p>
            <a:pPr marL="274320" lvl="1" indent="0">
              <a:buNone/>
            </a:pPr>
            <a:r>
              <a:rPr lang="en-US" dirty="0"/>
              <a:t>(4.1b) Understand and articulate all aspect of the financial aid application process (key steps, documents, terms and timeline)</a:t>
            </a:r>
          </a:p>
          <a:p>
            <a:pPr marL="0" indent="0">
              <a:buNone/>
            </a:pPr>
            <a:r>
              <a:rPr lang="en-US" dirty="0"/>
              <a:t>that can be used in outreach to students and families. The presentation was created by Puget Sound College and Career Network. This resource is intended to be flexible in adoption. You may add or delete content however, you must ensure any edits made to this presentation and/or any uses of this presentation are done in a manner that furthers the goals of PSCCN.</a:t>
            </a:r>
          </a:p>
          <a:p>
            <a:endParaRPr lang="en-US" dirty="0"/>
          </a:p>
        </p:txBody>
      </p:sp>
      <p:sp>
        <p:nvSpPr>
          <p:cNvPr id="2" name="Title 1">
            <a:extLst>
              <a:ext uri="{FF2B5EF4-FFF2-40B4-BE49-F238E27FC236}">
                <a16:creationId xmlns:a16="http://schemas.microsoft.com/office/drawing/2014/main" id="{515ED792-DB66-4A87-BA71-2C2961AC7F96}"/>
              </a:ext>
            </a:extLst>
          </p:cNvPr>
          <p:cNvSpPr>
            <a:spLocks noGrp="1"/>
          </p:cNvSpPr>
          <p:nvPr>
            <p:ph type="title"/>
          </p:nvPr>
        </p:nvSpPr>
        <p:spPr/>
        <p:txBody>
          <a:bodyPr/>
          <a:lstStyle/>
          <a:p>
            <a:r>
              <a:rPr lang="en-US" dirty="0"/>
              <a:t>NOTE TO PRESENTER</a:t>
            </a:r>
          </a:p>
        </p:txBody>
      </p:sp>
    </p:spTree>
    <p:extLst>
      <p:ext uri="{BB962C8B-B14F-4D97-AF65-F5344CB8AC3E}">
        <p14:creationId xmlns:p14="http://schemas.microsoft.com/office/powerpoint/2010/main" val="2384830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523FD-4883-4595-86D6-4DB6CE2A15C9}"/>
              </a:ext>
            </a:extLst>
          </p:cNvPr>
          <p:cNvSpPr>
            <a:spLocks noGrp="1"/>
          </p:cNvSpPr>
          <p:nvPr>
            <p:ph type="ctrTitle"/>
          </p:nvPr>
        </p:nvSpPr>
        <p:spPr/>
        <p:txBody>
          <a:bodyPr/>
          <a:lstStyle/>
          <a:p>
            <a:pPr lvl="0"/>
            <a:r>
              <a:rPr lang="en-US" dirty="0"/>
              <a:t>Paying for College</a:t>
            </a:r>
          </a:p>
        </p:txBody>
      </p:sp>
      <p:pic>
        <p:nvPicPr>
          <p:cNvPr id="3" name="Picture 2" descr="Puget Sound College and Career Network logo">
            <a:extLst>
              <a:ext uri="{FF2B5EF4-FFF2-40B4-BE49-F238E27FC236}">
                <a16:creationId xmlns:a16="http://schemas.microsoft.com/office/drawing/2014/main" id="{C386C25C-D0DB-4603-81A3-9DCB54949A63}"/>
              </a:ext>
            </a:extLst>
          </p:cNvPr>
          <p:cNvPicPr/>
          <p:nvPr/>
        </p:nvPicPr>
        <p:blipFill>
          <a:blip r:embed="rId3">
            <a:extLst>
              <a:ext uri="{28A0092B-C50C-407E-A947-70E740481C1C}">
                <a14:useLocalDpi xmlns:a14="http://schemas.microsoft.com/office/drawing/2010/main" val="0"/>
              </a:ext>
            </a:extLst>
          </a:blip>
          <a:stretch>
            <a:fillRect/>
          </a:stretch>
        </p:blipFill>
        <p:spPr>
          <a:xfrm>
            <a:off x="5041476" y="5528734"/>
            <a:ext cx="2109047" cy="910167"/>
          </a:xfrm>
          <a:prstGeom prst="rect">
            <a:avLst/>
          </a:prstGeom>
        </p:spPr>
      </p:pic>
    </p:spTree>
    <p:extLst>
      <p:ext uri="{BB962C8B-B14F-4D97-AF65-F5344CB8AC3E}">
        <p14:creationId xmlns:p14="http://schemas.microsoft.com/office/powerpoint/2010/main" val="4120604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A8E5F8-2B55-4D0F-8E5F-AAD433E918BB}"/>
              </a:ext>
            </a:extLst>
          </p:cNvPr>
          <p:cNvSpPr>
            <a:spLocks noGrp="1"/>
          </p:cNvSpPr>
          <p:nvPr>
            <p:ph idx="1"/>
          </p:nvPr>
        </p:nvSpPr>
        <p:spPr/>
        <p:txBody>
          <a:bodyPr/>
          <a:lstStyle/>
          <a:p>
            <a:pPr marL="0" indent="0">
              <a:buNone/>
            </a:pPr>
            <a:r>
              <a:rPr lang="en-US" sz="3600" b="1" i="1" dirty="0">
                <a:solidFill>
                  <a:schemeClr val="accent2"/>
                </a:solidFill>
              </a:rPr>
              <a:t>On your own paper answer: </a:t>
            </a:r>
          </a:p>
          <a:p>
            <a:pPr marL="514350" indent="-514350">
              <a:spcAft>
                <a:spcPts val="1800"/>
              </a:spcAft>
              <a:buAutoNum type="arabicParenR"/>
            </a:pPr>
            <a:r>
              <a:rPr lang="en-US" sz="2800" dirty="0"/>
              <a:t>List at least 3 questions you have regarding financial aid for college and/or the process. </a:t>
            </a:r>
          </a:p>
          <a:p>
            <a:pPr marL="514350" indent="-514350">
              <a:buAutoNum type="arabicParenR"/>
            </a:pPr>
            <a:r>
              <a:rPr lang="en-US" sz="2800" dirty="0"/>
              <a:t>What does FAFSA stand for? What does WASFA stand for?</a:t>
            </a:r>
          </a:p>
          <a:p>
            <a:endParaRPr lang="en-US" sz="3200" dirty="0"/>
          </a:p>
          <a:p>
            <a:endParaRPr lang="en-US" dirty="0"/>
          </a:p>
          <a:p>
            <a:endParaRPr lang="en-US" dirty="0"/>
          </a:p>
        </p:txBody>
      </p:sp>
      <p:pic>
        <p:nvPicPr>
          <p:cNvPr id="4" name="Picture 3" descr="pencil icon indicating an activity">
            <a:extLst>
              <a:ext uri="{FF2B5EF4-FFF2-40B4-BE49-F238E27FC236}">
                <a16:creationId xmlns:a16="http://schemas.microsoft.com/office/drawing/2014/main" id="{C77F308C-CF93-411D-B462-6A2EFC6E642F}"/>
              </a:ext>
            </a:extLst>
          </p:cNvPr>
          <p:cNvPicPr>
            <a:picLocks noChangeAspect="1"/>
          </p:cNvPicPr>
          <p:nvPr/>
        </p:nvPicPr>
        <p:blipFill>
          <a:blip r:embed="rId3"/>
          <a:stretch>
            <a:fillRect/>
          </a:stretch>
        </p:blipFill>
        <p:spPr>
          <a:xfrm>
            <a:off x="11332389" y="0"/>
            <a:ext cx="859611" cy="859611"/>
          </a:xfrm>
          <a:prstGeom prst="rect">
            <a:avLst/>
          </a:prstGeom>
        </p:spPr>
      </p:pic>
      <p:sp>
        <p:nvSpPr>
          <p:cNvPr id="2" name="Title 1">
            <a:extLst>
              <a:ext uri="{FF2B5EF4-FFF2-40B4-BE49-F238E27FC236}">
                <a16:creationId xmlns:a16="http://schemas.microsoft.com/office/drawing/2014/main" id="{73F8B078-247C-4215-975A-B53FFBB93466}"/>
              </a:ext>
            </a:extLst>
          </p:cNvPr>
          <p:cNvSpPr>
            <a:spLocks noGrp="1"/>
          </p:cNvSpPr>
          <p:nvPr>
            <p:ph type="title"/>
          </p:nvPr>
        </p:nvSpPr>
        <p:spPr/>
        <p:txBody>
          <a:bodyPr/>
          <a:lstStyle/>
          <a:p>
            <a:r>
              <a:rPr lang="en-US" dirty="0"/>
              <a:t>Warm Up</a:t>
            </a:r>
          </a:p>
        </p:txBody>
      </p:sp>
    </p:spTree>
    <p:extLst>
      <p:ext uri="{BB962C8B-B14F-4D97-AF65-F5344CB8AC3E}">
        <p14:creationId xmlns:p14="http://schemas.microsoft.com/office/powerpoint/2010/main" val="4004045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AA0955-7223-4159-9270-F8F0B351E2DE}"/>
              </a:ext>
            </a:extLst>
          </p:cNvPr>
          <p:cNvSpPr>
            <a:spLocks noGrp="1"/>
          </p:cNvSpPr>
          <p:nvPr>
            <p:ph idx="1"/>
          </p:nvPr>
        </p:nvSpPr>
        <p:spPr/>
        <p:txBody>
          <a:bodyPr>
            <a:normAutofit lnSpcReduction="10000"/>
          </a:bodyPr>
          <a:lstStyle/>
          <a:p>
            <a:pPr marL="0" indent="0">
              <a:buNone/>
            </a:pPr>
            <a:r>
              <a:rPr lang="en-US" sz="5400" dirty="0"/>
              <a:t>Financial aid is money that can help you </a:t>
            </a:r>
            <a:r>
              <a:rPr lang="en-US" sz="5400" b="1" u="sng" dirty="0">
                <a:solidFill>
                  <a:schemeClr val="accent2">
                    <a:lumMod val="75000"/>
                  </a:schemeClr>
                </a:solidFill>
              </a:rPr>
              <a:t>pay for college</a:t>
            </a:r>
            <a:r>
              <a:rPr lang="en-US" sz="5400" dirty="0"/>
              <a:t>. Some aid needs to be </a:t>
            </a:r>
            <a:r>
              <a:rPr lang="en-US" sz="5400" b="1" u="sng" dirty="0">
                <a:solidFill>
                  <a:srgbClr val="FF0000"/>
                </a:solidFill>
              </a:rPr>
              <a:t>paid back or earned</a:t>
            </a:r>
            <a:r>
              <a:rPr lang="en-US" sz="5400" dirty="0"/>
              <a:t>, and some aid is a </a:t>
            </a:r>
            <a:r>
              <a:rPr lang="en-US" sz="5400" b="1" u="sng" dirty="0">
                <a:solidFill>
                  <a:schemeClr val="accent6">
                    <a:lumMod val="75000"/>
                  </a:schemeClr>
                </a:solidFill>
              </a:rPr>
              <a:t>gift and will not have to be paid back</a:t>
            </a:r>
            <a:r>
              <a:rPr lang="en-US" sz="5400" dirty="0"/>
              <a:t>. </a:t>
            </a:r>
          </a:p>
        </p:txBody>
      </p:sp>
      <p:sp>
        <p:nvSpPr>
          <p:cNvPr id="2" name="Title 1">
            <a:extLst>
              <a:ext uri="{FF2B5EF4-FFF2-40B4-BE49-F238E27FC236}">
                <a16:creationId xmlns:a16="http://schemas.microsoft.com/office/drawing/2014/main" id="{CAB4D462-E80E-4638-A09F-4CF0F8AD38D6}"/>
              </a:ext>
            </a:extLst>
          </p:cNvPr>
          <p:cNvSpPr>
            <a:spLocks noGrp="1"/>
          </p:cNvSpPr>
          <p:nvPr>
            <p:ph type="title"/>
          </p:nvPr>
        </p:nvSpPr>
        <p:spPr/>
        <p:txBody>
          <a:bodyPr/>
          <a:lstStyle/>
          <a:p>
            <a:r>
              <a:rPr lang="en-US" dirty="0"/>
              <a:t>What is financial aid?</a:t>
            </a:r>
          </a:p>
        </p:txBody>
      </p:sp>
    </p:spTree>
    <p:extLst>
      <p:ext uri="{BB962C8B-B14F-4D97-AF65-F5344CB8AC3E}">
        <p14:creationId xmlns:p14="http://schemas.microsoft.com/office/powerpoint/2010/main" val="1800604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61986AFA-E8F8-4BF2-9541-105262A8E158}"/>
              </a:ext>
            </a:extLst>
          </p:cNvPr>
          <p:cNvSpPr txBox="1"/>
          <p:nvPr/>
        </p:nvSpPr>
        <p:spPr>
          <a:xfrm>
            <a:off x="9101162" y="5062062"/>
            <a:ext cx="2691937" cy="830997"/>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Arial" panose="020B0604020202020204" pitchFamily="34" charset="0"/>
                <a:cs typeface="Arial" panose="020B0604020202020204" pitchFamily="34" charset="0"/>
              </a:rPr>
              <a:t>Private Organizations</a:t>
            </a:r>
          </a:p>
        </p:txBody>
      </p:sp>
      <p:pic>
        <p:nvPicPr>
          <p:cNvPr id="11" name="Picture 2" descr="Image result for private icon">
            <a:hlinkClick r:id="rId3"/>
            <a:extLst>
              <a:ext uri="{FF2B5EF4-FFF2-40B4-BE49-F238E27FC236}">
                <a16:creationId xmlns:a16="http://schemas.microsoft.com/office/drawing/2014/main" id="{76A34FB1-60AF-4EFF-B887-775B8A4213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49361" y="2109795"/>
            <a:ext cx="2844800" cy="28448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04EA476-846D-4A26-B7CB-210B5110E3B3}"/>
              </a:ext>
            </a:extLst>
          </p:cNvPr>
          <p:cNvSpPr txBox="1"/>
          <p:nvPr/>
        </p:nvSpPr>
        <p:spPr>
          <a:xfrm>
            <a:off x="6002825" y="5062062"/>
            <a:ext cx="2691937" cy="830997"/>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ea typeface="+mn-ea"/>
                <a:cs typeface="+mn-cs"/>
              </a:rPr>
              <a:t>Colleges and Universities</a:t>
            </a:r>
          </a:p>
        </p:txBody>
      </p:sp>
      <p:pic>
        <p:nvPicPr>
          <p:cNvPr id="6" name="Picture 5" descr="cap worn at graduation ceremony by graduate icon">
            <a:extLst>
              <a:ext uri="{FF2B5EF4-FFF2-40B4-BE49-F238E27FC236}">
                <a16:creationId xmlns:a16="http://schemas.microsoft.com/office/drawing/2014/main" id="{129016DE-CC13-471B-B1C0-EE7E0F37E399}"/>
              </a:ext>
            </a:extLst>
          </p:cNvPr>
          <p:cNvPicPr>
            <a:picLocks noChangeAspect="1"/>
          </p:cNvPicPr>
          <p:nvPr/>
        </p:nvPicPr>
        <p:blipFill>
          <a:blip r:embed="rId5"/>
          <a:stretch>
            <a:fillRect/>
          </a:stretch>
        </p:blipFill>
        <p:spPr>
          <a:xfrm>
            <a:off x="6060761" y="2209800"/>
            <a:ext cx="2729555" cy="2729555"/>
          </a:xfrm>
          <a:prstGeom prst="rect">
            <a:avLst/>
          </a:prstGeom>
        </p:spPr>
      </p:pic>
      <p:sp>
        <p:nvSpPr>
          <p:cNvPr id="8" name="TextBox 7">
            <a:extLst>
              <a:ext uri="{FF2B5EF4-FFF2-40B4-BE49-F238E27FC236}">
                <a16:creationId xmlns:a16="http://schemas.microsoft.com/office/drawing/2014/main" id="{A3AEDCEB-FB7D-40BA-A18F-D2DB9394CFAD}"/>
              </a:ext>
            </a:extLst>
          </p:cNvPr>
          <p:cNvSpPr txBox="1"/>
          <p:nvPr/>
        </p:nvSpPr>
        <p:spPr>
          <a:xfrm>
            <a:off x="3157384" y="5062062"/>
            <a:ext cx="2691937" cy="830997"/>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ea typeface="+mn-ea"/>
                <a:cs typeface="+mn-cs"/>
              </a:rPr>
              <a:t>State Government</a:t>
            </a:r>
          </a:p>
        </p:txBody>
      </p:sp>
      <p:pic>
        <p:nvPicPr>
          <p:cNvPr id="5" name="Picture 4" descr="government building icon" title="state government">
            <a:extLst>
              <a:ext uri="{FF2B5EF4-FFF2-40B4-BE49-F238E27FC236}">
                <a16:creationId xmlns:a16="http://schemas.microsoft.com/office/drawing/2014/main" id="{9816FBCD-4A03-4FC9-A903-DF758C9B13DA}"/>
              </a:ext>
            </a:extLst>
          </p:cNvPr>
          <p:cNvPicPr>
            <a:picLocks noChangeAspect="1"/>
          </p:cNvPicPr>
          <p:nvPr/>
        </p:nvPicPr>
        <p:blipFill>
          <a:blip r:embed="rId6"/>
          <a:stretch>
            <a:fillRect/>
          </a:stretch>
        </p:blipFill>
        <p:spPr>
          <a:xfrm>
            <a:off x="3157383" y="2209800"/>
            <a:ext cx="2729555" cy="2729555"/>
          </a:xfrm>
          <a:prstGeom prst="rect">
            <a:avLst/>
          </a:prstGeom>
        </p:spPr>
      </p:pic>
      <p:sp>
        <p:nvSpPr>
          <p:cNvPr id="7" name="TextBox 6">
            <a:extLst>
              <a:ext uri="{FF2B5EF4-FFF2-40B4-BE49-F238E27FC236}">
                <a16:creationId xmlns:a16="http://schemas.microsoft.com/office/drawing/2014/main" id="{D1B75192-4C7D-4AE6-A93F-E8700AC56560}"/>
              </a:ext>
            </a:extLst>
          </p:cNvPr>
          <p:cNvSpPr txBox="1"/>
          <p:nvPr/>
        </p:nvSpPr>
        <p:spPr>
          <a:xfrm>
            <a:off x="311942" y="5054601"/>
            <a:ext cx="2691937" cy="830997"/>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ea typeface="+mn-ea"/>
                <a:cs typeface="+mn-cs"/>
              </a:rPr>
              <a:t>Federal Government</a:t>
            </a:r>
          </a:p>
        </p:txBody>
      </p:sp>
      <p:pic>
        <p:nvPicPr>
          <p:cNvPr id="4" name="Picture 3" descr="An icon of a the federal capitol building">
            <a:extLst>
              <a:ext uri="{FF2B5EF4-FFF2-40B4-BE49-F238E27FC236}">
                <a16:creationId xmlns:a16="http://schemas.microsoft.com/office/drawing/2014/main" id="{032A9352-EE0B-4108-93CF-E756908467B6}"/>
              </a:ext>
            </a:extLst>
          </p:cNvPr>
          <p:cNvPicPr>
            <a:picLocks noChangeAspect="1"/>
          </p:cNvPicPr>
          <p:nvPr/>
        </p:nvPicPr>
        <p:blipFill>
          <a:blip r:embed="rId7"/>
          <a:stretch>
            <a:fillRect/>
          </a:stretch>
        </p:blipFill>
        <p:spPr>
          <a:xfrm>
            <a:off x="254004" y="2209800"/>
            <a:ext cx="2729555" cy="2729555"/>
          </a:xfrm>
          <a:prstGeom prst="rect">
            <a:avLst/>
          </a:prstGeom>
        </p:spPr>
      </p:pic>
      <p:sp>
        <p:nvSpPr>
          <p:cNvPr id="2" name="Title 1">
            <a:extLst>
              <a:ext uri="{FF2B5EF4-FFF2-40B4-BE49-F238E27FC236}">
                <a16:creationId xmlns:a16="http://schemas.microsoft.com/office/drawing/2014/main" id="{DE88BE2E-3443-442D-A0A7-BF158B83A2DD}"/>
              </a:ext>
            </a:extLst>
          </p:cNvPr>
          <p:cNvSpPr>
            <a:spLocks noGrp="1"/>
          </p:cNvSpPr>
          <p:nvPr>
            <p:ph type="title"/>
          </p:nvPr>
        </p:nvSpPr>
        <p:spPr>
          <a:xfrm>
            <a:off x="1087433" y="467047"/>
            <a:ext cx="10058400" cy="1609344"/>
          </a:xfrm>
        </p:spPr>
        <p:txBody>
          <a:bodyPr/>
          <a:lstStyle/>
          <a:p>
            <a:r>
              <a:rPr lang="en-US" dirty="0"/>
              <a:t>Financial Aid is AVAILABLE</a:t>
            </a:r>
          </a:p>
        </p:txBody>
      </p:sp>
    </p:spTree>
    <p:extLst>
      <p:ext uri="{BB962C8B-B14F-4D97-AF65-F5344CB8AC3E}">
        <p14:creationId xmlns:p14="http://schemas.microsoft.com/office/powerpoint/2010/main" val="939533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F13180-79E8-432B-BA23-E25693E12D78}"/>
              </a:ext>
            </a:extLst>
          </p:cNvPr>
          <p:cNvSpPr>
            <a:spLocks noGrp="1"/>
          </p:cNvSpPr>
          <p:nvPr>
            <p:ph idx="1"/>
          </p:nvPr>
        </p:nvSpPr>
        <p:spPr/>
        <p:txBody>
          <a:bodyPr/>
          <a:lstStyle/>
          <a:p>
            <a:r>
              <a:rPr lang="en-US" sz="3200" b="1" u="sng" dirty="0">
                <a:solidFill>
                  <a:schemeClr val="accent2"/>
                </a:solidFill>
              </a:rPr>
              <a:t>Grants &amp; Scholarships</a:t>
            </a:r>
            <a:r>
              <a:rPr lang="en-US" sz="2800" dirty="0"/>
              <a:t>—financial aid that does not typically have to be repaid </a:t>
            </a:r>
            <a:br>
              <a:rPr lang="en-US" sz="2800" dirty="0"/>
            </a:br>
            <a:endParaRPr lang="en-US" sz="2800" dirty="0"/>
          </a:p>
          <a:p>
            <a:r>
              <a:rPr lang="en-US" sz="3200" b="1" u="sng" dirty="0">
                <a:solidFill>
                  <a:schemeClr val="accent2"/>
                </a:solidFill>
              </a:rPr>
              <a:t>Loans</a:t>
            </a:r>
            <a:r>
              <a:rPr lang="en-US" sz="2800" dirty="0"/>
              <a:t>— borrowed money for college or career school; you must repay your loans, with </a:t>
            </a:r>
            <a:r>
              <a:rPr lang="en-US" sz="2800" i="1" dirty="0"/>
              <a:t>interest</a:t>
            </a:r>
            <a:br>
              <a:rPr lang="en-US" sz="2800" i="1" dirty="0"/>
            </a:br>
            <a:endParaRPr lang="en-US" sz="2800" dirty="0"/>
          </a:p>
          <a:p>
            <a:r>
              <a:rPr lang="en-US" sz="3200" b="1" u="sng" dirty="0">
                <a:solidFill>
                  <a:schemeClr val="accent2"/>
                </a:solidFill>
              </a:rPr>
              <a:t>Work-Study</a:t>
            </a:r>
            <a:r>
              <a:rPr lang="en-US" sz="2800" dirty="0"/>
              <a:t>—a work program through which you earn money to help you pay for school</a:t>
            </a:r>
          </a:p>
          <a:p>
            <a:endParaRPr lang="en-US" dirty="0"/>
          </a:p>
        </p:txBody>
      </p:sp>
      <p:sp>
        <p:nvSpPr>
          <p:cNvPr id="2" name="Title 1">
            <a:extLst>
              <a:ext uri="{FF2B5EF4-FFF2-40B4-BE49-F238E27FC236}">
                <a16:creationId xmlns:a16="http://schemas.microsoft.com/office/drawing/2014/main" id="{AE5DD2EE-86E6-49F3-9AE7-2E683289C5AC}"/>
              </a:ext>
            </a:extLst>
          </p:cNvPr>
          <p:cNvSpPr>
            <a:spLocks noGrp="1"/>
          </p:cNvSpPr>
          <p:nvPr>
            <p:ph type="title"/>
          </p:nvPr>
        </p:nvSpPr>
        <p:spPr/>
        <p:txBody>
          <a:bodyPr/>
          <a:lstStyle/>
          <a:p>
            <a:r>
              <a:rPr lang="en-US" dirty="0">
                <a:solidFill>
                  <a:schemeClr val="accent1"/>
                </a:solidFill>
              </a:rPr>
              <a:t>4 </a:t>
            </a:r>
            <a:r>
              <a:rPr lang="en-US" dirty="0"/>
              <a:t>Types of Aid:</a:t>
            </a:r>
          </a:p>
        </p:txBody>
      </p:sp>
    </p:spTree>
    <p:extLst>
      <p:ext uri="{BB962C8B-B14F-4D97-AF65-F5344CB8AC3E}">
        <p14:creationId xmlns:p14="http://schemas.microsoft.com/office/powerpoint/2010/main" val="2065119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280834F-2D7E-4027-A53B-5C5E5A95E073}"/>
              </a:ext>
            </a:extLst>
          </p:cNvPr>
          <p:cNvSpPr/>
          <p:nvPr/>
        </p:nvSpPr>
        <p:spPr>
          <a:xfrm>
            <a:off x="641350" y="5150479"/>
            <a:ext cx="5283199" cy="10759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2800" i="1" u="sng" dirty="0">
                <a:solidFill>
                  <a:prstClr val="white"/>
                </a:solidFill>
                <a:latin typeface="Arial" panose="020B0604020202020204" pitchFamily="34" charset="0"/>
                <a:cs typeface="Arial" panose="020B0604020202020204" pitchFamily="34" charset="0"/>
              </a:rPr>
              <a:t>Private/Non-Profit Scholarships: </a:t>
            </a:r>
            <a:endParaRPr kumimoji="0" lang="en-US" sz="2800"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a:p>
            <a:pPr marL="342900" marR="0" lvl="0" indent="-34290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Act Si</a:t>
            </a:r>
            <a:r>
              <a:rPr lang="en-US" sz="2000" dirty="0">
                <a:solidFill>
                  <a:schemeClr val="bg1"/>
                </a:solidFill>
                <a:latin typeface="Arial" panose="020B0604020202020204" pitchFamily="34" charset="0"/>
                <a:cs typeface="Arial" panose="020B0604020202020204" pitchFamily="34" charset="0"/>
              </a:rPr>
              <a:t>x Scholarship</a:t>
            </a:r>
            <a:endParaRPr kumimoji="0" lang="en-US" sz="2000" b="0"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CE2D9F70-13F9-400E-93B0-94995A31FF7D}"/>
              </a:ext>
            </a:extLst>
          </p:cNvPr>
          <p:cNvSpPr/>
          <p:nvPr/>
        </p:nvSpPr>
        <p:spPr>
          <a:xfrm>
            <a:off x="6438900" y="4878159"/>
            <a:ext cx="5283199" cy="12839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2800" i="1" u="sng" dirty="0">
                <a:solidFill>
                  <a:prstClr val="white"/>
                </a:solidFill>
                <a:latin typeface="Arial" panose="020B0604020202020204" pitchFamily="34" charset="0"/>
                <a:cs typeface="Arial" panose="020B0604020202020204" pitchFamily="34" charset="0"/>
              </a:rPr>
              <a:t>College Grants &amp; Scholarships: </a:t>
            </a:r>
            <a:endParaRPr kumimoji="0" lang="en-US" sz="2800"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a:p>
            <a:pPr marL="342900" marR="0" lvl="0" indent="-34290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prstClr val="white"/>
                </a:solidFill>
                <a:latin typeface="Arial" panose="020B0604020202020204" pitchFamily="34" charset="0"/>
                <a:cs typeface="Arial" panose="020B0604020202020204" pitchFamily="34" charset="0"/>
              </a:rPr>
              <a:t>Husky Promise</a:t>
            </a:r>
          </a:p>
          <a:p>
            <a:pPr marL="342900" marR="0" lvl="0" indent="-34290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13</a:t>
            </a:r>
            <a:r>
              <a:rPr kumimoji="0" lang="en-US" sz="2000" b="0" strike="noStrike" kern="1200" cap="none" spc="0" normalizeH="0" baseline="30000" noProof="0" dirty="0">
                <a:ln>
                  <a:noFill/>
                </a:ln>
                <a:solidFill>
                  <a:schemeClr val="bg1"/>
                </a:solidFill>
                <a:effectLst/>
                <a:uLnTx/>
                <a:uFillTx/>
                <a:latin typeface="Arial" panose="020B0604020202020204" pitchFamily="34" charset="0"/>
                <a:cs typeface="Arial" panose="020B0604020202020204" pitchFamily="34" charset="0"/>
              </a:rPr>
              <a:t>th</a:t>
            </a:r>
            <a:r>
              <a:rPr kumimoji="0" lang="en-US" sz="2000" b="0"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Year </a:t>
            </a:r>
          </a:p>
        </p:txBody>
      </p:sp>
      <p:sp>
        <p:nvSpPr>
          <p:cNvPr id="5" name="Rectangle 4">
            <a:extLst>
              <a:ext uri="{FF2B5EF4-FFF2-40B4-BE49-F238E27FC236}">
                <a16:creationId xmlns:a16="http://schemas.microsoft.com/office/drawing/2014/main" id="{B81D72D8-546D-40C5-9410-3FD46BB0BE84}"/>
              </a:ext>
            </a:extLst>
          </p:cNvPr>
          <p:cNvSpPr/>
          <p:nvPr/>
        </p:nvSpPr>
        <p:spPr>
          <a:xfrm>
            <a:off x="6438901" y="1960758"/>
            <a:ext cx="5283199" cy="22352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2800" b="0" i="1" u="sng"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State Grants &amp; Scholarships:</a:t>
            </a:r>
            <a:endParaRPr kumimoji="0" lang="en-US" sz="2800" b="0"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a:p>
            <a:pPr marL="342900" marR="0" lvl="0" indent="-34290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prstClr val="white"/>
                </a:solidFill>
                <a:latin typeface="Arial" panose="020B0604020202020204" pitchFamily="34" charset="0"/>
                <a:cs typeface="Arial" panose="020B0604020202020204" pitchFamily="34" charset="0"/>
              </a:rPr>
              <a:t>State Need Grant</a:t>
            </a:r>
          </a:p>
          <a:p>
            <a:pPr marL="342900" marR="0" lvl="0" indent="-34290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prstClr val="white"/>
                </a:solidFill>
                <a:latin typeface="Arial" panose="020B0604020202020204" pitchFamily="34" charset="0"/>
                <a:cs typeface="Arial" panose="020B0604020202020204" pitchFamily="34" charset="0"/>
              </a:rPr>
              <a:t>College Bound Scholarship</a:t>
            </a:r>
          </a:p>
          <a:p>
            <a:pPr marL="342900" marR="0" lvl="0" indent="-34290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prstClr val="white"/>
                </a:solidFill>
                <a:latin typeface="Arial" panose="020B0604020202020204" pitchFamily="34" charset="0"/>
                <a:cs typeface="Arial" panose="020B0604020202020204" pitchFamily="34" charset="0"/>
              </a:rPr>
              <a:t>Washington State Opportunity Scholarship </a:t>
            </a:r>
            <a:endParaRPr kumimoji="0" lang="en-US" sz="2000" b="0"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2400" b="0" i="1" u="sng"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4043CD6B-9E27-42E8-A87A-9221E15FF272}"/>
              </a:ext>
            </a:extLst>
          </p:cNvPr>
          <p:cNvSpPr/>
          <p:nvPr/>
        </p:nvSpPr>
        <p:spPr>
          <a:xfrm>
            <a:off x="641351" y="1979842"/>
            <a:ext cx="5283199" cy="28598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2800" b="0" i="1" u="sng"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Federal Grants:</a:t>
            </a: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a:p>
            <a:pPr marL="342900" marR="0" lvl="0" indent="-34290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Federal Pell Grants (up to $6,095)</a:t>
            </a:r>
          </a:p>
          <a:p>
            <a:pPr marL="342900" marR="0" lvl="0" indent="-34290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Federal Supplemental Educational opportunity Grants (FSEOG) (up to $4.000)</a:t>
            </a:r>
          </a:p>
          <a:p>
            <a:pPr marL="342900" marR="0" lvl="0" indent="-34290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Teacher Education Assistance for College and Higher Education (TEACH) Grant (up to $4,000)</a:t>
            </a:r>
          </a:p>
        </p:txBody>
      </p:sp>
      <p:sp>
        <p:nvSpPr>
          <p:cNvPr id="3" name="Content Placeholder 2">
            <a:extLst>
              <a:ext uri="{FF2B5EF4-FFF2-40B4-BE49-F238E27FC236}">
                <a16:creationId xmlns:a16="http://schemas.microsoft.com/office/drawing/2014/main" id="{2C1DABF6-5A35-4D7A-896D-A861D217BAEE}"/>
              </a:ext>
            </a:extLst>
          </p:cNvPr>
          <p:cNvSpPr>
            <a:spLocks noGrp="1"/>
          </p:cNvSpPr>
          <p:nvPr>
            <p:ph idx="1"/>
          </p:nvPr>
        </p:nvSpPr>
        <p:spPr>
          <a:xfrm>
            <a:off x="469900" y="874225"/>
            <a:ext cx="11562921" cy="1206765"/>
          </a:xfrm>
        </p:spPr>
        <p:txBody>
          <a:bodyPr>
            <a:normAutofit fontScale="92500" lnSpcReduction="10000"/>
          </a:bodyPr>
          <a:lstStyle/>
          <a:p>
            <a:pPr algn="ctr"/>
            <a:r>
              <a:rPr lang="en-US" sz="3200" dirty="0">
                <a:solidFill>
                  <a:schemeClr val="tx1"/>
                </a:solidFill>
                <a:latin typeface="+mn-lt"/>
              </a:rPr>
              <a:t>Can come from the </a:t>
            </a:r>
            <a:r>
              <a:rPr lang="en-US" sz="3200" b="1" dirty="0">
                <a:solidFill>
                  <a:schemeClr val="tx1"/>
                </a:solidFill>
                <a:latin typeface="+mn-lt"/>
              </a:rPr>
              <a:t>Federal Government</a:t>
            </a:r>
            <a:r>
              <a:rPr lang="en-US" sz="3200" dirty="0">
                <a:solidFill>
                  <a:schemeClr val="tx1"/>
                </a:solidFill>
                <a:latin typeface="+mn-lt"/>
              </a:rPr>
              <a:t>, your </a:t>
            </a:r>
            <a:r>
              <a:rPr lang="en-US" sz="3200" b="1" dirty="0">
                <a:solidFill>
                  <a:schemeClr val="tx1"/>
                </a:solidFill>
                <a:latin typeface="+mn-lt"/>
              </a:rPr>
              <a:t>state government</a:t>
            </a:r>
            <a:r>
              <a:rPr lang="en-US" sz="3200" dirty="0">
                <a:solidFill>
                  <a:schemeClr val="tx1"/>
                </a:solidFill>
                <a:latin typeface="+mn-lt"/>
              </a:rPr>
              <a:t>, </a:t>
            </a:r>
            <a:r>
              <a:rPr lang="en-US" sz="3200" b="1" dirty="0">
                <a:solidFill>
                  <a:schemeClr val="tx1"/>
                </a:solidFill>
                <a:latin typeface="+mn-lt"/>
              </a:rPr>
              <a:t>your college or career school</a:t>
            </a:r>
            <a:r>
              <a:rPr lang="en-US" sz="3200" dirty="0">
                <a:solidFill>
                  <a:schemeClr val="tx1"/>
                </a:solidFill>
                <a:latin typeface="+mn-lt"/>
              </a:rPr>
              <a:t> or </a:t>
            </a:r>
            <a:r>
              <a:rPr lang="en-US" sz="3200" b="1" dirty="0">
                <a:solidFill>
                  <a:schemeClr val="tx1"/>
                </a:solidFill>
                <a:latin typeface="+mn-lt"/>
              </a:rPr>
              <a:t>private</a:t>
            </a:r>
            <a:r>
              <a:rPr lang="en-US" sz="3200" dirty="0">
                <a:solidFill>
                  <a:schemeClr val="tx1"/>
                </a:solidFill>
                <a:latin typeface="+mn-lt"/>
              </a:rPr>
              <a:t> or </a:t>
            </a:r>
            <a:r>
              <a:rPr lang="en-US" sz="3200" b="1" dirty="0">
                <a:solidFill>
                  <a:schemeClr val="tx1"/>
                </a:solidFill>
                <a:latin typeface="+mn-lt"/>
              </a:rPr>
              <a:t>non-profit o</a:t>
            </a:r>
            <a:r>
              <a:rPr lang="en-US" sz="3200" dirty="0">
                <a:solidFill>
                  <a:schemeClr val="tx1"/>
                </a:solidFill>
                <a:latin typeface="+mn-lt"/>
              </a:rPr>
              <a:t>rganizations. </a:t>
            </a:r>
          </a:p>
        </p:txBody>
      </p:sp>
      <p:sp>
        <p:nvSpPr>
          <p:cNvPr id="2" name="Title 1">
            <a:extLst>
              <a:ext uri="{FF2B5EF4-FFF2-40B4-BE49-F238E27FC236}">
                <a16:creationId xmlns:a16="http://schemas.microsoft.com/office/drawing/2014/main" id="{7D4B8BCC-AA29-4FA7-8C50-E928502227AA}"/>
              </a:ext>
            </a:extLst>
          </p:cNvPr>
          <p:cNvSpPr>
            <a:spLocks noGrp="1"/>
          </p:cNvSpPr>
          <p:nvPr>
            <p:ph type="title"/>
          </p:nvPr>
        </p:nvSpPr>
        <p:spPr>
          <a:xfrm>
            <a:off x="486833" y="94454"/>
            <a:ext cx="11235267" cy="1036639"/>
          </a:xfrm>
        </p:spPr>
        <p:txBody>
          <a:bodyPr/>
          <a:lstStyle/>
          <a:p>
            <a:pPr algn="ctr"/>
            <a:r>
              <a:rPr lang="en-US" b="1" dirty="0">
                <a:solidFill>
                  <a:schemeClr val="accent2">
                    <a:lumMod val="75000"/>
                  </a:schemeClr>
                </a:solidFill>
                <a:latin typeface="+mn-lt"/>
              </a:rPr>
              <a:t>Grants &amp; Scholarships</a:t>
            </a:r>
          </a:p>
        </p:txBody>
      </p:sp>
    </p:spTree>
    <p:extLst>
      <p:ext uri="{BB962C8B-B14F-4D97-AF65-F5344CB8AC3E}">
        <p14:creationId xmlns:p14="http://schemas.microsoft.com/office/powerpoint/2010/main" val="3737471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49901CE-AC2D-4EDB-97F3-94D3B069BB64}"/>
              </a:ext>
            </a:extLst>
          </p:cNvPr>
          <p:cNvSpPr txBox="1"/>
          <p:nvPr/>
        </p:nvSpPr>
        <p:spPr>
          <a:xfrm>
            <a:off x="328573" y="2670534"/>
            <a:ext cx="11371547" cy="3154710"/>
          </a:xfrm>
          <a:prstGeom prst="rect">
            <a:avLst/>
          </a:prstGeom>
          <a:noFill/>
        </p:spPr>
        <p:txBody>
          <a:bodyPr wrap="square" rtlCol="0">
            <a:spAutoFit/>
          </a:bodyPr>
          <a:lstStyle/>
          <a:p>
            <a:pPr>
              <a:spcAft>
                <a:spcPts val="600"/>
              </a:spcAft>
            </a:pPr>
            <a:r>
              <a:rPr lang="en-US" sz="2000" b="1" dirty="0"/>
              <a:t>William D. Ford Federal Direct Loan Program</a:t>
            </a:r>
            <a:r>
              <a:rPr lang="en-US" sz="2000" dirty="0"/>
              <a:t>- </a:t>
            </a:r>
            <a:r>
              <a:rPr lang="en-US" i="1" dirty="0"/>
              <a:t>Department of Education is your lender</a:t>
            </a:r>
          </a:p>
          <a:p>
            <a:pPr marL="285750" indent="-285750">
              <a:buFont typeface="Arial" panose="020B0604020202020204" pitchFamily="34" charset="0"/>
              <a:buChar char="•"/>
            </a:pPr>
            <a:r>
              <a:rPr lang="en-US" b="1" dirty="0"/>
              <a:t>Subsidized Loan </a:t>
            </a:r>
            <a:r>
              <a:rPr lang="en-US" sz="2000" dirty="0"/>
              <a:t>– </a:t>
            </a:r>
            <a:r>
              <a:rPr lang="en-US" dirty="0"/>
              <a:t>a federal student loan that does not accrue interest while the student is enrolled in college at least part-time, during a 6-month grace period after the student graduates from or otherwise does not enroll in college, and/or during a deferment period (a status you can request when in repayment).</a:t>
            </a:r>
            <a:endParaRPr lang="en-US" sz="1600" dirty="0"/>
          </a:p>
          <a:p>
            <a:pPr marL="285750" indent="-285750">
              <a:spcAft>
                <a:spcPts val="1200"/>
              </a:spcAft>
              <a:buFont typeface="Arial" panose="020B0604020202020204" pitchFamily="34" charset="0"/>
              <a:buChar char="•"/>
            </a:pPr>
            <a:r>
              <a:rPr lang="en-US" b="1" dirty="0"/>
              <a:t>Unsubsidized Loans </a:t>
            </a:r>
            <a:r>
              <a:rPr lang="en-US" dirty="0"/>
              <a:t>– a federal student loan that accrues interest while the student is enrolled in college.</a:t>
            </a:r>
          </a:p>
          <a:p>
            <a:pPr marL="285750" indent="-285750">
              <a:spcAft>
                <a:spcPts val="1800"/>
              </a:spcAft>
              <a:buFont typeface="Arial" panose="020B0604020202020204" pitchFamily="34" charset="0"/>
              <a:buChar char="•"/>
            </a:pPr>
            <a:r>
              <a:rPr lang="en-US" b="1" dirty="0"/>
              <a:t>Federal Plus Loans (For undergraduate students: Parent PLUS loan): </a:t>
            </a:r>
            <a:r>
              <a:rPr lang="en-US" dirty="0"/>
              <a:t>A federal loan that allows </a:t>
            </a:r>
            <a:r>
              <a:rPr lang="en-US" i="1" dirty="0"/>
              <a:t>parents</a:t>
            </a:r>
            <a:r>
              <a:rPr lang="en-US" dirty="0"/>
              <a:t> to borrow, for education related expenses, up to the total cost of attendance at their child’s college less any other aid that the student receives. These are unsubsidized loans, which means the loan amount will accrue interest immediately. The parent is responsible for repaying the loan and interest and repayment typically starts immediately. </a:t>
            </a:r>
            <a:endParaRPr lang="en-US" sz="2000" dirty="0"/>
          </a:p>
        </p:txBody>
      </p:sp>
      <p:sp>
        <p:nvSpPr>
          <p:cNvPr id="3" name="Content Placeholder 2">
            <a:extLst>
              <a:ext uri="{FF2B5EF4-FFF2-40B4-BE49-F238E27FC236}">
                <a16:creationId xmlns:a16="http://schemas.microsoft.com/office/drawing/2014/main" id="{278E34C2-3FC5-409F-919D-0FAF112A48E6}"/>
              </a:ext>
            </a:extLst>
          </p:cNvPr>
          <p:cNvSpPr>
            <a:spLocks noGrp="1"/>
          </p:cNvSpPr>
          <p:nvPr>
            <p:ph idx="1"/>
          </p:nvPr>
        </p:nvSpPr>
        <p:spPr>
          <a:xfrm>
            <a:off x="328573" y="863214"/>
            <a:ext cx="11517922" cy="563558"/>
          </a:xfrm>
        </p:spPr>
        <p:txBody>
          <a:bodyPr>
            <a:noAutofit/>
          </a:bodyPr>
          <a:lstStyle/>
          <a:p>
            <a:pPr>
              <a:spcBef>
                <a:spcPts val="0"/>
              </a:spcBef>
              <a:spcAft>
                <a:spcPts val="3000"/>
              </a:spcAft>
            </a:pPr>
            <a:r>
              <a:rPr lang="en-US" sz="2800" b="1" dirty="0">
                <a:solidFill>
                  <a:schemeClr val="tx1"/>
                </a:solidFill>
                <a:latin typeface="+mn-lt"/>
              </a:rPr>
              <a:t>A </a:t>
            </a:r>
            <a:r>
              <a:rPr lang="en-US" sz="2800" b="1" u="sng" dirty="0">
                <a:solidFill>
                  <a:schemeClr val="tx1"/>
                </a:solidFill>
                <a:latin typeface="+mn-lt"/>
              </a:rPr>
              <a:t>Loan</a:t>
            </a:r>
            <a:r>
              <a:rPr lang="en-US" sz="2800" b="1" dirty="0">
                <a:solidFill>
                  <a:schemeClr val="tx1"/>
                </a:solidFill>
                <a:latin typeface="+mn-lt"/>
              </a:rPr>
              <a:t> is money that you borrow that you have to pay back </a:t>
            </a:r>
            <a:r>
              <a:rPr lang="en-US" sz="2800" b="1" i="1" dirty="0">
                <a:solidFill>
                  <a:schemeClr val="tx1"/>
                </a:solidFill>
                <a:latin typeface="+mn-lt"/>
              </a:rPr>
              <a:t>with interest</a:t>
            </a:r>
            <a:r>
              <a:rPr lang="en-US" sz="2800" b="1" dirty="0">
                <a:solidFill>
                  <a:schemeClr val="tx1"/>
                </a:solidFill>
                <a:latin typeface="+mn-lt"/>
              </a:rPr>
              <a:t>. </a:t>
            </a:r>
          </a:p>
          <a:p>
            <a:pPr>
              <a:spcBef>
                <a:spcPts val="0"/>
              </a:spcBef>
              <a:spcAft>
                <a:spcPts val="3000"/>
              </a:spcAft>
            </a:pPr>
            <a:r>
              <a:rPr lang="en-US" sz="2500" b="1" u="sng" dirty="0">
                <a:solidFill>
                  <a:schemeClr val="tx1"/>
                </a:solidFill>
                <a:latin typeface="+mn-lt"/>
              </a:rPr>
              <a:t>Federal loans:</a:t>
            </a:r>
          </a:p>
        </p:txBody>
      </p:sp>
      <p:sp>
        <p:nvSpPr>
          <p:cNvPr id="2" name="Title 1">
            <a:extLst>
              <a:ext uri="{FF2B5EF4-FFF2-40B4-BE49-F238E27FC236}">
                <a16:creationId xmlns:a16="http://schemas.microsoft.com/office/drawing/2014/main" id="{D24DF8D3-E1F6-4E0F-9070-C70A9442EBFC}"/>
              </a:ext>
            </a:extLst>
          </p:cNvPr>
          <p:cNvSpPr>
            <a:spLocks noGrp="1"/>
          </p:cNvSpPr>
          <p:nvPr>
            <p:ph type="title"/>
          </p:nvPr>
        </p:nvSpPr>
        <p:spPr>
          <a:xfrm>
            <a:off x="478366" y="7817"/>
            <a:ext cx="11235267" cy="1036639"/>
          </a:xfrm>
        </p:spPr>
        <p:txBody>
          <a:bodyPr anchor="ctr"/>
          <a:lstStyle/>
          <a:p>
            <a:pPr algn="ctr"/>
            <a:r>
              <a:rPr lang="en-US" b="1" dirty="0">
                <a:solidFill>
                  <a:schemeClr val="accent2">
                    <a:lumMod val="75000"/>
                  </a:schemeClr>
                </a:solidFill>
                <a:latin typeface="+mn-lt"/>
              </a:rPr>
              <a:t>Loans</a:t>
            </a:r>
            <a:endParaRPr lang="en-US" dirty="0">
              <a:latin typeface="+mn-lt"/>
            </a:endParaRPr>
          </a:p>
        </p:txBody>
      </p:sp>
    </p:spTree>
    <p:extLst>
      <p:ext uri="{BB962C8B-B14F-4D97-AF65-F5344CB8AC3E}">
        <p14:creationId xmlns:p14="http://schemas.microsoft.com/office/powerpoint/2010/main" val="3785574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49901CE-AC2D-4EDB-97F3-94D3B069BB64}"/>
              </a:ext>
            </a:extLst>
          </p:cNvPr>
          <p:cNvSpPr txBox="1"/>
          <p:nvPr/>
        </p:nvSpPr>
        <p:spPr>
          <a:xfrm>
            <a:off x="328573" y="2511192"/>
            <a:ext cx="11225172" cy="2785378"/>
          </a:xfrm>
          <a:prstGeom prst="rect">
            <a:avLst/>
          </a:prstGeom>
          <a:noFill/>
        </p:spPr>
        <p:txBody>
          <a:bodyPr wrap="square" rtlCol="0">
            <a:spAutoFit/>
          </a:bodyPr>
          <a:lstStyle/>
          <a:p>
            <a:pPr>
              <a:spcAft>
                <a:spcPts val="1800"/>
              </a:spcAft>
            </a:pPr>
            <a:r>
              <a:rPr lang="en-US" sz="2000" b="1" dirty="0"/>
              <a:t>Institutional Loans: </a:t>
            </a:r>
            <a:r>
              <a:rPr lang="en-US" sz="2000" dirty="0"/>
              <a:t>loans for education expenses offered by a school (college/university). </a:t>
            </a:r>
            <a:r>
              <a:rPr lang="en-US" sz="2000" i="1" dirty="0"/>
              <a:t>The school is the lender. </a:t>
            </a:r>
            <a:r>
              <a:rPr lang="en-US" sz="2000" dirty="0"/>
              <a:t>You typically must complete a separate application through the school to apply. Terms and repayment may be less favorable than federal loan programs.</a:t>
            </a:r>
            <a:endParaRPr lang="en-US" sz="2000" i="1" dirty="0"/>
          </a:p>
          <a:p>
            <a:pPr>
              <a:spcAft>
                <a:spcPts val="1200"/>
              </a:spcAft>
            </a:pPr>
            <a:r>
              <a:rPr lang="en-US" sz="2000" b="1" dirty="0"/>
              <a:t>Private loans: </a:t>
            </a:r>
            <a:r>
              <a:rPr lang="en-US" sz="2000" dirty="0"/>
              <a:t>loans for education expenses offered by private entities, like banks or credit unions. </a:t>
            </a:r>
            <a:r>
              <a:rPr lang="en-US" sz="2000" i="1" dirty="0"/>
              <a:t>The private bank or lending entity is your lender</a:t>
            </a:r>
            <a:r>
              <a:rPr lang="en-US" sz="2000" dirty="0"/>
              <a:t>. FAFSA/WASFA are not needed for these; you complete a separate application through the lender. Parents and/or students can apply. Terms and repayment are often less favorable than federal or school-based loans and repayment may begin immediately.</a:t>
            </a:r>
          </a:p>
        </p:txBody>
      </p:sp>
      <p:sp>
        <p:nvSpPr>
          <p:cNvPr id="3" name="Content Placeholder 2">
            <a:extLst>
              <a:ext uri="{FF2B5EF4-FFF2-40B4-BE49-F238E27FC236}">
                <a16:creationId xmlns:a16="http://schemas.microsoft.com/office/drawing/2014/main" id="{278E34C2-3FC5-409F-919D-0FAF112A48E6}"/>
              </a:ext>
            </a:extLst>
          </p:cNvPr>
          <p:cNvSpPr>
            <a:spLocks noGrp="1"/>
          </p:cNvSpPr>
          <p:nvPr>
            <p:ph idx="1"/>
          </p:nvPr>
        </p:nvSpPr>
        <p:spPr>
          <a:xfrm>
            <a:off x="328573" y="1247658"/>
            <a:ext cx="11517922" cy="739404"/>
          </a:xfrm>
        </p:spPr>
        <p:txBody>
          <a:bodyPr>
            <a:noAutofit/>
          </a:bodyPr>
          <a:lstStyle/>
          <a:p>
            <a:pPr>
              <a:spcBef>
                <a:spcPts val="0"/>
              </a:spcBef>
              <a:spcAft>
                <a:spcPts val="3000"/>
              </a:spcAft>
            </a:pPr>
            <a:r>
              <a:rPr lang="en-US" sz="2500" b="1" dirty="0">
                <a:solidFill>
                  <a:schemeClr val="tx1"/>
                </a:solidFill>
                <a:latin typeface="+mn-lt"/>
              </a:rPr>
              <a:t>A </a:t>
            </a:r>
            <a:r>
              <a:rPr lang="en-US" sz="2500" b="1" u="sng" dirty="0">
                <a:solidFill>
                  <a:schemeClr val="tx1"/>
                </a:solidFill>
                <a:latin typeface="+mn-lt"/>
              </a:rPr>
              <a:t>Loan</a:t>
            </a:r>
            <a:r>
              <a:rPr lang="en-US" sz="2500" b="1" dirty="0">
                <a:solidFill>
                  <a:schemeClr val="tx1"/>
                </a:solidFill>
                <a:latin typeface="+mn-lt"/>
              </a:rPr>
              <a:t> is money that you borrow that you have to pay back </a:t>
            </a:r>
            <a:r>
              <a:rPr lang="en-US" sz="2500" b="1" i="1" dirty="0">
                <a:solidFill>
                  <a:schemeClr val="tx1"/>
                </a:solidFill>
                <a:latin typeface="+mn-lt"/>
              </a:rPr>
              <a:t>with interest</a:t>
            </a:r>
            <a:r>
              <a:rPr lang="en-US" sz="2500" b="1" dirty="0">
                <a:solidFill>
                  <a:schemeClr val="tx1"/>
                </a:solidFill>
                <a:latin typeface="+mn-lt"/>
              </a:rPr>
              <a:t>. </a:t>
            </a:r>
          </a:p>
          <a:p>
            <a:pPr>
              <a:spcBef>
                <a:spcPts val="0"/>
              </a:spcBef>
              <a:spcAft>
                <a:spcPts val="1800"/>
              </a:spcAft>
            </a:pPr>
            <a:r>
              <a:rPr lang="en-US" sz="2500" b="1" u="sng" dirty="0">
                <a:solidFill>
                  <a:schemeClr val="tx1"/>
                </a:solidFill>
                <a:latin typeface="+mn-lt"/>
              </a:rPr>
              <a:t>Other Student Loan Programs:</a:t>
            </a:r>
          </a:p>
        </p:txBody>
      </p:sp>
      <p:sp>
        <p:nvSpPr>
          <p:cNvPr id="2" name="Title 1">
            <a:extLst>
              <a:ext uri="{FF2B5EF4-FFF2-40B4-BE49-F238E27FC236}">
                <a16:creationId xmlns:a16="http://schemas.microsoft.com/office/drawing/2014/main" id="{D24DF8D3-E1F6-4E0F-9070-C70A9442EBFC}"/>
              </a:ext>
            </a:extLst>
          </p:cNvPr>
          <p:cNvSpPr>
            <a:spLocks noGrp="1"/>
          </p:cNvSpPr>
          <p:nvPr>
            <p:ph type="title"/>
          </p:nvPr>
        </p:nvSpPr>
        <p:spPr>
          <a:xfrm>
            <a:off x="478366" y="211019"/>
            <a:ext cx="11235267" cy="1036639"/>
          </a:xfrm>
        </p:spPr>
        <p:txBody>
          <a:bodyPr anchor="ctr"/>
          <a:lstStyle/>
          <a:p>
            <a:pPr algn="ctr"/>
            <a:r>
              <a:rPr lang="en-US" b="1" dirty="0">
                <a:solidFill>
                  <a:schemeClr val="accent2">
                    <a:lumMod val="75000"/>
                  </a:schemeClr>
                </a:solidFill>
              </a:rPr>
              <a:t>Loans Continued</a:t>
            </a:r>
            <a:endParaRPr lang="en-US" dirty="0"/>
          </a:p>
        </p:txBody>
      </p:sp>
    </p:spTree>
    <p:extLst>
      <p:ext uri="{BB962C8B-B14F-4D97-AF65-F5344CB8AC3E}">
        <p14:creationId xmlns:p14="http://schemas.microsoft.com/office/powerpoint/2010/main" val="4072338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00965D6-401E-4D9B-8013-FBB13BF64F13}"/>
              </a:ext>
            </a:extLst>
          </p:cNvPr>
          <p:cNvSpPr txBox="1">
            <a:spLocks/>
          </p:cNvSpPr>
          <p:nvPr/>
        </p:nvSpPr>
        <p:spPr>
          <a:xfrm>
            <a:off x="478366" y="1723293"/>
            <a:ext cx="11235267" cy="4897804"/>
          </a:xfrm>
          <a:prstGeom prst="rect">
            <a:avLst/>
          </a:prstGeom>
        </p:spPr>
        <p:txBody>
          <a:bodyPr>
            <a:norm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spcBef>
                <a:spcPts val="0"/>
              </a:spcBef>
              <a:spcAft>
                <a:spcPts val="1800"/>
              </a:spcAft>
            </a:pPr>
            <a:r>
              <a:rPr lang="en-US" sz="2400" dirty="0"/>
              <a:t>Work-study is a way for students to </a:t>
            </a:r>
            <a:r>
              <a:rPr lang="en-US" sz="2400" b="1" dirty="0"/>
              <a:t>earn money to pay for school </a:t>
            </a:r>
            <a:r>
              <a:rPr lang="en-US" sz="2400" dirty="0"/>
              <a:t>through part-time on (and sometimes off) campus jobs</a:t>
            </a:r>
          </a:p>
          <a:p>
            <a:pPr>
              <a:spcBef>
                <a:spcPts val="0"/>
              </a:spcBef>
              <a:spcAft>
                <a:spcPts val="1800"/>
              </a:spcAft>
            </a:pPr>
            <a:r>
              <a:rPr lang="en-US" sz="2400" dirty="0"/>
              <a:t>Students </a:t>
            </a:r>
            <a:r>
              <a:rPr lang="en-US" sz="2400" b="1" dirty="0"/>
              <a:t>receive funds through a standard pay check </a:t>
            </a:r>
            <a:r>
              <a:rPr lang="en-US" sz="2400" dirty="0"/>
              <a:t>(money earned is not automatically applied to tuition, fees, etc. like other types of financial aid)</a:t>
            </a:r>
          </a:p>
          <a:p>
            <a:pPr>
              <a:spcBef>
                <a:spcPts val="0"/>
              </a:spcBef>
              <a:spcAft>
                <a:spcPts val="1800"/>
              </a:spcAft>
            </a:pPr>
            <a:r>
              <a:rPr lang="en-US" sz="2400" dirty="0"/>
              <a:t>Work study can </a:t>
            </a:r>
            <a:r>
              <a:rPr lang="en-US" sz="2400" b="1" dirty="0"/>
              <a:t>differ in how it shows up on an award letter</a:t>
            </a:r>
            <a:r>
              <a:rPr lang="en-US" sz="2400" dirty="0"/>
              <a:t>. Variations include: work study, federal work study or state work study</a:t>
            </a:r>
          </a:p>
          <a:p>
            <a:pPr>
              <a:spcAft>
                <a:spcPts val="600"/>
              </a:spcAft>
            </a:pPr>
            <a:r>
              <a:rPr lang="en-US" sz="2400" dirty="0"/>
              <a:t>Being </a:t>
            </a:r>
            <a:r>
              <a:rPr lang="en-US" sz="2400" b="1" dirty="0"/>
              <a:t>awarded work study does </a:t>
            </a:r>
            <a:r>
              <a:rPr lang="en-US" sz="2400" b="1" u="sng" dirty="0"/>
              <a:t>not</a:t>
            </a:r>
            <a:r>
              <a:rPr lang="en-US" sz="2400" b="1" dirty="0"/>
              <a:t> mean </a:t>
            </a:r>
            <a:r>
              <a:rPr lang="en-US" sz="2400" dirty="0"/>
              <a:t>that a student will </a:t>
            </a:r>
            <a:r>
              <a:rPr lang="en-US" sz="2400" b="1" dirty="0"/>
              <a:t>get a work-study job</a:t>
            </a:r>
            <a:r>
              <a:rPr lang="en-US" sz="2400" dirty="0"/>
              <a:t>, a </a:t>
            </a:r>
            <a:r>
              <a:rPr lang="en-US" sz="2400" b="1" dirty="0"/>
              <a:t>guaranteed number of work hours</a:t>
            </a:r>
            <a:r>
              <a:rPr lang="en-US" sz="2400" dirty="0"/>
              <a:t>, or a </a:t>
            </a:r>
            <a:r>
              <a:rPr lang="en-US" sz="2400" b="1" dirty="0"/>
              <a:t>specific pay-rate</a:t>
            </a:r>
            <a:r>
              <a:rPr lang="en-US" sz="2400" dirty="0"/>
              <a:t>.</a:t>
            </a:r>
          </a:p>
          <a:p>
            <a:r>
              <a:rPr lang="en-US" sz="2400" b="1" dirty="0"/>
              <a:t>WASFA eligible students </a:t>
            </a:r>
            <a:r>
              <a:rPr lang="en-US" sz="2400" dirty="0"/>
              <a:t>are only eligible for work study </a:t>
            </a:r>
            <a:r>
              <a:rPr lang="en-US" sz="2400" b="1" dirty="0"/>
              <a:t>if they have DACA</a:t>
            </a:r>
            <a:r>
              <a:rPr lang="en-US" sz="2400" dirty="0"/>
              <a:t>. </a:t>
            </a:r>
          </a:p>
          <a:p>
            <a:pPr marL="0" indent="0">
              <a:spcBef>
                <a:spcPts val="0"/>
              </a:spcBef>
              <a:spcAft>
                <a:spcPts val="1800"/>
              </a:spcAft>
              <a:buNone/>
            </a:pPr>
            <a:endParaRPr lang="en-US" sz="2400" dirty="0"/>
          </a:p>
        </p:txBody>
      </p:sp>
      <p:sp>
        <p:nvSpPr>
          <p:cNvPr id="7" name="Title 6">
            <a:extLst>
              <a:ext uri="{FF2B5EF4-FFF2-40B4-BE49-F238E27FC236}">
                <a16:creationId xmlns:a16="http://schemas.microsoft.com/office/drawing/2014/main" id="{5CD47778-1EC4-483F-AFB6-DA60A412BA67}"/>
              </a:ext>
            </a:extLst>
          </p:cNvPr>
          <p:cNvSpPr>
            <a:spLocks noGrp="1"/>
          </p:cNvSpPr>
          <p:nvPr>
            <p:ph type="title"/>
          </p:nvPr>
        </p:nvSpPr>
        <p:spPr>
          <a:xfrm>
            <a:off x="527055" y="563562"/>
            <a:ext cx="11235267" cy="790453"/>
          </a:xfrm>
        </p:spPr>
        <p:txBody>
          <a:bodyPr>
            <a:normAutofit fontScale="90000"/>
          </a:bodyPr>
          <a:lstStyle/>
          <a:p>
            <a:pPr algn="ctr"/>
            <a:r>
              <a:rPr lang="en-US" b="1" dirty="0">
                <a:solidFill>
                  <a:schemeClr val="accent2">
                    <a:lumMod val="75000"/>
                  </a:schemeClr>
                </a:solidFill>
                <a:latin typeface="+mn-lt"/>
              </a:rPr>
              <a:t>Work Study:</a:t>
            </a:r>
            <a:br>
              <a:rPr lang="en-US" sz="5400" dirty="0">
                <a:solidFill>
                  <a:schemeClr val="accent2">
                    <a:lumMod val="75000"/>
                  </a:schemeClr>
                </a:solidFill>
                <a:latin typeface="+mn-lt"/>
              </a:rPr>
            </a:br>
            <a:br>
              <a:rPr lang="en-US" b="1" dirty="0">
                <a:solidFill>
                  <a:schemeClr val="accent2">
                    <a:lumMod val="75000"/>
                  </a:schemeClr>
                </a:solidFill>
                <a:latin typeface="+mn-lt"/>
              </a:rPr>
            </a:br>
            <a:endParaRPr lang="en-US" dirty="0">
              <a:latin typeface="+mn-lt"/>
            </a:endParaRPr>
          </a:p>
        </p:txBody>
      </p:sp>
    </p:spTree>
    <p:extLst>
      <p:ext uri="{BB962C8B-B14F-4D97-AF65-F5344CB8AC3E}">
        <p14:creationId xmlns:p14="http://schemas.microsoft.com/office/powerpoint/2010/main" val="1269889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4F1F925C-AF0F-4922-99FA-2A77C19FE109}"/>
              </a:ext>
            </a:extLst>
          </p:cNvPr>
          <p:cNvSpPr txBox="1">
            <a:spLocks/>
          </p:cNvSpPr>
          <p:nvPr/>
        </p:nvSpPr>
        <p:spPr>
          <a:xfrm>
            <a:off x="764771" y="5899388"/>
            <a:ext cx="10474036" cy="717544"/>
          </a:xfrm>
          <a:prstGeom prst="rect">
            <a:avLst/>
          </a:prstGeom>
          <a:solidFill>
            <a:schemeClr val="accent5">
              <a:lumMod val="20000"/>
              <a:lumOff val="80000"/>
            </a:schemeClr>
          </a:solidFill>
        </p:spPr>
        <p:txBody>
          <a:bodyPr vert="horz" lIns="91440" tIns="45720" rIns="91440" bIns="45720" rtlCol="0">
            <a:normAutofit lnSpcReduction="10000"/>
          </a:bodyPr>
          <a:lstStyle>
            <a:lvl1pPr marL="0" indent="0" algn="l" defTabSz="914400" rtl="0" eaLnBrk="1" latinLnBrk="0" hangingPunct="1">
              <a:lnSpc>
                <a:spcPct val="90000"/>
              </a:lnSpc>
              <a:spcBef>
                <a:spcPts val="1200"/>
              </a:spcBef>
              <a:buClr>
                <a:schemeClr val="accent1">
                  <a:lumMod val="75000"/>
                </a:schemeClr>
              </a:buClr>
              <a:buSzPct val="85000"/>
              <a:buFont typeface="Arial"/>
              <a:buNone/>
              <a:defRPr sz="2000" kern="1200">
                <a:solidFill>
                  <a:schemeClr val="bg1"/>
                </a:solidFill>
                <a:latin typeface="Gotham Book"/>
                <a:ea typeface="+mn-ea"/>
                <a:cs typeface="+mn-cs"/>
              </a:defRPr>
            </a:lvl1pPr>
            <a:lvl2pPr marL="0" indent="0" algn="l" defTabSz="914400" rtl="0" eaLnBrk="1" latinLnBrk="0" hangingPunct="1">
              <a:lnSpc>
                <a:spcPct val="90000"/>
              </a:lnSpc>
              <a:spcBef>
                <a:spcPts val="400"/>
              </a:spcBef>
              <a:spcAft>
                <a:spcPts val="200"/>
              </a:spcAft>
              <a:buClr>
                <a:schemeClr val="accent1">
                  <a:lumMod val="75000"/>
                </a:schemeClr>
              </a:buClr>
              <a:buSzPct val="85000"/>
              <a:buFont typeface="Arial"/>
              <a:buNone/>
              <a:defRPr sz="1800" kern="1200">
                <a:solidFill>
                  <a:schemeClr val="tx1"/>
                </a:solidFill>
                <a:latin typeface="+mn-lt"/>
                <a:ea typeface="+mn-ea"/>
                <a:cs typeface="+mn-cs"/>
              </a:defRPr>
            </a:lvl2pPr>
            <a:lvl3pPr marL="0" indent="0" algn="l" defTabSz="914400" rtl="0" eaLnBrk="1" latinLnBrk="0" hangingPunct="1">
              <a:lnSpc>
                <a:spcPct val="90000"/>
              </a:lnSpc>
              <a:spcBef>
                <a:spcPts val="400"/>
              </a:spcBef>
              <a:spcAft>
                <a:spcPts val="200"/>
              </a:spcAft>
              <a:buClr>
                <a:schemeClr val="accent1">
                  <a:lumMod val="75000"/>
                </a:schemeClr>
              </a:buClr>
              <a:buSzPct val="85000"/>
              <a:buFont typeface="Arial"/>
              <a:buNone/>
              <a:defRPr sz="1600" kern="1200">
                <a:solidFill>
                  <a:schemeClr val="tx1"/>
                </a:solidFill>
                <a:latin typeface="+mn-lt"/>
                <a:ea typeface="+mn-ea"/>
                <a:cs typeface="+mn-cs"/>
              </a:defRPr>
            </a:lvl3pPr>
            <a:lvl4pPr marL="0" indent="0" algn="l" defTabSz="914400" rtl="0" eaLnBrk="1" latinLnBrk="0" hangingPunct="1">
              <a:lnSpc>
                <a:spcPct val="90000"/>
              </a:lnSpc>
              <a:spcBef>
                <a:spcPts val="400"/>
              </a:spcBef>
              <a:spcAft>
                <a:spcPts val="200"/>
              </a:spcAft>
              <a:buClr>
                <a:schemeClr val="accent1">
                  <a:lumMod val="75000"/>
                </a:schemeClr>
              </a:buClr>
              <a:buSzPct val="85000"/>
              <a:buFont typeface="Arial"/>
              <a:buNone/>
              <a:defRPr sz="1600" kern="1200">
                <a:solidFill>
                  <a:schemeClr val="tx1"/>
                </a:solidFill>
                <a:latin typeface="+mn-lt"/>
                <a:ea typeface="+mn-ea"/>
                <a:cs typeface="+mn-cs"/>
              </a:defRPr>
            </a:lvl4pPr>
            <a:lvl5pPr marL="0" indent="0" algn="l" defTabSz="914400" rtl="0" eaLnBrk="1" latinLnBrk="0" hangingPunct="1">
              <a:lnSpc>
                <a:spcPct val="90000"/>
              </a:lnSpc>
              <a:spcBef>
                <a:spcPts val="400"/>
              </a:spcBef>
              <a:spcAft>
                <a:spcPts val="200"/>
              </a:spcAft>
              <a:buClr>
                <a:schemeClr val="accent1">
                  <a:lumMod val="75000"/>
                </a:schemeClr>
              </a:buClr>
              <a:buSzPct val="85000"/>
              <a:buFont typeface="Arial"/>
              <a:buNone/>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gn="ctr"/>
            <a:r>
              <a:rPr lang="en-US" sz="2400" dirty="0">
                <a:solidFill>
                  <a:schemeClr val="tx1"/>
                </a:solidFill>
                <a:latin typeface="+mn-lt"/>
              </a:rPr>
              <a:t>Find out which application you should complete: </a:t>
            </a:r>
            <a:r>
              <a:rPr lang="en-US" sz="2400" dirty="0">
                <a:solidFill>
                  <a:schemeClr val="tx1"/>
                </a:solidFill>
                <a:latin typeface="+mn-lt"/>
                <a:hlinkClick r:id="rId3"/>
              </a:rPr>
              <a:t>https://readysetgrad.wa.gov/WASFAelig</a:t>
            </a:r>
            <a:r>
              <a:rPr lang="en-US" sz="2400" dirty="0">
                <a:solidFill>
                  <a:schemeClr val="tx1"/>
                </a:solidFill>
                <a:latin typeface="+mn-lt"/>
              </a:rPr>
              <a:t>  </a:t>
            </a:r>
          </a:p>
        </p:txBody>
      </p:sp>
      <p:sp>
        <p:nvSpPr>
          <p:cNvPr id="8" name="Rectangle: Folded Corner 7">
            <a:extLst>
              <a:ext uri="{FF2B5EF4-FFF2-40B4-BE49-F238E27FC236}">
                <a16:creationId xmlns:a16="http://schemas.microsoft.com/office/drawing/2014/main" id="{6987C444-6554-4A41-9B3E-F585D98C26F9}"/>
              </a:ext>
            </a:extLst>
          </p:cNvPr>
          <p:cNvSpPr/>
          <p:nvPr/>
        </p:nvSpPr>
        <p:spPr>
          <a:xfrm>
            <a:off x="6317770" y="3478331"/>
            <a:ext cx="2743199" cy="2128209"/>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ea typeface="+mn-ea"/>
              <a:cs typeface="+mn-cs"/>
            </a:endParaRPr>
          </a:p>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chemeClr val="bg1"/>
                </a:solidFill>
                <a:effectLst/>
                <a:uLnTx/>
                <a:uFillTx/>
                <a:ea typeface="+mn-ea"/>
                <a:cs typeface="+mn-cs"/>
              </a:rPr>
              <a:t>Qualified Non-Citizens who are no</a:t>
            </a:r>
            <a:r>
              <a:rPr lang="en-US" sz="2133" dirty="0">
                <a:solidFill>
                  <a:schemeClr val="bg1"/>
                </a:solidFill>
              </a:rPr>
              <a:t>t eligible for federal financial aid</a:t>
            </a:r>
          </a:p>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schemeClr val="bg1"/>
                </a:solidFill>
                <a:effectLst/>
                <a:uLnTx/>
                <a:uFillTx/>
                <a:ea typeface="+mn-ea"/>
                <a:cs typeface="+mn-cs"/>
              </a:rPr>
              <a:t>I</a:t>
            </a:r>
            <a:r>
              <a:rPr lang="en-US" sz="2133" dirty="0">
                <a:solidFill>
                  <a:schemeClr val="bg1"/>
                </a:solidFill>
              </a:rPr>
              <a:t>E. Undocumented Students</a:t>
            </a:r>
            <a:endParaRPr kumimoji="0" lang="en-US" sz="2133" b="0" i="0" u="none" strike="noStrike" kern="1200" cap="none" spc="0" normalizeH="0" baseline="0" noProof="0" dirty="0">
              <a:ln>
                <a:noFill/>
              </a:ln>
              <a:solidFill>
                <a:schemeClr val="bg1"/>
              </a:solidFill>
              <a:effectLst/>
              <a:uLnTx/>
              <a:uFillTx/>
              <a:ea typeface="+mn-ea"/>
              <a:cs typeface="+mn-cs"/>
            </a:endParaRPr>
          </a:p>
        </p:txBody>
      </p:sp>
      <p:sp>
        <p:nvSpPr>
          <p:cNvPr id="5" name="Rectangle: Rounded Corners 4">
            <a:extLst>
              <a:ext uri="{FF2B5EF4-FFF2-40B4-BE49-F238E27FC236}">
                <a16:creationId xmlns:a16="http://schemas.microsoft.com/office/drawing/2014/main" id="{BC2BE3D0-61BF-4EE2-8F06-8925418F77B9}"/>
              </a:ext>
            </a:extLst>
          </p:cNvPr>
          <p:cNvSpPr/>
          <p:nvPr/>
        </p:nvSpPr>
        <p:spPr>
          <a:xfrm>
            <a:off x="6107651" y="2050541"/>
            <a:ext cx="3172053" cy="1366989"/>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US" sz="3600" b="1" dirty="0">
                <a:solidFill>
                  <a:prstClr val="white"/>
                </a:solidFill>
              </a:rPr>
              <a:t>WAS</a:t>
            </a:r>
            <a:r>
              <a:rPr kumimoji="0" lang="en-US" sz="3600" b="1" i="0" u="none" strike="noStrike" kern="1200" cap="none" spc="0" normalizeH="0" baseline="0" noProof="0" dirty="0">
                <a:ln>
                  <a:noFill/>
                </a:ln>
                <a:solidFill>
                  <a:prstClr val="white"/>
                </a:solidFill>
                <a:effectLst/>
                <a:uLnTx/>
                <a:uFillTx/>
                <a:ea typeface="+mn-ea"/>
                <a:cs typeface="+mn-cs"/>
              </a:rPr>
              <a:t>FA</a:t>
            </a:r>
          </a:p>
          <a:p>
            <a:pPr marL="0" marR="0" lvl="0" indent="0" algn="ctr" defTabSz="609585" rtl="0" eaLnBrk="1" fontAlgn="auto" latinLnBrk="0" hangingPunct="1">
              <a:lnSpc>
                <a:spcPct val="100000"/>
              </a:lnSpc>
              <a:spcBef>
                <a:spcPts val="0"/>
              </a:spcBef>
              <a:spcAft>
                <a:spcPts val="0"/>
              </a:spcAft>
              <a:buClrTx/>
              <a:buSzTx/>
              <a:buFontTx/>
              <a:buNone/>
              <a:tabLst/>
              <a:defRPr/>
            </a:pPr>
            <a:r>
              <a:rPr lang="en-US" dirty="0">
                <a:solidFill>
                  <a:prstClr val="white"/>
                </a:solidFill>
              </a:rPr>
              <a:t>Washington</a:t>
            </a:r>
            <a:r>
              <a:rPr kumimoji="0" lang="en-US" sz="1800" b="0" i="0" u="none" strike="noStrike" kern="1200" cap="none" spc="0" normalizeH="0" baseline="0" noProof="0" dirty="0">
                <a:ln>
                  <a:noFill/>
                </a:ln>
                <a:solidFill>
                  <a:prstClr val="white"/>
                </a:solidFill>
                <a:effectLst/>
                <a:uLnTx/>
                <a:uFillTx/>
                <a:ea typeface="+mn-ea"/>
                <a:cs typeface="+mn-cs"/>
              </a:rPr>
              <a:t> Application for State Financial Aid</a:t>
            </a:r>
          </a:p>
        </p:txBody>
      </p:sp>
      <p:sp>
        <p:nvSpPr>
          <p:cNvPr id="7" name="Rectangle: Folded Corner 6">
            <a:extLst>
              <a:ext uri="{FF2B5EF4-FFF2-40B4-BE49-F238E27FC236}">
                <a16:creationId xmlns:a16="http://schemas.microsoft.com/office/drawing/2014/main" id="{296929EF-1767-481C-BFFF-9B4EAE8BE07D}"/>
              </a:ext>
            </a:extLst>
          </p:cNvPr>
          <p:cNvSpPr/>
          <p:nvPr/>
        </p:nvSpPr>
        <p:spPr>
          <a:xfrm>
            <a:off x="2456969" y="3478331"/>
            <a:ext cx="2743200" cy="2128209"/>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prstClr val="white"/>
                </a:solidFill>
                <a:effectLst/>
                <a:uLnTx/>
                <a:uFillTx/>
                <a:ea typeface="+mn-ea"/>
                <a:cs typeface="+mn-cs"/>
              </a:rPr>
              <a:t>Qualified Citizens and Non-Citizens. IE. Students who carry a green card</a:t>
            </a:r>
          </a:p>
        </p:txBody>
      </p:sp>
      <p:sp>
        <p:nvSpPr>
          <p:cNvPr id="4" name="Rectangle: Rounded Corners 3">
            <a:extLst>
              <a:ext uri="{FF2B5EF4-FFF2-40B4-BE49-F238E27FC236}">
                <a16:creationId xmlns:a16="http://schemas.microsoft.com/office/drawing/2014/main" id="{D08A50BB-7EFC-4ED6-942C-AD728E8DDCE4}"/>
              </a:ext>
            </a:extLst>
          </p:cNvPr>
          <p:cNvSpPr/>
          <p:nvPr/>
        </p:nvSpPr>
        <p:spPr>
          <a:xfrm>
            <a:off x="2219114" y="2039395"/>
            <a:ext cx="3206939" cy="1374401"/>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ea typeface="+mn-ea"/>
                <a:cs typeface="+mn-cs"/>
              </a:rPr>
              <a:t>FAFSA</a:t>
            </a:r>
          </a:p>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ea typeface="+mn-ea"/>
                <a:cs typeface="+mn-cs"/>
              </a:rPr>
              <a:t>Free Application for Federal Student Aid</a:t>
            </a:r>
          </a:p>
        </p:txBody>
      </p:sp>
      <p:sp>
        <p:nvSpPr>
          <p:cNvPr id="3" name="Content Placeholder 2">
            <a:extLst>
              <a:ext uri="{FF2B5EF4-FFF2-40B4-BE49-F238E27FC236}">
                <a16:creationId xmlns:a16="http://schemas.microsoft.com/office/drawing/2014/main" id="{B4853EC6-7182-4ADD-9177-E02CC9972B5D}"/>
              </a:ext>
            </a:extLst>
          </p:cNvPr>
          <p:cNvSpPr>
            <a:spLocks noGrp="1"/>
          </p:cNvSpPr>
          <p:nvPr>
            <p:ph idx="1"/>
          </p:nvPr>
        </p:nvSpPr>
        <p:spPr>
          <a:xfrm>
            <a:off x="184362" y="1031329"/>
            <a:ext cx="12007637" cy="1300913"/>
          </a:xfrm>
        </p:spPr>
        <p:txBody>
          <a:bodyPr>
            <a:normAutofit/>
          </a:bodyPr>
          <a:lstStyle/>
          <a:p>
            <a:pPr algn="ctr"/>
            <a:r>
              <a:rPr lang="en-US" sz="2667" dirty="0">
                <a:solidFill>
                  <a:schemeClr val="tx1"/>
                </a:solidFill>
                <a:latin typeface="+mn-lt"/>
              </a:rPr>
              <a:t>To qualify for aid and determine a student’s EFC (Expected Family Contribution), students will need to complete one of the following applications:</a:t>
            </a:r>
          </a:p>
        </p:txBody>
      </p:sp>
      <p:sp>
        <p:nvSpPr>
          <p:cNvPr id="2" name="Title 1">
            <a:extLst>
              <a:ext uri="{FF2B5EF4-FFF2-40B4-BE49-F238E27FC236}">
                <a16:creationId xmlns:a16="http://schemas.microsoft.com/office/drawing/2014/main" id="{726400EE-F247-4857-9DFF-7D5713A27004}"/>
              </a:ext>
            </a:extLst>
          </p:cNvPr>
          <p:cNvSpPr>
            <a:spLocks noGrp="1"/>
          </p:cNvSpPr>
          <p:nvPr>
            <p:ph type="title"/>
          </p:nvPr>
        </p:nvSpPr>
        <p:spPr>
          <a:xfrm>
            <a:off x="486833" y="83013"/>
            <a:ext cx="11235267" cy="1036639"/>
          </a:xfrm>
        </p:spPr>
        <p:txBody>
          <a:bodyPr>
            <a:normAutofit/>
          </a:bodyPr>
          <a:lstStyle/>
          <a:p>
            <a:pPr algn="ctr"/>
            <a:r>
              <a:rPr lang="en-US" sz="5867" b="1" dirty="0">
                <a:solidFill>
                  <a:schemeClr val="tx1"/>
                </a:solidFill>
                <a:latin typeface="Arial" panose="020B0604020202020204" pitchFamily="34" charset="0"/>
                <a:cs typeface="Arial" panose="020B0604020202020204" pitchFamily="34" charset="0"/>
              </a:rPr>
              <a:t>Financial Aid Application</a:t>
            </a:r>
          </a:p>
        </p:txBody>
      </p:sp>
    </p:spTree>
    <p:extLst>
      <p:ext uri="{BB962C8B-B14F-4D97-AF65-F5344CB8AC3E}">
        <p14:creationId xmlns:p14="http://schemas.microsoft.com/office/powerpoint/2010/main" val="2767132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1BA840-EB68-4133-AAD8-EC97A3123AF6}"/>
              </a:ext>
            </a:extLst>
          </p:cNvPr>
          <p:cNvSpPr>
            <a:spLocks noGrp="1"/>
          </p:cNvSpPr>
          <p:nvPr>
            <p:ph type="title"/>
          </p:nvPr>
        </p:nvSpPr>
        <p:spPr>
          <a:xfrm>
            <a:off x="386862" y="140678"/>
            <a:ext cx="10354525" cy="922138"/>
          </a:xfrm>
        </p:spPr>
        <p:txBody>
          <a:bodyPr>
            <a:normAutofit/>
          </a:bodyPr>
          <a:lstStyle/>
          <a:p>
            <a:r>
              <a:rPr lang="en-US" sz="3800" dirty="0"/>
              <a:t>What form should I complete?</a:t>
            </a:r>
          </a:p>
        </p:txBody>
      </p:sp>
      <p:sp>
        <p:nvSpPr>
          <p:cNvPr id="5" name="Text Placeholder 4">
            <a:extLst>
              <a:ext uri="{FF2B5EF4-FFF2-40B4-BE49-F238E27FC236}">
                <a16:creationId xmlns:a16="http://schemas.microsoft.com/office/drawing/2014/main" id="{DA1926C6-4157-4C57-BFFC-C529F77815F2}"/>
              </a:ext>
            </a:extLst>
          </p:cNvPr>
          <p:cNvSpPr>
            <a:spLocks noGrp="1"/>
          </p:cNvSpPr>
          <p:nvPr>
            <p:ph type="body" idx="1"/>
          </p:nvPr>
        </p:nvSpPr>
        <p:spPr>
          <a:xfrm>
            <a:off x="193431" y="1019908"/>
            <a:ext cx="5187461" cy="936909"/>
          </a:xfrm>
          <a:ln>
            <a:solidFill>
              <a:schemeClr val="tx1"/>
            </a:solidFill>
          </a:ln>
        </p:spPr>
        <p:txBody>
          <a:bodyPr anchor="ctr">
            <a:normAutofit lnSpcReduction="10000"/>
          </a:bodyPr>
          <a:lstStyle/>
          <a:p>
            <a:pPr algn="ctr"/>
            <a:r>
              <a:rPr lang="en-US" sz="2800" dirty="0">
                <a:solidFill>
                  <a:schemeClr val="accent2">
                    <a:lumMod val="75000"/>
                  </a:schemeClr>
                </a:solidFill>
              </a:rPr>
              <a:t>Who should complete the </a:t>
            </a:r>
            <a:r>
              <a:rPr lang="en-US" sz="2800" u="sng" dirty="0">
                <a:solidFill>
                  <a:schemeClr val="accent2">
                    <a:lumMod val="75000"/>
                  </a:schemeClr>
                </a:solidFill>
              </a:rPr>
              <a:t>FAFSA</a:t>
            </a:r>
            <a:r>
              <a:rPr lang="en-US" sz="2800" dirty="0">
                <a:solidFill>
                  <a:schemeClr val="accent2">
                    <a:lumMod val="75000"/>
                  </a:schemeClr>
                </a:solidFill>
              </a:rPr>
              <a:t>?</a:t>
            </a:r>
          </a:p>
        </p:txBody>
      </p:sp>
      <p:sp>
        <p:nvSpPr>
          <p:cNvPr id="6" name="Content Placeholder 5">
            <a:extLst>
              <a:ext uri="{FF2B5EF4-FFF2-40B4-BE49-F238E27FC236}">
                <a16:creationId xmlns:a16="http://schemas.microsoft.com/office/drawing/2014/main" id="{3B1AF474-5D79-4887-A5D7-DD474B886223}"/>
              </a:ext>
            </a:extLst>
          </p:cNvPr>
          <p:cNvSpPr>
            <a:spLocks noGrp="1"/>
          </p:cNvSpPr>
          <p:nvPr>
            <p:ph sz="half" idx="2"/>
          </p:nvPr>
        </p:nvSpPr>
        <p:spPr>
          <a:xfrm>
            <a:off x="193431" y="1942045"/>
            <a:ext cx="5187461" cy="4775277"/>
          </a:xfrm>
          <a:ln>
            <a:solidFill>
              <a:schemeClr val="tx1"/>
            </a:solidFill>
          </a:ln>
        </p:spPr>
        <p:txBody>
          <a:bodyPr anchor="ctr">
            <a:noAutofit/>
          </a:bodyPr>
          <a:lstStyle/>
          <a:p>
            <a:pPr marL="342900" indent="-342900">
              <a:buFont typeface="Arial" panose="020B0604020202020204" pitchFamily="34" charset="0"/>
              <a:buChar char="•"/>
            </a:pPr>
            <a:r>
              <a:rPr lang="en-US" dirty="0"/>
              <a:t>U.S. Citizens</a:t>
            </a:r>
          </a:p>
          <a:p>
            <a:pPr marL="342900" indent="-342900">
              <a:buFont typeface="Arial" panose="020B0604020202020204" pitchFamily="34" charset="0"/>
              <a:buChar char="•"/>
            </a:pPr>
            <a:r>
              <a:rPr lang="en-US" dirty="0"/>
              <a:t>U.S. Permanent residents (Green card holders)</a:t>
            </a:r>
          </a:p>
          <a:p>
            <a:pPr marL="342900" indent="-342900">
              <a:buFont typeface="Arial" panose="020B0604020202020204" pitchFamily="34" charset="0"/>
              <a:buChar char="•"/>
            </a:pPr>
            <a:r>
              <a:rPr lang="en-US" dirty="0"/>
              <a:t>Eligible noncitizen (Refugee, Asylum, Parolee, T-and V-visa holders with unexpired I-94 record)</a:t>
            </a:r>
          </a:p>
          <a:p>
            <a:pPr marL="0" indent="0">
              <a:buNone/>
            </a:pPr>
            <a:endParaRPr lang="en-US" dirty="0"/>
          </a:p>
          <a:p>
            <a:pPr marL="0" indent="0">
              <a:buNone/>
            </a:pPr>
            <a:endParaRPr lang="en-US" dirty="0"/>
          </a:p>
          <a:p>
            <a:r>
              <a:rPr lang="en-US" dirty="0"/>
              <a:t>Complete the FAFSA at </a:t>
            </a:r>
            <a:r>
              <a:rPr lang="en-US" b="1" dirty="0">
                <a:hlinkClick r:id="rId3"/>
              </a:rPr>
              <a:t>https://fafsa.gov/</a:t>
            </a:r>
            <a:r>
              <a:rPr lang="en-US" b="1" dirty="0"/>
              <a:t> </a:t>
            </a:r>
          </a:p>
          <a:p>
            <a:endParaRPr lang="en-US" dirty="0"/>
          </a:p>
        </p:txBody>
      </p:sp>
      <p:sp>
        <p:nvSpPr>
          <p:cNvPr id="7" name="Text Placeholder 6">
            <a:extLst>
              <a:ext uri="{FF2B5EF4-FFF2-40B4-BE49-F238E27FC236}">
                <a16:creationId xmlns:a16="http://schemas.microsoft.com/office/drawing/2014/main" id="{C200EDF4-C557-4207-AC44-9BE7F9F14E27}"/>
              </a:ext>
            </a:extLst>
          </p:cNvPr>
          <p:cNvSpPr>
            <a:spLocks noGrp="1"/>
          </p:cNvSpPr>
          <p:nvPr>
            <p:ph type="body" sz="quarter" idx="3"/>
          </p:nvPr>
        </p:nvSpPr>
        <p:spPr>
          <a:xfrm>
            <a:off x="5679832" y="1034679"/>
            <a:ext cx="6318738" cy="922138"/>
          </a:xfrm>
          <a:ln>
            <a:solidFill>
              <a:schemeClr val="tx1"/>
            </a:solidFill>
          </a:ln>
        </p:spPr>
        <p:txBody>
          <a:bodyPr anchor="ctr">
            <a:normAutofit lnSpcReduction="10000"/>
          </a:bodyPr>
          <a:lstStyle/>
          <a:p>
            <a:pPr algn="ctr">
              <a:lnSpc>
                <a:spcPct val="100000"/>
              </a:lnSpc>
              <a:spcBef>
                <a:spcPts val="0"/>
              </a:spcBef>
            </a:pPr>
            <a:r>
              <a:rPr lang="en-US" sz="2800" dirty="0">
                <a:solidFill>
                  <a:schemeClr val="accent2">
                    <a:lumMod val="75000"/>
                  </a:schemeClr>
                </a:solidFill>
              </a:rPr>
              <a:t>Who should complete the </a:t>
            </a:r>
          </a:p>
          <a:p>
            <a:pPr algn="ctr">
              <a:lnSpc>
                <a:spcPct val="100000"/>
              </a:lnSpc>
              <a:spcBef>
                <a:spcPts val="0"/>
              </a:spcBef>
            </a:pPr>
            <a:r>
              <a:rPr lang="en-US" sz="2800" u="sng" dirty="0">
                <a:solidFill>
                  <a:schemeClr val="accent2">
                    <a:lumMod val="75000"/>
                  </a:schemeClr>
                </a:solidFill>
              </a:rPr>
              <a:t>WASFA</a:t>
            </a:r>
            <a:r>
              <a:rPr lang="en-US" sz="2800" dirty="0">
                <a:solidFill>
                  <a:schemeClr val="accent2">
                    <a:lumMod val="75000"/>
                  </a:schemeClr>
                </a:solidFill>
              </a:rPr>
              <a:t>?</a:t>
            </a:r>
          </a:p>
        </p:txBody>
      </p:sp>
      <p:sp>
        <p:nvSpPr>
          <p:cNvPr id="8" name="Content Placeholder 7">
            <a:extLst>
              <a:ext uri="{FF2B5EF4-FFF2-40B4-BE49-F238E27FC236}">
                <a16:creationId xmlns:a16="http://schemas.microsoft.com/office/drawing/2014/main" id="{0570CBEA-C0B9-4E5D-961B-51369021C0D7}"/>
              </a:ext>
            </a:extLst>
          </p:cNvPr>
          <p:cNvSpPr>
            <a:spLocks noGrp="1"/>
          </p:cNvSpPr>
          <p:nvPr>
            <p:ph sz="quarter" idx="4"/>
          </p:nvPr>
        </p:nvSpPr>
        <p:spPr>
          <a:xfrm>
            <a:off x="5679832" y="1942045"/>
            <a:ext cx="6318738" cy="4775278"/>
          </a:xfrm>
          <a:ln>
            <a:solidFill>
              <a:schemeClr val="tx1"/>
            </a:solidFill>
          </a:ln>
        </p:spPr>
        <p:txBody>
          <a:bodyPr anchor="t">
            <a:noAutofit/>
          </a:bodyPr>
          <a:lstStyle/>
          <a:p>
            <a:r>
              <a:rPr lang="en-US" dirty="0">
                <a:latin typeface="Arial" panose="020B0604020202020204" pitchFamily="34" charset="0"/>
                <a:cs typeface="Arial" panose="020B0604020202020204" pitchFamily="34" charset="0"/>
              </a:rPr>
              <a:t>Qualified non-citizens/Undocumented students meeting the following standard:</a:t>
            </a:r>
          </a:p>
          <a:p>
            <a:r>
              <a:rPr lang="en-US" b="1" dirty="0">
                <a:latin typeface="Arial" panose="020B0604020202020204" pitchFamily="34" charset="0"/>
                <a:cs typeface="Arial" panose="020B0604020202020204" pitchFamily="34" charset="0"/>
              </a:rPr>
              <a:t>DACA:</a:t>
            </a:r>
            <a:endParaRPr lang="en-US" dirty="0">
              <a:latin typeface="Arial" panose="020B0604020202020204" pitchFamily="34" charset="0"/>
              <a:cs typeface="Arial" panose="020B0604020202020204" pitchFamily="34" charset="0"/>
            </a:endParaRPr>
          </a:p>
          <a:p>
            <a:pPr marL="342900" lvl="0" indent="-342900" fontAlgn="base">
              <a:buFont typeface="Arial" panose="020B0604020202020204" pitchFamily="34" charset="0"/>
              <a:buChar char="•"/>
            </a:pPr>
            <a:r>
              <a:rPr lang="en-US" dirty="0">
                <a:latin typeface="Arial" panose="020B0604020202020204" pitchFamily="34" charset="0"/>
                <a:cs typeface="Arial" panose="020B0604020202020204" pitchFamily="34" charset="0"/>
              </a:rPr>
              <a:t>Must have expired or unexpired DACA status.</a:t>
            </a:r>
          </a:p>
          <a:p>
            <a:pPr marL="342900" lvl="0" indent="-342900" fontAlgn="base">
              <a:buFont typeface="Arial" panose="020B0604020202020204" pitchFamily="34" charset="0"/>
              <a:buChar char="•"/>
            </a:pPr>
            <a:r>
              <a:rPr lang="en-US" dirty="0">
                <a:latin typeface="Arial" panose="020B0604020202020204" pitchFamily="34" charset="0"/>
                <a:cs typeface="Arial" panose="020B0604020202020204" pitchFamily="34" charset="0"/>
              </a:rPr>
              <a:t>Live in Washington for one year for reasons other than education.</a:t>
            </a:r>
          </a:p>
          <a:p>
            <a:r>
              <a:rPr lang="en-US" b="1" dirty="0">
                <a:latin typeface="Arial" panose="020B0604020202020204" pitchFamily="34" charset="0"/>
                <a:cs typeface="Arial" panose="020B0604020202020204" pitchFamily="34" charset="0"/>
              </a:rPr>
              <a:t>1079 standard</a:t>
            </a:r>
            <a:endParaRPr lang="en-US" dirty="0">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r>
              <a:rPr lang="en-US" dirty="0">
                <a:latin typeface="Arial" panose="020B0604020202020204" pitchFamily="34" charset="0"/>
                <a:cs typeface="Arial" panose="020B0604020202020204" pitchFamily="34" charset="0"/>
              </a:rPr>
              <a:t>Must graduate from a Washington high school (or earn a GED or equivalent) after living in Washington for at least </a:t>
            </a:r>
            <a:r>
              <a:rPr lang="en-US" u="sng" dirty="0">
                <a:latin typeface="Arial" panose="020B0604020202020204" pitchFamily="34" charset="0"/>
                <a:cs typeface="Arial" panose="020B0604020202020204" pitchFamily="34" charset="0"/>
              </a:rPr>
              <a:t>three years</a:t>
            </a:r>
            <a:r>
              <a:rPr lang="en-US" dirty="0">
                <a:latin typeface="Arial" panose="020B0604020202020204" pitchFamily="34" charset="0"/>
                <a:cs typeface="Arial" panose="020B0604020202020204" pitchFamily="34" charset="0"/>
              </a:rPr>
              <a:t>.</a:t>
            </a:r>
          </a:p>
          <a:p>
            <a:pPr marL="342900" indent="-342900" fontAlgn="base">
              <a:buFont typeface="Arial" panose="020B0604020202020204" pitchFamily="34" charset="0"/>
              <a:buChar char="•"/>
            </a:pPr>
            <a:r>
              <a:rPr lang="en-US" dirty="0">
                <a:latin typeface="Arial" panose="020B0604020202020204" pitchFamily="34" charset="0"/>
                <a:cs typeface="Arial" panose="020B0604020202020204" pitchFamily="34" charset="0"/>
              </a:rPr>
              <a:t>Students without DACA or with DACA can qualify.</a:t>
            </a:r>
          </a:p>
          <a:p>
            <a:r>
              <a:rPr lang="en-US" dirty="0">
                <a:latin typeface="Arial" panose="020B0604020202020204" pitchFamily="34" charset="0"/>
                <a:cs typeface="Arial" panose="020B0604020202020204" pitchFamily="34" charset="0"/>
              </a:rPr>
              <a:t>Complete the WASFA: </a:t>
            </a:r>
            <a:r>
              <a:rPr lang="en-US" b="1" u="sng" dirty="0">
                <a:latin typeface="Arial" panose="020B0604020202020204" pitchFamily="34" charset="0"/>
                <a:cs typeface="Arial" panose="020B0604020202020204" pitchFamily="34" charset="0"/>
                <a:hlinkClick r:id="rId4"/>
              </a:rPr>
              <a:t>http://readysetgrad.org/wasfa</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3509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B5DF54E-D022-4F3F-B72C-7519466959B8}"/>
              </a:ext>
            </a:extLst>
          </p:cNvPr>
          <p:cNvSpPr/>
          <p:nvPr/>
        </p:nvSpPr>
        <p:spPr>
          <a:xfrm>
            <a:off x="9026282" y="3429000"/>
            <a:ext cx="2445346" cy="1631216"/>
          </a:xfrm>
          <a:prstGeom prst="rect">
            <a:avLst/>
          </a:prstGeom>
        </p:spPr>
        <p:txBody>
          <a:bodyPr wrap="square">
            <a:spAutoFit/>
          </a:bodyPr>
          <a:lstStyle/>
          <a:p>
            <a:pPr algn="ctr"/>
            <a:r>
              <a:rPr lang="en-US" sz="2000" dirty="0">
                <a:latin typeface="Arial" panose="020B0604020202020204" pitchFamily="34" charset="0"/>
                <a:cs typeface="Arial" panose="020B0604020202020204" pitchFamily="34" charset="0"/>
              </a:rPr>
              <a:t>Financial</a:t>
            </a:r>
            <a:r>
              <a:rPr lang="en-US" sz="2000" b="1" dirty="0">
                <a:latin typeface="Arial" panose="020B0604020202020204" pitchFamily="34" charset="0"/>
                <a:cs typeface="Arial" panose="020B0604020202020204" pitchFamily="34" charset="0"/>
              </a:rPr>
              <a:t> need </a:t>
            </a:r>
            <a:r>
              <a:rPr lang="en-US" sz="2000" dirty="0">
                <a:latin typeface="Arial" panose="020B0604020202020204" pitchFamily="34" charset="0"/>
                <a:cs typeface="Arial" panose="020B0604020202020204" pitchFamily="34" charset="0"/>
              </a:rPr>
              <a:t>is the figure you get when you subtract your EFC from the college’s COA. </a:t>
            </a:r>
          </a:p>
        </p:txBody>
      </p:sp>
      <p:sp>
        <p:nvSpPr>
          <p:cNvPr id="7" name="Content Placeholder 2">
            <a:extLst>
              <a:ext uri="{FF2B5EF4-FFF2-40B4-BE49-F238E27FC236}">
                <a16:creationId xmlns:a16="http://schemas.microsoft.com/office/drawing/2014/main" id="{B3BE5CED-E480-4713-8E3D-8F555FC4D96D}"/>
              </a:ext>
            </a:extLst>
          </p:cNvPr>
          <p:cNvSpPr txBox="1">
            <a:spLocks/>
          </p:cNvSpPr>
          <p:nvPr/>
        </p:nvSpPr>
        <p:spPr>
          <a:xfrm>
            <a:off x="4496061" y="3458109"/>
            <a:ext cx="3239386" cy="3258780"/>
          </a:xfrm>
          <a:prstGeom prst="rect">
            <a:avLst/>
          </a:prstGeom>
        </p:spPr>
        <p:txBody>
          <a:bodyPr vert="horz" lIns="91440" tIns="45720" rIns="91440" bIns="45720" rtlCol="0">
            <a:normAutofit fontScale="77500" lnSpcReduction="20000"/>
          </a:bodyPr>
          <a:lstStyle>
            <a:lvl1pPr marL="0" indent="0" algn="l" defTabSz="914400" rtl="0" eaLnBrk="1" latinLnBrk="0" hangingPunct="1">
              <a:lnSpc>
                <a:spcPct val="90000"/>
              </a:lnSpc>
              <a:spcBef>
                <a:spcPts val="1200"/>
              </a:spcBef>
              <a:buClr>
                <a:schemeClr val="accent1">
                  <a:lumMod val="75000"/>
                </a:schemeClr>
              </a:buClr>
              <a:buSzPct val="85000"/>
              <a:buFont typeface="Arial"/>
              <a:buNone/>
              <a:defRPr sz="2000" kern="1200">
                <a:solidFill>
                  <a:schemeClr val="bg1"/>
                </a:solidFill>
                <a:latin typeface="Gotham Book"/>
                <a:ea typeface="+mn-ea"/>
                <a:cs typeface="+mn-cs"/>
              </a:defRPr>
            </a:lvl1pPr>
            <a:lvl2pPr marL="0" indent="0" algn="l" defTabSz="914400" rtl="0" eaLnBrk="1" latinLnBrk="0" hangingPunct="1">
              <a:lnSpc>
                <a:spcPct val="90000"/>
              </a:lnSpc>
              <a:spcBef>
                <a:spcPts val="400"/>
              </a:spcBef>
              <a:spcAft>
                <a:spcPts val="200"/>
              </a:spcAft>
              <a:buClr>
                <a:schemeClr val="accent1">
                  <a:lumMod val="75000"/>
                </a:schemeClr>
              </a:buClr>
              <a:buSzPct val="85000"/>
              <a:buFont typeface="Arial"/>
              <a:buNone/>
              <a:defRPr sz="1800" kern="1200">
                <a:solidFill>
                  <a:schemeClr val="tx1"/>
                </a:solidFill>
                <a:latin typeface="+mn-lt"/>
                <a:ea typeface="+mn-ea"/>
                <a:cs typeface="+mn-cs"/>
              </a:defRPr>
            </a:lvl2pPr>
            <a:lvl3pPr marL="0" indent="0" algn="l" defTabSz="914400" rtl="0" eaLnBrk="1" latinLnBrk="0" hangingPunct="1">
              <a:lnSpc>
                <a:spcPct val="90000"/>
              </a:lnSpc>
              <a:spcBef>
                <a:spcPts val="400"/>
              </a:spcBef>
              <a:spcAft>
                <a:spcPts val="200"/>
              </a:spcAft>
              <a:buClr>
                <a:schemeClr val="accent1">
                  <a:lumMod val="75000"/>
                </a:schemeClr>
              </a:buClr>
              <a:buSzPct val="85000"/>
              <a:buFont typeface="Arial"/>
              <a:buNone/>
              <a:defRPr sz="1600" kern="1200">
                <a:solidFill>
                  <a:schemeClr val="tx1"/>
                </a:solidFill>
                <a:latin typeface="+mn-lt"/>
                <a:ea typeface="+mn-ea"/>
                <a:cs typeface="+mn-cs"/>
              </a:defRPr>
            </a:lvl3pPr>
            <a:lvl4pPr marL="0" indent="0" algn="l" defTabSz="914400" rtl="0" eaLnBrk="1" latinLnBrk="0" hangingPunct="1">
              <a:lnSpc>
                <a:spcPct val="90000"/>
              </a:lnSpc>
              <a:spcBef>
                <a:spcPts val="400"/>
              </a:spcBef>
              <a:spcAft>
                <a:spcPts val="200"/>
              </a:spcAft>
              <a:buClr>
                <a:schemeClr val="accent1">
                  <a:lumMod val="75000"/>
                </a:schemeClr>
              </a:buClr>
              <a:buSzPct val="85000"/>
              <a:buFont typeface="Arial"/>
              <a:buNone/>
              <a:defRPr sz="1600" kern="1200">
                <a:solidFill>
                  <a:schemeClr val="tx1"/>
                </a:solidFill>
                <a:latin typeface="+mn-lt"/>
                <a:ea typeface="+mn-ea"/>
                <a:cs typeface="+mn-cs"/>
              </a:defRPr>
            </a:lvl4pPr>
            <a:lvl5pPr marL="0" indent="0" algn="l" defTabSz="914400" rtl="0" eaLnBrk="1" latinLnBrk="0" hangingPunct="1">
              <a:lnSpc>
                <a:spcPct val="90000"/>
              </a:lnSpc>
              <a:spcBef>
                <a:spcPts val="400"/>
              </a:spcBef>
              <a:spcAft>
                <a:spcPts val="200"/>
              </a:spcAft>
              <a:buClr>
                <a:schemeClr val="accent1">
                  <a:lumMod val="75000"/>
                </a:schemeClr>
              </a:buClr>
              <a:buSzPct val="85000"/>
              <a:buFont typeface="Arial"/>
              <a:buNone/>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algn="ctr">
              <a:lnSpc>
                <a:spcPct val="120000"/>
              </a:lnSpc>
            </a:pPr>
            <a:r>
              <a:rPr lang="en-US" sz="2500" b="1" dirty="0">
                <a:solidFill>
                  <a:schemeClr val="tx1"/>
                </a:solidFill>
                <a:latin typeface="Arial" panose="020B0604020202020204" pitchFamily="34" charset="0"/>
                <a:cs typeface="Arial" panose="020B0604020202020204" pitchFamily="34" charset="0"/>
              </a:rPr>
              <a:t>EFC (Estimated Family Contribution) is: </a:t>
            </a:r>
            <a:r>
              <a:rPr lang="en-US" sz="2500" dirty="0">
                <a:solidFill>
                  <a:prstClr val="black"/>
                </a:solidFill>
                <a:latin typeface="Arial" panose="020B0604020202020204" pitchFamily="34" charset="0"/>
                <a:cs typeface="Arial" panose="020B0604020202020204" pitchFamily="34" charset="0"/>
              </a:rPr>
              <a:t>The </a:t>
            </a:r>
            <a:r>
              <a:rPr lang="en-US" sz="2500" b="1" dirty="0">
                <a:solidFill>
                  <a:schemeClr val="tx1"/>
                </a:solidFill>
                <a:latin typeface="Arial" panose="020B0604020202020204" pitchFamily="34" charset="0"/>
                <a:cs typeface="Arial" panose="020B0604020202020204" pitchFamily="34" charset="0"/>
              </a:rPr>
              <a:t>minimum amount* </a:t>
            </a:r>
            <a:r>
              <a:rPr lang="en-US" sz="2500" dirty="0">
                <a:solidFill>
                  <a:prstClr val="black"/>
                </a:solidFill>
                <a:latin typeface="Arial" panose="020B0604020202020204" pitchFamily="34" charset="0"/>
                <a:cs typeface="Arial" panose="020B0604020202020204" pitchFamily="34" charset="0"/>
              </a:rPr>
              <a:t>of money the government (and therefore colleges) think your family can afford to pay for college each year. </a:t>
            </a:r>
            <a:r>
              <a:rPr lang="en-US" sz="2500" dirty="0">
                <a:solidFill>
                  <a:schemeClr val="tx1"/>
                </a:solidFill>
                <a:latin typeface="Arial" panose="020B0604020202020204" pitchFamily="34" charset="0"/>
                <a:cs typeface="Arial" panose="020B0604020202020204" pitchFamily="34" charset="0"/>
              </a:rPr>
              <a:t>EFC is determined by what you and your family reports on the FAFSA or WASFA. </a:t>
            </a:r>
          </a:p>
          <a:p>
            <a:pPr algn="ctr"/>
            <a:endParaRPr lang="en-US" dirty="0">
              <a:solidFill>
                <a:schemeClr val="tx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5D42529F-98EA-464D-BA2A-D43357C84503}"/>
              </a:ext>
            </a:extLst>
          </p:cNvPr>
          <p:cNvSpPr>
            <a:spLocks noGrp="1"/>
          </p:cNvSpPr>
          <p:nvPr>
            <p:ph idx="1"/>
          </p:nvPr>
        </p:nvSpPr>
        <p:spPr>
          <a:xfrm>
            <a:off x="498121" y="3442144"/>
            <a:ext cx="3474420" cy="3340663"/>
          </a:xfrm>
        </p:spPr>
        <p:txBody>
          <a:bodyPr>
            <a:noAutofit/>
          </a:bodyPr>
          <a:lstStyle/>
          <a:p>
            <a:pPr algn="ctr"/>
            <a:r>
              <a:rPr lang="en-US" sz="1900" b="1" dirty="0">
                <a:solidFill>
                  <a:schemeClr val="tx1"/>
                </a:solidFill>
                <a:latin typeface="Arial" panose="020B0604020202020204" pitchFamily="34" charset="0"/>
                <a:cs typeface="Arial" panose="020B0604020202020204" pitchFamily="34" charset="0"/>
              </a:rPr>
              <a:t>COA (Cost of attendance) is:</a:t>
            </a:r>
          </a:p>
          <a:p>
            <a:pPr lvl="1" algn="ctr"/>
            <a:r>
              <a:rPr lang="en-US" sz="1900" dirty="0">
                <a:latin typeface="Arial" panose="020B0604020202020204" pitchFamily="34" charset="0"/>
                <a:cs typeface="Arial" panose="020B0604020202020204" pitchFamily="34" charset="0"/>
              </a:rPr>
              <a:t>Average </a:t>
            </a:r>
            <a:r>
              <a:rPr lang="en-US" sz="1900" b="1" dirty="0">
                <a:latin typeface="Arial" panose="020B0604020202020204" pitchFamily="34" charset="0"/>
                <a:cs typeface="Arial" panose="020B0604020202020204" pitchFamily="34" charset="0"/>
              </a:rPr>
              <a:t>cost</a:t>
            </a:r>
            <a:r>
              <a:rPr lang="en-US" sz="1900" dirty="0">
                <a:latin typeface="Arial" panose="020B0604020202020204" pitchFamily="34" charset="0"/>
                <a:cs typeface="Arial" panose="020B0604020202020204" pitchFamily="34" charset="0"/>
              </a:rPr>
              <a:t> to attend for one academic year (fall through spring).</a:t>
            </a:r>
          </a:p>
          <a:p>
            <a:pPr algn="ctr"/>
            <a:r>
              <a:rPr lang="en-US" sz="1900" b="1" dirty="0">
                <a:solidFill>
                  <a:schemeClr val="tx1"/>
                </a:solidFill>
                <a:latin typeface="Arial" panose="020B0604020202020204" pitchFamily="34" charset="0"/>
                <a:cs typeface="Arial" panose="020B0604020202020204" pitchFamily="34" charset="0"/>
              </a:rPr>
              <a:t>COA includes:</a:t>
            </a:r>
            <a:endParaRPr lang="en-US" sz="1900" dirty="0">
              <a:solidFill>
                <a:schemeClr val="tx1"/>
              </a:solidFill>
              <a:latin typeface="Arial" panose="020B0604020202020204" pitchFamily="34" charset="0"/>
              <a:cs typeface="Arial" panose="020B0604020202020204" pitchFamily="34" charset="0"/>
            </a:endParaRPr>
          </a:p>
          <a:p>
            <a:pPr lvl="1" algn="ctr"/>
            <a:r>
              <a:rPr lang="en-US" sz="1900" dirty="0">
                <a:latin typeface="Arial" panose="020B0604020202020204" pitchFamily="34" charset="0"/>
                <a:cs typeface="Arial" panose="020B0604020202020204" pitchFamily="34" charset="0"/>
              </a:rPr>
              <a:t>Tuition &amp; Fees</a:t>
            </a:r>
          </a:p>
          <a:p>
            <a:pPr lvl="1" algn="ctr"/>
            <a:r>
              <a:rPr lang="en-US" sz="1900" dirty="0">
                <a:latin typeface="Arial" panose="020B0604020202020204" pitchFamily="34" charset="0"/>
                <a:cs typeface="Arial" panose="020B0604020202020204" pitchFamily="34" charset="0"/>
              </a:rPr>
              <a:t>Room &amp; Board</a:t>
            </a:r>
          </a:p>
          <a:p>
            <a:pPr lvl="1" algn="ctr"/>
            <a:r>
              <a:rPr lang="en-US" sz="1900" dirty="0">
                <a:latin typeface="Arial" panose="020B0604020202020204" pitchFamily="34" charset="0"/>
                <a:cs typeface="Arial" panose="020B0604020202020204" pitchFamily="34" charset="0"/>
              </a:rPr>
              <a:t>Books &amp; Supplies</a:t>
            </a:r>
          </a:p>
          <a:p>
            <a:pPr lvl="1" algn="ctr"/>
            <a:r>
              <a:rPr lang="en-US" sz="1900" dirty="0">
                <a:latin typeface="Arial" panose="020B0604020202020204" pitchFamily="34" charset="0"/>
                <a:cs typeface="Arial" panose="020B0604020202020204" pitchFamily="34" charset="0"/>
              </a:rPr>
              <a:t>Transportation</a:t>
            </a:r>
          </a:p>
          <a:p>
            <a:pPr lvl="1" algn="ctr"/>
            <a:r>
              <a:rPr lang="en-US" sz="1900" dirty="0">
                <a:latin typeface="Arial" panose="020B0604020202020204" pitchFamily="34" charset="0"/>
                <a:cs typeface="Arial" panose="020B0604020202020204" pitchFamily="34" charset="0"/>
              </a:rPr>
              <a:t>Personal Expenses</a:t>
            </a:r>
          </a:p>
        </p:txBody>
      </p:sp>
      <p:graphicFrame>
        <p:nvGraphicFramePr>
          <p:cNvPr id="6" name="Diagram 5" descr="Image showing a graphic representation of the equation used to determine financial need: Cost of Attendance minus Estimated Family Contribution equals Need. " title="how is financial aid determined graphic">
            <a:extLst>
              <a:ext uri="{FF2B5EF4-FFF2-40B4-BE49-F238E27FC236}">
                <a16:creationId xmlns:a16="http://schemas.microsoft.com/office/drawing/2014/main" id="{21331251-62B9-435C-A408-0FAE6F54B203}"/>
              </a:ext>
            </a:extLst>
          </p:cNvPr>
          <p:cNvGraphicFramePr/>
          <p:nvPr>
            <p:extLst>
              <p:ext uri="{D42A27DB-BD31-4B8C-83A1-F6EECF244321}">
                <p14:modId xmlns:p14="http://schemas.microsoft.com/office/powerpoint/2010/main" val="4041216190"/>
              </p:ext>
            </p:extLst>
          </p:nvPr>
        </p:nvGraphicFramePr>
        <p:xfrm>
          <a:off x="963337" y="690478"/>
          <a:ext cx="10246530" cy="27516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72A8B8D6-EA1B-442B-8071-B550D1365FC1}"/>
              </a:ext>
            </a:extLst>
          </p:cNvPr>
          <p:cNvSpPr>
            <a:spLocks noGrp="1"/>
          </p:cNvSpPr>
          <p:nvPr>
            <p:ph type="title"/>
          </p:nvPr>
        </p:nvSpPr>
        <p:spPr>
          <a:xfrm>
            <a:off x="498121" y="114542"/>
            <a:ext cx="11235267" cy="1036639"/>
          </a:xfrm>
        </p:spPr>
        <p:txBody>
          <a:bodyPr/>
          <a:lstStyle/>
          <a:p>
            <a:pPr algn="ctr"/>
            <a:r>
              <a:rPr lang="en-US" b="1" dirty="0">
                <a:solidFill>
                  <a:schemeClr val="accent2">
                    <a:lumMod val="75000"/>
                  </a:schemeClr>
                </a:solidFill>
                <a:latin typeface="Arial" panose="020B0604020202020204" pitchFamily="34" charset="0"/>
                <a:cs typeface="Arial" panose="020B0604020202020204" pitchFamily="34" charset="0"/>
              </a:rPr>
              <a:t>How is financial aid determined?</a:t>
            </a:r>
          </a:p>
        </p:txBody>
      </p:sp>
    </p:spTree>
    <p:extLst>
      <p:ext uri="{BB962C8B-B14F-4D97-AF65-F5344CB8AC3E}">
        <p14:creationId xmlns:p14="http://schemas.microsoft.com/office/powerpoint/2010/main" val="17582794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7983414" y="2637692"/>
            <a:ext cx="3954625" cy="348773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a:t>These are real examples of Costs of Attendance and EFCs!</a:t>
            </a:r>
          </a:p>
          <a:p>
            <a:pPr algn="ctr"/>
            <a:endParaRPr lang="en-US" sz="2800" b="1" dirty="0"/>
          </a:p>
          <a:p>
            <a:pPr algn="ctr"/>
            <a:r>
              <a:rPr lang="en-US" sz="2800" b="1" dirty="0"/>
              <a:t>You just calculated FINANCIAL NEED 5 times!  </a:t>
            </a:r>
          </a:p>
        </p:txBody>
      </p:sp>
      <p:graphicFrame>
        <p:nvGraphicFramePr>
          <p:cNvPr id="4" name="Table 3"/>
          <p:cNvGraphicFramePr>
            <a:graphicFrameLocks noGrp="1"/>
          </p:cNvGraphicFramePr>
          <p:nvPr>
            <p:extLst>
              <p:ext uri="{D42A27DB-BD31-4B8C-83A1-F6EECF244321}">
                <p14:modId xmlns:p14="http://schemas.microsoft.com/office/powerpoint/2010/main" val="1325123848"/>
              </p:ext>
            </p:extLst>
          </p:nvPr>
        </p:nvGraphicFramePr>
        <p:xfrm>
          <a:off x="874894" y="2901462"/>
          <a:ext cx="6667385" cy="3464169"/>
        </p:xfrm>
        <a:graphic>
          <a:graphicData uri="http://schemas.openxmlformats.org/drawingml/2006/table">
            <a:tbl>
              <a:tblPr firstRow="1" bandRow="1">
                <a:tableStyleId>{85BE263C-DBD7-4A20-BB59-AAB30ACAA65A}</a:tableStyleId>
              </a:tblPr>
              <a:tblGrid>
                <a:gridCol w="2030809">
                  <a:extLst>
                    <a:ext uri="{9D8B030D-6E8A-4147-A177-3AD203B41FA5}">
                      <a16:colId xmlns:a16="http://schemas.microsoft.com/office/drawing/2014/main" val="203067198"/>
                    </a:ext>
                  </a:extLst>
                </a:gridCol>
                <a:gridCol w="2318288">
                  <a:extLst>
                    <a:ext uri="{9D8B030D-6E8A-4147-A177-3AD203B41FA5}">
                      <a16:colId xmlns:a16="http://schemas.microsoft.com/office/drawing/2014/main" val="3843079442"/>
                    </a:ext>
                  </a:extLst>
                </a:gridCol>
                <a:gridCol w="2318288">
                  <a:extLst>
                    <a:ext uri="{9D8B030D-6E8A-4147-A177-3AD203B41FA5}">
                      <a16:colId xmlns:a16="http://schemas.microsoft.com/office/drawing/2014/main" val="4283602954"/>
                    </a:ext>
                  </a:extLst>
                </a:gridCol>
              </a:tblGrid>
              <a:tr h="621957">
                <a:tc>
                  <a:txBody>
                    <a:bodyPr/>
                    <a:lstStyle/>
                    <a:p>
                      <a:r>
                        <a:rPr lang="en-US" sz="2400" dirty="0"/>
                        <a:t>COA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t>EFC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t>NEED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70937172"/>
                  </a:ext>
                </a:extLst>
              </a:tr>
              <a:tr h="594524">
                <a:tc>
                  <a:txBody>
                    <a:bodyPr/>
                    <a:lstStyle/>
                    <a:p>
                      <a:r>
                        <a:rPr lang="en-US" sz="2400" dirty="0"/>
                        <a:t>1. $23,176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57737918"/>
                  </a:ext>
                </a:extLst>
              </a:tr>
              <a:tr h="594524">
                <a:tc>
                  <a:txBody>
                    <a:bodyPr/>
                    <a:lstStyle/>
                    <a:p>
                      <a:r>
                        <a:rPr lang="en-US" sz="2400" dirty="0"/>
                        <a:t>2. $23,314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t>$1561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37470636"/>
                  </a:ext>
                </a:extLst>
              </a:tr>
              <a:tr h="594524">
                <a:tc>
                  <a:txBody>
                    <a:bodyPr/>
                    <a:lstStyle/>
                    <a:p>
                      <a:r>
                        <a:rPr lang="en-US" sz="2400" dirty="0"/>
                        <a:t>3. $43350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t>$2210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88339921"/>
                  </a:ext>
                </a:extLst>
              </a:tr>
              <a:tr h="594524">
                <a:tc>
                  <a:txBody>
                    <a:bodyPr/>
                    <a:lstStyle/>
                    <a:p>
                      <a:r>
                        <a:rPr lang="en-US" sz="2400" dirty="0"/>
                        <a:t>4. $46,296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t>$71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5990089"/>
                  </a:ext>
                </a:extLst>
              </a:tr>
              <a:tr h="464116">
                <a:tc>
                  <a:txBody>
                    <a:bodyPr/>
                    <a:lstStyle/>
                    <a:p>
                      <a:r>
                        <a:rPr lang="en-US" sz="2400" dirty="0"/>
                        <a:t>5. $54,020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t>$5670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3246141"/>
                  </a:ext>
                </a:extLst>
              </a:tr>
            </a:tbl>
          </a:graphicData>
        </a:graphic>
      </p:graphicFrame>
      <p:sp>
        <p:nvSpPr>
          <p:cNvPr id="3" name="Content Placeholder 2"/>
          <p:cNvSpPr>
            <a:spLocks noGrp="1"/>
          </p:cNvSpPr>
          <p:nvPr>
            <p:ph idx="1"/>
          </p:nvPr>
        </p:nvSpPr>
        <p:spPr>
          <a:xfrm>
            <a:off x="1069848" y="2121408"/>
            <a:ext cx="10058400" cy="516284"/>
          </a:xfrm>
        </p:spPr>
        <p:txBody>
          <a:bodyPr/>
          <a:lstStyle/>
          <a:p>
            <a:pPr marL="0" indent="0">
              <a:buNone/>
            </a:pPr>
            <a:r>
              <a:rPr lang="en-US" sz="3000" dirty="0"/>
              <a:t>On your own paper calculate:</a:t>
            </a:r>
          </a:p>
        </p:txBody>
      </p:sp>
      <p:pic>
        <p:nvPicPr>
          <p:cNvPr id="6" name="Picture 5" descr="graphic of pencil indicating an activity"/>
          <p:cNvPicPr>
            <a:picLocks noChangeAspect="1"/>
          </p:cNvPicPr>
          <p:nvPr/>
        </p:nvPicPr>
        <p:blipFill>
          <a:blip r:embed="rId3"/>
          <a:stretch>
            <a:fillRect/>
          </a:stretch>
        </p:blipFill>
        <p:spPr>
          <a:xfrm>
            <a:off x="11332389" y="0"/>
            <a:ext cx="859611" cy="859611"/>
          </a:xfrm>
          <a:prstGeom prst="rect">
            <a:avLst/>
          </a:prstGeom>
        </p:spPr>
      </p:pic>
      <p:sp>
        <p:nvSpPr>
          <p:cNvPr id="2" name="Title 1"/>
          <p:cNvSpPr>
            <a:spLocks noGrp="1"/>
          </p:cNvSpPr>
          <p:nvPr>
            <p:ph type="title"/>
          </p:nvPr>
        </p:nvSpPr>
        <p:spPr/>
        <p:txBody>
          <a:bodyPr/>
          <a:lstStyle/>
          <a:p>
            <a:r>
              <a:rPr lang="en-US" dirty="0"/>
              <a:t>CHECK FOR UNDERSTANDING</a:t>
            </a:r>
          </a:p>
        </p:txBody>
      </p:sp>
    </p:spTree>
    <p:extLst>
      <p:ext uri="{BB962C8B-B14F-4D97-AF65-F5344CB8AC3E}">
        <p14:creationId xmlns:p14="http://schemas.microsoft.com/office/powerpoint/2010/main" val="3142153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A986FC-091C-4D11-BE22-EC00F4FDF0CF}"/>
              </a:ext>
            </a:extLst>
          </p:cNvPr>
          <p:cNvSpPr>
            <a:spLocks noGrp="1"/>
          </p:cNvSpPr>
          <p:nvPr>
            <p:ph idx="1"/>
          </p:nvPr>
        </p:nvSpPr>
        <p:spPr/>
        <p:txBody>
          <a:bodyPr>
            <a:normAutofit fontScale="92500"/>
          </a:bodyPr>
          <a:lstStyle/>
          <a:p>
            <a:pPr marL="0" indent="0">
              <a:buNone/>
            </a:pPr>
            <a:r>
              <a:rPr lang="en-US" sz="3600" b="1" i="1" dirty="0">
                <a:solidFill>
                  <a:schemeClr val="accent2"/>
                </a:solidFill>
              </a:rPr>
              <a:t>Let’s get familiar with financial aid terms:</a:t>
            </a:r>
          </a:p>
          <a:p>
            <a:r>
              <a:rPr lang="en-US" sz="4000" dirty="0"/>
              <a:t>On your table are different terms and definitions. </a:t>
            </a:r>
            <a:r>
              <a:rPr lang="en-US" sz="4000" dirty="0">
                <a:latin typeface="Gotham Book"/>
              </a:rPr>
              <a:t>Match each </a:t>
            </a:r>
            <a:r>
              <a:rPr lang="en-US" sz="4000" u="sng" dirty="0">
                <a:latin typeface="Gotham Book"/>
              </a:rPr>
              <a:t>term</a:t>
            </a:r>
            <a:r>
              <a:rPr lang="en-US" sz="4000" dirty="0">
                <a:latin typeface="Gotham Book"/>
              </a:rPr>
              <a:t> with a </a:t>
            </a:r>
            <a:r>
              <a:rPr lang="en-US" sz="4000" u="sng" dirty="0">
                <a:latin typeface="Gotham Book"/>
              </a:rPr>
              <a:t>definition</a:t>
            </a:r>
            <a:r>
              <a:rPr lang="en-US" sz="4000" dirty="0">
                <a:latin typeface="Gotham Book"/>
              </a:rPr>
              <a:t>. </a:t>
            </a:r>
          </a:p>
          <a:p>
            <a:pPr marL="0" indent="0">
              <a:buNone/>
            </a:pPr>
            <a:r>
              <a:rPr lang="en-US" sz="4000" b="1" dirty="0">
                <a:solidFill>
                  <a:schemeClr val="accent6"/>
                </a:solidFill>
                <a:latin typeface="Gotham Book"/>
              </a:rPr>
              <a:t>On your own paper answer:</a:t>
            </a:r>
            <a:endParaRPr lang="en-US" sz="4000" dirty="0">
              <a:latin typeface="Gotham Book"/>
            </a:endParaRPr>
          </a:p>
          <a:p>
            <a:r>
              <a:rPr lang="en-US" sz="4000" dirty="0">
                <a:latin typeface="Gotham Book"/>
              </a:rPr>
              <a:t>What terms were new to you?</a:t>
            </a:r>
          </a:p>
          <a:p>
            <a:r>
              <a:rPr lang="en-US" sz="4000" dirty="0">
                <a:latin typeface="Gotham Book"/>
              </a:rPr>
              <a:t>What questions do you have?</a:t>
            </a:r>
          </a:p>
        </p:txBody>
      </p:sp>
      <p:sp>
        <p:nvSpPr>
          <p:cNvPr id="4" name="Oval 3">
            <a:extLst>
              <a:ext uri="{FF2B5EF4-FFF2-40B4-BE49-F238E27FC236}">
                <a16:creationId xmlns:a16="http://schemas.microsoft.com/office/drawing/2014/main" id="{4B10A9D6-F4FE-4AD9-BD4B-0A42B36CCDEE}"/>
              </a:ext>
            </a:extLst>
          </p:cNvPr>
          <p:cNvSpPr/>
          <p:nvPr/>
        </p:nvSpPr>
        <p:spPr>
          <a:xfrm>
            <a:off x="8882701" y="84500"/>
            <a:ext cx="2449688" cy="134879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10  minutes</a:t>
            </a:r>
          </a:p>
        </p:txBody>
      </p:sp>
      <p:pic>
        <p:nvPicPr>
          <p:cNvPr id="5" name="Picture 4" descr="graphic of pencil indicating an activity">
            <a:extLst>
              <a:ext uri="{FF2B5EF4-FFF2-40B4-BE49-F238E27FC236}">
                <a16:creationId xmlns:a16="http://schemas.microsoft.com/office/drawing/2014/main" id="{65E9886A-8823-4701-8D41-5D644A301FC5}"/>
              </a:ext>
            </a:extLst>
          </p:cNvPr>
          <p:cNvPicPr>
            <a:picLocks noChangeAspect="1"/>
          </p:cNvPicPr>
          <p:nvPr/>
        </p:nvPicPr>
        <p:blipFill>
          <a:blip r:embed="rId3"/>
          <a:stretch>
            <a:fillRect/>
          </a:stretch>
        </p:blipFill>
        <p:spPr>
          <a:xfrm>
            <a:off x="11332389" y="0"/>
            <a:ext cx="859611" cy="859611"/>
          </a:xfrm>
          <a:prstGeom prst="rect">
            <a:avLst/>
          </a:prstGeom>
        </p:spPr>
      </p:pic>
      <p:sp>
        <p:nvSpPr>
          <p:cNvPr id="2" name="Title 1">
            <a:extLst>
              <a:ext uri="{FF2B5EF4-FFF2-40B4-BE49-F238E27FC236}">
                <a16:creationId xmlns:a16="http://schemas.microsoft.com/office/drawing/2014/main" id="{C3D3A7F0-1580-4A1C-B11C-45AE46549FE2}"/>
              </a:ext>
            </a:extLst>
          </p:cNvPr>
          <p:cNvSpPr>
            <a:spLocks noGrp="1"/>
          </p:cNvSpPr>
          <p:nvPr>
            <p:ph type="title"/>
          </p:nvPr>
        </p:nvSpPr>
        <p:spPr/>
        <p:txBody>
          <a:bodyPr/>
          <a:lstStyle/>
          <a:p>
            <a:r>
              <a:rPr lang="en-US" dirty="0">
                <a:solidFill>
                  <a:schemeClr val="tx1"/>
                </a:solidFill>
              </a:rPr>
              <a:t>LET’S PRACTICE</a:t>
            </a:r>
          </a:p>
        </p:txBody>
      </p:sp>
    </p:spTree>
    <p:extLst>
      <p:ext uri="{BB962C8B-B14F-4D97-AF65-F5344CB8AC3E}">
        <p14:creationId xmlns:p14="http://schemas.microsoft.com/office/powerpoint/2010/main" val="2292004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ABE7A3-B2D4-4A0B-B9CB-66D2092EA1FB}"/>
              </a:ext>
            </a:extLst>
          </p:cNvPr>
          <p:cNvSpPr>
            <a:spLocks noGrp="1"/>
          </p:cNvSpPr>
          <p:nvPr>
            <p:ph idx="1"/>
          </p:nvPr>
        </p:nvSpPr>
        <p:spPr>
          <a:xfrm>
            <a:off x="1126763" y="982134"/>
            <a:ext cx="10058400" cy="5678312"/>
          </a:xfrm>
        </p:spPr>
        <p:txBody>
          <a:bodyPr>
            <a:normAutofit fontScale="92500"/>
          </a:bodyPr>
          <a:lstStyle/>
          <a:p>
            <a:pPr marL="0" indent="0">
              <a:buNone/>
            </a:pPr>
            <a:r>
              <a:rPr lang="en-US" sz="2800" b="1" dirty="0">
                <a:solidFill>
                  <a:schemeClr val="accent2">
                    <a:lumMod val="75000"/>
                  </a:schemeClr>
                </a:solidFill>
              </a:rPr>
              <a:t>On your own paper:</a:t>
            </a:r>
          </a:p>
          <a:p>
            <a:pPr marL="0" indent="0">
              <a:buNone/>
            </a:pPr>
            <a:r>
              <a:rPr lang="en-US" sz="2800" b="1" dirty="0"/>
              <a:t> 1) </a:t>
            </a:r>
            <a:r>
              <a:rPr lang="en-US" sz="2800" dirty="0"/>
              <a:t>What are the 4 types of financial aid?</a:t>
            </a:r>
          </a:p>
          <a:p>
            <a:pPr marL="0" indent="0">
              <a:buNone/>
            </a:pPr>
            <a:r>
              <a:rPr lang="en-US" sz="2800" b="1" dirty="0"/>
              <a:t> 2) </a:t>
            </a:r>
            <a:r>
              <a:rPr lang="en-US" sz="2800" dirty="0"/>
              <a:t>Which two financial aid options are gift aid/money you don’t  </a:t>
            </a:r>
          </a:p>
          <a:p>
            <a:pPr marL="0" indent="0">
              <a:buNone/>
            </a:pPr>
            <a:r>
              <a:rPr lang="en-US" sz="2800" dirty="0"/>
              <a:t>      have to pay back?</a:t>
            </a:r>
          </a:p>
          <a:p>
            <a:pPr marL="0" indent="0">
              <a:buNone/>
            </a:pPr>
            <a:r>
              <a:rPr lang="en-US" sz="2800" b="1" dirty="0"/>
              <a:t> 3) </a:t>
            </a:r>
            <a:r>
              <a:rPr lang="en-US" sz="2800" dirty="0"/>
              <a:t>What option requires you to pay it back?</a:t>
            </a:r>
          </a:p>
          <a:p>
            <a:pPr marL="0" indent="0">
              <a:buNone/>
            </a:pPr>
            <a:r>
              <a:rPr lang="en-US" sz="2800" b="1" dirty="0">
                <a:solidFill>
                  <a:schemeClr val="accent2">
                    <a:lumMod val="75000"/>
                  </a:schemeClr>
                </a:solidFill>
              </a:rPr>
              <a:t>Fill in the blank:</a:t>
            </a:r>
          </a:p>
          <a:p>
            <a:pPr marL="0" indent="0">
              <a:buNone/>
            </a:pPr>
            <a:r>
              <a:rPr lang="en-US" sz="2800" b="1" dirty="0"/>
              <a:t> 4) </a:t>
            </a:r>
            <a:r>
              <a:rPr lang="en-US" sz="2800" dirty="0"/>
              <a:t>Your __________ is the minimum amount the government says  </a:t>
            </a:r>
          </a:p>
          <a:p>
            <a:pPr marL="0" indent="0">
              <a:buNone/>
            </a:pPr>
            <a:r>
              <a:rPr lang="en-US" sz="2800" dirty="0"/>
              <a:t>      your family can contribute towards your college education. </a:t>
            </a:r>
          </a:p>
          <a:p>
            <a:pPr marL="0" indent="0">
              <a:buNone/>
            </a:pPr>
            <a:r>
              <a:rPr lang="en-US" sz="2800" b="1" dirty="0"/>
              <a:t> 5) </a:t>
            </a:r>
            <a:r>
              <a:rPr lang="en-US" sz="2800" dirty="0"/>
              <a:t>This number is generated from the information you and your </a:t>
            </a:r>
          </a:p>
          <a:p>
            <a:pPr marL="0" indent="0">
              <a:buNone/>
            </a:pPr>
            <a:r>
              <a:rPr lang="en-US" sz="2800" dirty="0"/>
              <a:t>     family report on the ________________. </a:t>
            </a:r>
          </a:p>
          <a:p>
            <a:pPr marL="0" indent="0">
              <a:buNone/>
            </a:pPr>
            <a:r>
              <a:rPr lang="en-US" sz="2800" b="1" dirty="0"/>
              <a:t>6) </a:t>
            </a:r>
            <a:r>
              <a:rPr lang="en-US" sz="2800" dirty="0"/>
              <a:t>COA-EFC= _______________________________</a:t>
            </a:r>
          </a:p>
        </p:txBody>
      </p:sp>
      <p:pic>
        <p:nvPicPr>
          <p:cNvPr id="4" name="Picture 3" descr="graphic of pencil indicating an activity">
            <a:extLst>
              <a:ext uri="{FF2B5EF4-FFF2-40B4-BE49-F238E27FC236}">
                <a16:creationId xmlns:a16="http://schemas.microsoft.com/office/drawing/2014/main" id="{2EF08996-425D-4045-B9E4-71E784427C97}"/>
              </a:ext>
            </a:extLst>
          </p:cNvPr>
          <p:cNvPicPr>
            <a:picLocks noChangeAspect="1"/>
          </p:cNvPicPr>
          <p:nvPr/>
        </p:nvPicPr>
        <p:blipFill>
          <a:blip r:embed="rId3"/>
          <a:stretch>
            <a:fillRect/>
          </a:stretch>
        </p:blipFill>
        <p:spPr>
          <a:xfrm>
            <a:off x="11332389" y="0"/>
            <a:ext cx="859611" cy="859611"/>
          </a:xfrm>
          <a:prstGeom prst="rect">
            <a:avLst/>
          </a:prstGeom>
        </p:spPr>
      </p:pic>
      <p:sp>
        <p:nvSpPr>
          <p:cNvPr id="2" name="Title 1">
            <a:extLst>
              <a:ext uri="{FF2B5EF4-FFF2-40B4-BE49-F238E27FC236}">
                <a16:creationId xmlns:a16="http://schemas.microsoft.com/office/drawing/2014/main" id="{61F1A782-6BF5-4AB6-9801-82D2DEAFDD6C}"/>
              </a:ext>
            </a:extLst>
          </p:cNvPr>
          <p:cNvSpPr>
            <a:spLocks noGrp="1"/>
          </p:cNvSpPr>
          <p:nvPr>
            <p:ph type="title"/>
          </p:nvPr>
        </p:nvSpPr>
        <p:spPr>
          <a:xfrm>
            <a:off x="979537" y="0"/>
            <a:ext cx="10058400" cy="1061156"/>
          </a:xfrm>
        </p:spPr>
        <p:txBody>
          <a:bodyPr/>
          <a:lstStyle/>
          <a:p>
            <a:pPr algn="ctr"/>
            <a:r>
              <a:rPr lang="en-US" dirty="0"/>
              <a:t>EXIT TICKET</a:t>
            </a:r>
          </a:p>
        </p:txBody>
      </p:sp>
    </p:spTree>
    <p:extLst>
      <p:ext uri="{BB962C8B-B14F-4D97-AF65-F5344CB8AC3E}">
        <p14:creationId xmlns:p14="http://schemas.microsoft.com/office/powerpoint/2010/main" val="40615524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Wood Type">
      <a:majorFont>
        <a:latin typeface="Arial Black" panose="020B0A04020102020204"/>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panose="020B0604020202020204"/>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BE1B6DD8-9976-4550-A6F4-B2DD4EA939D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TM03090434[[fn=Wood Type]]</Template>
  <TotalTime>1998</TotalTime>
  <Words>1752</Words>
  <Application>Microsoft Office PowerPoint</Application>
  <PresentationFormat>Widescreen</PresentationFormat>
  <Paragraphs>186</Paragraphs>
  <Slides>16</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Arial Black</vt:lpstr>
      <vt:lpstr>Calibri</vt:lpstr>
      <vt:lpstr>Gotham Book</vt:lpstr>
      <vt:lpstr>Wingdings</vt:lpstr>
      <vt:lpstr>Wood Type</vt:lpstr>
      <vt:lpstr>NOTE TO PRESENTER</vt:lpstr>
      <vt:lpstr>Paying for College</vt:lpstr>
      <vt:lpstr>Warm Up</vt:lpstr>
      <vt:lpstr>What is financial aid?</vt:lpstr>
      <vt:lpstr>Financial Aid is AVAILABLE</vt:lpstr>
      <vt:lpstr>4 Types of Aid:</vt:lpstr>
      <vt:lpstr>Grants &amp; Scholarships</vt:lpstr>
      <vt:lpstr>Loans</vt:lpstr>
      <vt:lpstr>Loans Continued</vt:lpstr>
      <vt:lpstr>Work Study:  </vt:lpstr>
      <vt:lpstr>Financial Aid Application</vt:lpstr>
      <vt:lpstr>What form should I complete?</vt:lpstr>
      <vt:lpstr>How is financial aid determined?</vt:lpstr>
      <vt:lpstr>CHECK FOR UNDERSTANDING</vt:lpstr>
      <vt:lpstr>LET’S PRACTICE</vt:lpstr>
      <vt:lpstr>EXIT TICKET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Paying for College</dc:title>
  <dc:creator>Fredolyn Millendez</dc:creator>
  <cp:lastModifiedBy>Jessica Simanton</cp:lastModifiedBy>
  <cp:revision>53</cp:revision>
  <cp:lastPrinted>2018-08-07T14:27:47Z</cp:lastPrinted>
  <dcterms:created xsi:type="dcterms:W3CDTF">2018-06-26T03:36:02Z</dcterms:created>
  <dcterms:modified xsi:type="dcterms:W3CDTF">2019-09-17T19:30:42Z</dcterms:modified>
</cp:coreProperties>
</file>