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77" r:id="rId2"/>
    <p:sldMasterId id="2147483690" r:id="rId3"/>
    <p:sldMasterId id="2147483703" r:id="rId4"/>
  </p:sldMasterIdLst>
  <p:notesMasterIdLst>
    <p:notesMasterId r:id="rId57"/>
  </p:notesMasterIdLst>
  <p:handoutMasterIdLst>
    <p:handoutMasterId r:id="rId58"/>
  </p:handoutMasterIdLst>
  <p:sldIdLst>
    <p:sldId id="320" r:id="rId5"/>
    <p:sldId id="321" r:id="rId6"/>
    <p:sldId id="323" r:id="rId7"/>
    <p:sldId id="324" r:id="rId8"/>
    <p:sldId id="322" r:id="rId9"/>
    <p:sldId id="325" r:id="rId10"/>
    <p:sldId id="326" r:id="rId11"/>
    <p:sldId id="327" r:id="rId12"/>
    <p:sldId id="328" r:id="rId13"/>
    <p:sldId id="329" r:id="rId14"/>
    <p:sldId id="330" r:id="rId15"/>
    <p:sldId id="334" r:id="rId16"/>
    <p:sldId id="333" r:id="rId17"/>
    <p:sldId id="332" r:id="rId18"/>
    <p:sldId id="331" r:id="rId19"/>
    <p:sldId id="335" r:id="rId20"/>
    <p:sldId id="375" r:id="rId21"/>
    <p:sldId id="336" r:id="rId22"/>
    <p:sldId id="337" r:id="rId23"/>
    <p:sldId id="338" r:id="rId24"/>
    <p:sldId id="340" r:id="rId25"/>
    <p:sldId id="339" r:id="rId26"/>
    <p:sldId id="342" r:id="rId27"/>
    <p:sldId id="343" r:id="rId28"/>
    <p:sldId id="344" r:id="rId29"/>
    <p:sldId id="345" r:id="rId30"/>
    <p:sldId id="346" r:id="rId31"/>
    <p:sldId id="341" r:id="rId32"/>
    <p:sldId id="349" r:id="rId33"/>
    <p:sldId id="376" r:id="rId34"/>
    <p:sldId id="348" r:id="rId35"/>
    <p:sldId id="350" r:id="rId36"/>
    <p:sldId id="351" r:id="rId37"/>
    <p:sldId id="352" r:id="rId38"/>
    <p:sldId id="353" r:id="rId39"/>
    <p:sldId id="354" r:id="rId40"/>
    <p:sldId id="364" r:id="rId41"/>
    <p:sldId id="377" r:id="rId42"/>
    <p:sldId id="371" r:id="rId43"/>
    <p:sldId id="355" r:id="rId44"/>
    <p:sldId id="357" r:id="rId45"/>
    <p:sldId id="358" r:id="rId46"/>
    <p:sldId id="359" r:id="rId47"/>
    <p:sldId id="360" r:id="rId48"/>
    <p:sldId id="361" r:id="rId49"/>
    <p:sldId id="362" r:id="rId50"/>
    <p:sldId id="363" r:id="rId51"/>
    <p:sldId id="366" r:id="rId52"/>
    <p:sldId id="372" r:id="rId53"/>
    <p:sldId id="373" r:id="rId54"/>
    <p:sldId id="374" r:id="rId55"/>
    <p:sldId id="368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FFFF"/>
    <a:srgbClr val="00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5.03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The Resident's Environment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10E5D-33E5-4B4F-88FF-B5A4134A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9331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5.03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The Resident's Environment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ADAAA-1992-47DB-A7E8-BEB057EE6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40124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619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5.02</a:t>
            </a:r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55E0E53-6288-45FF-9CA6-0EB5335369E7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/>
              <a:t>1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Promote skin integrity</a:t>
            </a:r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63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17" indent="-282392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56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390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21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041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6868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694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519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6.01</a:t>
            </a:r>
          </a:p>
        </p:txBody>
      </p:sp>
      <p:sp>
        <p:nvSpPr>
          <p:cNvPr id="665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3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17" indent="-282392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56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390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21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041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6868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694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519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93681A1-BF09-4388-B76E-F66871ACA912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17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Nutrition and Hydration</a:t>
            </a:r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63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17" indent="-282392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56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390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21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041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6868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694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519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6.01</a:t>
            </a:r>
          </a:p>
        </p:txBody>
      </p:sp>
      <p:sp>
        <p:nvSpPr>
          <p:cNvPr id="665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3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17" indent="-282392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56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390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21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041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6868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694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519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93681A1-BF09-4388-B76E-F66871ACA912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30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Nutrition and Hydration</a:t>
            </a:r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63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17" indent="-282392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56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390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21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041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6868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694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519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6.01</a:t>
            </a:r>
          </a:p>
        </p:txBody>
      </p:sp>
      <p:sp>
        <p:nvSpPr>
          <p:cNvPr id="665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3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17" indent="-282392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56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390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215" indent="-225913" defTabSz="91463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041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6868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694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519" indent="-225913" defTabSz="9146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93681A1-BF09-4388-B76E-F66871ACA912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38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Nutrition and Hydration</a:t>
            </a:r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5.03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Resident's Environment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ADAAA-1992-47DB-A7E8-BEB057EE60B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167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5.03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The Resident's Environment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ADAAA-1992-47DB-A7E8-BEB057EE60BE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167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824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09" indent="-28573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3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112" indent="-22858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8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461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810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98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6.01</a:t>
            </a:r>
          </a:p>
        </p:txBody>
      </p:sp>
      <p:sp>
        <p:nvSpPr>
          <p:cNvPr id="13824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09" indent="-28573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3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112" indent="-22858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8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461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810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98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1EC5D50-F058-4425-92D0-0644F397723C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52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Nutrition and Hydration</a:t>
            </a:r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93C57-57B6-4A1C-BDF1-3C2531E8B3A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665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9A5A2-6584-471D-ADFA-1271FA1EC5D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310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C9696-DD3D-4D05-AAE8-F2957F91F6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618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1FCD9-E14A-4EEC-91B1-82D1654045F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841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75C61-945C-4E73-A2B3-D82FF033D34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454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568FA-24CB-4C53-BA23-94CD8A0CF71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989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B47DE-EF55-4EBA-8CA3-03528EB9D3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87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062F7-8CC0-460B-8713-B87FDFD8BFE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078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030F9-99B9-46FA-A583-4C5E38160D0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989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9E5A2-7767-4A8C-A5D0-E498DFAC0FC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333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D9115-0080-456D-9D96-9176F85E6DD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55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4D682-0278-4A87-9831-03AFA65A47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277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F7A4F-C7E2-45ED-B7E8-BBB4BA81CBC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24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DE5D7-7913-44E3-82C4-39BA3670D92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070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718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877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069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567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422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2760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97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308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6715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6523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6618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F7A4F-C7E2-45ED-B7E8-BBB4BA81CBC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2896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0454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48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6909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0436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5914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6427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1508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1448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3914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513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1011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F7A4F-C7E2-45ED-B7E8-BBB4BA81CBC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8598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93C57-57B6-4A1C-BDF1-3C2531E8B3A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2635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9A5A2-6584-471D-ADFA-1271FA1EC5D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0289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C9696-DD3D-4D05-AAE8-F2957F91F65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6759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1FCD9-E14A-4EEC-91B1-82D1654045F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755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75C61-945C-4E73-A2B3-D82FF033D34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9686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568FA-24CB-4C53-BA23-94CD8A0CF71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7986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B47DE-EF55-4EBA-8CA3-03528EB9D3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3609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062F7-8CC0-460B-8713-B87FDFD8BFE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1170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030F9-99B9-46FA-A583-4C5E38160D0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0002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9E5A2-7767-4A8C-A5D0-E498DFAC0FC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209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D9115-0080-456D-9D96-9176F85E6DD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5214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4D682-0278-4A87-9831-03AFA65A479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4372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F7A4F-C7E2-45ED-B7E8-BBB4BA81CBC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8488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DE5D7-7913-44E3-82C4-39BA3670D92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0469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9EA1C94-F962-47A6-A766-7D104F7CE51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85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5.02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E65733-EAA4-43BE-B861-801834430F2D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9830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25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375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6.01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E65733-EAA4-43BE-B861-801834430F2D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25548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198938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Understand nurse aide’s role in creating a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safe and clean environment</a:t>
            </a: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that fosters resident independence, contentment and self-esteem</a:t>
            </a: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1338828"/>
          </a:xfrm>
          <a:prstGeom prst="rect">
            <a:avLst/>
          </a:prstGeom>
          <a:solidFill>
            <a:srgbClr val="002060"/>
          </a:solidFill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>
              <a:solidFill>
                <a:srgbClr val="738F98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C00000"/>
                </a:solidFill>
                <a:sym typeface="Wingdings" pitchFamily="2" charset="2"/>
              </a:rPr>
              <a:t>Unit B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777777"/>
                </a:solidFill>
                <a:sym typeface="Wingdings" pitchFamily="2" charset="2"/>
              </a:rPr>
              <a:t>   </a:t>
            </a:r>
            <a:r>
              <a:rPr lang="en-US" sz="1000" b="1" dirty="0">
                <a:solidFill>
                  <a:srgbClr val="FFFFFF"/>
                </a:solidFill>
                <a:sym typeface="Wingdings" pitchFamily="2" charset="2"/>
              </a:rPr>
              <a:t>Resident Care Skills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C00000"/>
                </a:solidFill>
                <a:sym typeface="Wingdings" pitchFamily="2" charset="2"/>
              </a:rPr>
              <a:t>Essential Standard </a:t>
            </a:r>
            <a:r>
              <a:rPr lang="en-US" sz="1000" b="1" dirty="0" smtClean="0">
                <a:solidFill>
                  <a:srgbClr val="C00000"/>
                </a:solidFill>
                <a:sym typeface="Wingdings" pitchFamily="2" charset="2"/>
              </a:rPr>
              <a:t>NA5.00</a:t>
            </a:r>
            <a:endParaRPr lang="en-US" sz="1000" b="1" dirty="0">
              <a:solidFill>
                <a:srgbClr val="C00000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FFFF"/>
                </a:solidFill>
                <a:sym typeface="Wingdings" pitchFamily="2" charset="2"/>
              </a:rPr>
              <a:t>   Understand nurse </a:t>
            </a:r>
            <a:r>
              <a:rPr lang="en-US" sz="1000" b="1" dirty="0" smtClean="0">
                <a:solidFill>
                  <a:srgbClr val="FFFFFF"/>
                </a:solidFill>
                <a:sym typeface="Wingdings" pitchFamily="2" charset="2"/>
              </a:rPr>
              <a:t>aide’s role in providing residents’ hygiene, grooming, skin care, and living environment needs.</a:t>
            </a:r>
            <a:endParaRPr lang="en-US" sz="1000" b="1" dirty="0">
              <a:solidFill>
                <a:srgbClr val="FFFFFF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C00000"/>
                </a:solidFill>
                <a:sym typeface="Wingdings" pitchFamily="2" charset="2"/>
              </a:rPr>
              <a:t>Indicator </a:t>
            </a:r>
            <a:r>
              <a:rPr lang="en-US" sz="1000" b="1" dirty="0" smtClean="0">
                <a:solidFill>
                  <a:srgbClr val="C00000"/>
                </a:solidFill>
                <a:sym typeface="Wingdings" pitchFamily="2" charset="2"/>
              </a:rPr>
              <a:t>5.03</a:t>
            </a:r>
            <a:endParaRPr lang="en-US" sz="1000" b="1" dirty="0">
              <a:solidFill>
                <a:srgbClr val="C00000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FFFF"/>
                </a:solidFill>
                <a:sym typeface="Wingdings" pitchFamily="2" charset="2"/>
              </a:rPr>
              <a:t>   Understand nurse aide’s role in </a:t>
            </a:r>
            <a:r>
              <a:rPr lang="en-US" sz="1000" b="1" dirty="0" smtClean="0">
                <a:solidFill>
                  <a:srgbClr val="FFFFFF"/>
                </a:solidFill>
                <a:sym typeface="Wingdings" pitchFamily="2" charset="2"/>
              </a:rPr>
              <a:t>creating a safe and clean environment that fosters resident independence, contentment and self-esteem. </a:t>
            </a:r>
            <a:endParaRPr lang="en-US" sz="1000" b="1" dirty="0">
              <a:solidFill>
                <a:srgbClr val="738F98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>
              <a:solidFill>
                <a:srgbClr val="738F98"/>
              </a:solidFill>
              <a:sym typeface="Wingdings" pitchFamily="2" charset="2"/>
            </a:endParaRPr>
          </a:p>
        </p:txBody>
      </p:sp>
      <p:sp>
        <p:nvSpPr>
          <p:cNvPr id="205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DC8EFFB-5561-4EEF-BC98-84CC1BDB4FBF}" type="slidenum">
              <a:rPr lang="en-US" smtClean="0">
                <a:solidFill>
                  <a:srgbClr val="FFFFFF"/>
                </a:solidFill>
              </a:rPr>
              <a:pPr eaLnBrk="1" hangingPunct="1"/>
              <a:t>1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05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205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191000"/>
            <a:ext cx="2438401" cy="1778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132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2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82296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2057400"/>
            <a:ext cx="7772400" cy="344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Surroundings that are 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pleasant</a:t>
            </a: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contain 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possessions</a:t>
            </a: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add to the residents’ comfort and sense of well-being.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362634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5.03 Introduction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7074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3</a:t>
            </a:fld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82296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1752600"/>
            <a:ext cx="777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nurse aide’s job is to keep the resident’s unit 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 and clean and to create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environment that fosters independence, contentment and self-esteem.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362634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5.03 Introduction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32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4</a:t>
            </a:fld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82296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2133600"/>
            <a:ext cx="7772400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indicator reviews: </a:t>
            </a:r>
          </a:p>
          <a:p>
            <a:pPr marL="571500" indent="-571500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en-US" sz="4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 </a:t>
            </a: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control, </a:t>
            </a:r>
            <a:endParaRPr lang="en-US" sz="48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en-US" sz="4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resident’s room, </a:t>
            </a:r>
            <a:endParaRPr lang="en-US" sz="48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en-US" sz="4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cleaning </a:t>
            </a: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unit, </a:t>
            </a:r>
            <a:endParaRPr lang="en-US" sz="48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en-US" sz="4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4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bedmaking</a:t>
            </a:r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362634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5.03 Introduction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39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5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82296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1828800"/>
            <a:ext cx="77724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Older </a:t>
            </a: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often chilly </a:t>
            </a:r>
          </a:p>
          <a:p>
            <a:pPr marL="571500" indent="-571500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Sweaters, lap robes and shawls provide warmth</a:t>
            </a:r>
          </a:p>
          <a:p>
            <a:pPr marL="571500" indent="-571500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Drapes, shades and screens used to block drafts</a:t>
            </a:r>
          </a:p>
          <a:p>
            <a:pPr marL="571500" indent="-571500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Extra blankets used when sleeping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19275" y="85635"/>
            <a:ext cx="548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- Temperature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2050" name="Picture 2" descr="C:\Documents and Settings\amoore\Local Settings\Temporary Internet Files\Content.IE5\P7ZPRTNG\MC90028638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57657"/>
            <a:ext cx="1239926" cy="182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amoore\Local Settings\Temporary Internet Files\Content.IE5\ZUOVFL0L\MC90003641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364" y="4191000"/>
            <a:ext cx="1503274" cy="175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amoore\Local Settings\Temporary Internet Files\Content.IE5\U15QBYD4\MC900290945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185311"/>
            <a:ext cx="1694507" cy="95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32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6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60960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19275" y="85635"/>
            <a:ext cx="548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– Preventing Odors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981200"/>
            <a:ext cx="5943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ventilation helps to control odors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Wastes should be removed and discarded as soon as possible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personal hygiene practices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667000"/>
            <a:ext cx="183225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3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7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60960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85635"/>
            <a:ext cx="6105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– Prevent Noise Pollution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676400"/>
            <a:ext cx="6096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4000" b="1" dirty="0">
                <a:solidFill>
                  <a:srgbClr val="FFFF00"/>
                </a:solidFill>
              </a:rPr>
              <a:t>Residents easily disturbed by unfamiliar noises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b="1" dirty="0">
                <a:solidFill>
                  <a:srgbClr val="002060"/>
                </a:solidFill>
              </a:rPr>
              <a:t>Staff should avoid loud laughter and loud </a:t>
            </a:r>
            <a:r>
              <a:rPr lang="en-US" sz="4000" b="1" dirty="0" smtClean="0">
                <a:solidFill>
                  <a:srgbClr val="002060"/>
                </a:solidFill>
              </a:rPr>
              <a:t>talking.</a:t>
            </a:r>
            <a:endParaRPr lang="en-US" sz="4000" b="1" dirty="0">
              <a:solidFill>
                <a:srgbClr val="00206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50" y="2438400"/>
            <a:ext cx="153035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01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8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60960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85635"/>
            <a:ext cx="6105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– Safe/Comfortable Lighting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1856" y="1828800"/>
            <a:ext cx="5343144" cy="3834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b="1" dirty="0">
                <a:solidFill>
                  <a:srgbClr val="FFC000"/>
                </a:solidFill>
                <a:latin typeface="Calibri"/>
              </a:rPr>
              <a:t>Adjust to meet needs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b="1" dirty="0">
                <a:solidFill>
                  <a:srgbClr val="00FFFF"/>
                </a:solidFill>
                <a:latin typeface="Calibri"/>
              </a:rPr>
              <a:t>Use shades and drapes to control bright, natural light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b="1" dirty="0">
                <a:latin typeface="Calibri"/>
              </a:rPr>
              <a:t>Provide adequate light for reading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Calibri"/>
              </a:rPr>
              <a:t>Control glare and shadowed areas if possible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67400" y="2228981"/>
            <a:ext cx="261302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659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9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60960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85635"/>
            <a:ext cx="6105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– Keeping Floors Maintained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38600" y="175260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Clean, but not slippery from wax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Clear of clutter and spills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throw rugs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good repair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2746375" cy="399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24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10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60960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85635"/>
            <a:ext cx="6105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– Maintaining Cleanliness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91000" y="1666191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 meal trays and dishes after use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 crumbs and clean eating areas after use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Removing dirt and dust controlled by housekeeping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Waste containers emptied promptly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1600200" cy="1473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 descr="C:\Documents and Settings\amoore\Local Settings\Temporary Internet Files\Content.IE5\O1I3STAB\MC90039095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68187"/>
            <a:ext cx="1829714" cy="189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amoore\Local Settings\Temporary Internet Files\Content.IE5\GLDKAAAI\MC90027302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819400"/>
            <a:ext cx="1808683" cy="182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59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11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60960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85635"/>
            <a:ext cx="6105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– Controlling Pest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676400"/>
            <a:ext cx="5715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 open food left in units that will attract ants and roaches, as well as microorganisms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and visitors should consult with charge nurse before bringing in food for residents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proper disposal of food and waste materials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744486"/>
            <a:ext cx="1927225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9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12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85635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– Faulty Equipment and Unsafe Conditions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676400"/>
            <a:ext cx="571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endParaRPr 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23356" y="1600200"/>
            <a:ext cx="54835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Spilled fluids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wiped up immediately </a:t>
            </a:r>
          </a:p>
          <a:p>
            <a:r>
              <a:rPr lang="en-US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Frayed electrical cords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unplug and remove</a:t>
            </a:r>
          </a:p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Defective outlets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report immediately and do not use</a:t>
            </a:r>
          </a:p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Malfunctioning equipment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remove and do not use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64649">
            <a:off x="2205743" y="2064594"/>
            <a:ext cx="283187" cy="178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 descr="C:\Documents and Settings\amoore\Local Settings\Temporary Internet Files\Content.IE5\X3FJPXKE\MC90038361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" y="1676400"/>
            <a:ext cx="865022" cy="77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Documents and Settings\amoore\Local Settings\Temporary Internet Files\Content.IE5\FIR9LXRB\MC900287125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31" y="3657600"/>
            <a:ext cx="1167793" cy="123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10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13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60960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85635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– Faulty Equipment and Unsafe Conditions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676400"/>
            <a:ext cx="571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endParaRPr 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73096" y="1938010"/>
            <a:ext cx="62423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Broken glass - </a:t>
            </a:r>
            <a:r>
              <a:rPr lang="en-US" sz="36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 </a:t>
            </a:r>
            <a:r>
              <a:rPr lang="en-US" sz="36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immediately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Beds or wheelchairs that won’t lock - remove and do not use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Faulty toilets - report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43200"/>
            <a:ext cx="2097087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410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14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60960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85635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– Faulty Equipment and Unsafe Conditions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676400"/>
            <a:ext cx="571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endParaRPr 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676400"/>
            <a:ext cx="5486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FFFF"/>
                </a:solidFill>
              </a:rPr>
              <a:t>Leaks in bathrooms – wipe up and report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C00000"/>
                </a:solidFill>
              </a:rPr>
              <a:t>Burned out light bulbs - report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Faulty call signals – replace immediately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</a:rPr>
              <a:t>Defective furniture – remove if possible and report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90800"/>
            <a:ext cx="1972818" cy="254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410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15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4775"/>
            <a:ext cx="6096000" cy="4795838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85635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– Faulty Equipment and Unsafe Conditions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752600"/>
            <a:ext cx="6096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FFFF00"/>
                </a:solidFill>
              </a:rPr>
              <a:t>Structure problems - alert resident to danger and report to supervisor immediately: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</a:rPr>
              <a:t>loose floor tiles frayed or loose carpet 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003300"/>
                </a:solidFill>
              </a:rPr>
              <a:t>loose fixtures and hand rails</a:t>
            </a:r>
            <a:r>
              <a:rPr lang="en-US" sz="2800" b="1" dirty="0">
                <a:solidFill>
                  <a:srgbClr val="003300"/>
                </a:solidFill>
              </a:rPr>
              <a:t> 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124200"/>
            <a:ext cx="1689100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852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16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86000"/>
            <a:ext cx="6096000" cy="3048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85635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Environmental Control – Faulty Equipment and Unsafe Conditions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2362200"/>
            <a:ext cx="59436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problems - alert resident to danger and report to supervisor immediately: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doors that stick or don’t latch properly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damaged paint or wallpaper 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362200"/>
            <a:ext cx="1689100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4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1812" y="4772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howcard Gothic" pitchFamily="82" charset="0"/>
              </a:rPr>
              <a:t/>
            </a:r>
            <a:br>
              <a:rPr lang="en-US" dirty="0" smtClean="0">
                <a:latin typeface="Showcard Gothic" pitchFamily="82" charset="0"/>
              </a:rPr>
            </a:br>
            <a: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  <a:t>Environmental control</a:t>
            </a:r>
            <a:b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Have we got it?</a:t>
            </a:r>
            <a:br>
              <a:rPr lang="en-US" sz="3100" dirty="0" smtClean="0"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Let’s check and see</a:t>
            </a:r>
          </a:p>
        </p:txBody>
      </p:sp>
      <p:pic>
        <p:nvPicPr>
          <p:cNvPr id="12292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>
              <a:solidFill>
                <a:prstClr val="black"/>
              </a:solidFill>
            </a:endParaRPr>
          </a:p>
        </p:txBody>
      </p: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Nursing Fundamentals 7243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5.03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49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18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86000"/>
            <a:ext cx="6096000" cy="3048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3600" dirty="0" smtClean="0"/>
              <a:t>	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Furniture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600200"/>
            <a:ext cx="85344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Note: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student needs to be aware that each facility has different equipment and room set-ups. </a:t>
            </a:r>
            <a:endParaRPr lang="en-U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 features in the resident’s room, furniture, and equipment is of paramount importance.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726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19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610600" cy="3048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electric or manual controls (</a:t>
            </a:r>
            <a:r>
              <a:rPr lang="en-US" b="1" dirty="0" err="1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gatch</a:t>
            </a:r>
            <a:r>
              <a:rPr lang="en-US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 rails (if used)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positions bed can be in other than flat: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Fowlers</a:t>
            </a:r>
          </a:p>
          <a:p>
            <a:pPr lvl="1">
              <a:lnSpc>
                <a:spcPct val="90000"/>
              </a:lnSpc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Semi-Fowlers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90000"/>
              </a:lnSpc>
            </a:pPr>
            <a:r>
              <a:rPr lang="en-US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Trendelenburg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90000"/>
              </a:lnSpc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Wheels </a:t>
            </a: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lock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US" sz="3600" dirty="0" smtClean="0"/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Furniture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048" y="4038600"/>
            <a:ext cx="3511550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79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20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95885"/>
            <a:ext cx="8610600" cy="3048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OVER-BED TABLE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Adjusts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various heights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for eating, writing, and other activities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contain storage area for personal grooming articles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by used by nursing team as work area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US" sz="3600" dirty="0" smtClean="0"/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Furniture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143000"/>
            <a:ext cx="1527175" cy="1450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057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21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95885"/>
            <a:ext cx="8610600" cy="3048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BEDSIDE STAND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Furniture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2438400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area for personal belongings and personal care items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drawer on top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cabinet with shelf below drawer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0"/>
            <a:ext cx="2932113" cy="318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858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22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572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BEDSIDE STAND CONTAINS</a:t>
            </a:r>
          </a:p>
          <a:p>
            <a:pPr>
              <a:lnSpc>
                <a:spcPct val="9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urinal/bedpan and covers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wash basin</a:t>
            </a:r>
          </a:p>
          <a:p>
            <a:pPr>
              <a:lnSpc>
                <a:spcPct val="9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emesis basin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soap dish and soap</a:t>
            </a:r>
          </a:p>
          <a:p>
            <a:pPr>
              <a:lnSpc>
                <a:spcPct val="9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bath blanket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toilet paper</a:t>
            </a:r>
          </a:p>
          <a:p>
            <a:pPr>
              <a:lnSpc>
                <a:spcPct val="9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hygiene items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Furniture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066800"/>
            <a:ext cx="1103313" cy="119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538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23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572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BEDSIDE STAND TOP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Furniture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" y="2133600"/>
            <a:ext cx="6324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used for various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items: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telephone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tissues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flowers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items as resident desires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393" y="2248346"/>
            <a:ext cx="2487613" cy="330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0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24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572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CHAIRS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Furniture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2209800"/>
            <a:ext cx="5638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upholstered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arms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straight-backed with no arms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514600"/>
            <a:ext cx="1890713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267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25</a:t>
            </a:fld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572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PRIVACY CURTAINS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Furniture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" y="2133600"/>
            <a:ext cx="5638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privacy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cubicle curtain between beds in semi-private rooms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privacy always provided when care given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62200"/>
            <a:ext cx="2566987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300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26</a:t>
            </a:fld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1676400"/>
            <a:ext cx="8610600" cy="4572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care items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U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signal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request assistance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bell, light, or intercom system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placed within reach at all times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Furniture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9" y="1371600"/>
            <a:ext cx="3419475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33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27</a:t>
            </a:fld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610600" cy="4572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Bathrooms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contain call signals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contain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handrails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Contain towel racks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00050" lvl="1" indent="0">
              <a:lnSpc>
                <a:spcPct val="90000"/>
              </a:lnSpc>
              <a:buNone/>
            </a:pP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Bathrooms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684886"/>
            <a:ext cx="2849563" cy="2715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4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28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924800" cy="4572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Towel 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rack: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washcloth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Towel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US" sz="4000" b="1" i="1" dirty="0" smtClean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sz="4000" b="1" i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LET RESIDENT PULL ON TOWEL RACK!  Must use handrails</a:t>
            </a:r>
            <a:endParaRPr lang="en-US" sz="4000" b="1" i="1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Furniture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905000"/>
            <a:ext cx="2286000" cy="1898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84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29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9248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Television</a:t>
            </a:r>
          </a:p>
          <a:p>
            <a:pPr>
              <a:lnSpc>
                <a:spcPct val="90000"/>
              </a:lnSpc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Telephone</a:t>
            </a:r>
          </a:p>
          <a:p>
            <a:pPr>
              <a:lnSpc>
                <a:spcPct val="90000"/>
              </a:lnSpc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Wastebasket</a:t>
            </a:r>
          </a:p>
          <a:p>
            <a:pPr>
              <a:lnSpc>
                <a:spcPct val="90000"/>
              </a:lnSpc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Reading lamp</a:t>
            </a:r>
          </a:p>
          <a:p>
            <a:pPr>
              <a:lnSpc>
                <a:spcPct val="90000"/>
              </a:lnSpc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space for clothing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62634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The Resident’s Room - Equipment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26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1812" y="4772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howcard Gothic" pitchFamily="82" charset="0"/>
              </a:rPr>
              <a:t/>
            </a:r>
            <a:br>
              <a:rPr lang="en-US" dirty="0" smtClean="0">
                <a:latin typeface="Showcard Gothic" pitchFamily="82" charset="0"/>
              </a:rPr>
            </a:br>
            <a: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  <a:t>Caring for resident’s room</a:t>
            </a:r>
            <a:b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Have we got it?</a:t>
            </a:r>
            <a:br>
              <a:rPr lang="en-US" sz="3100" dirty="0" smtClean="0"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Let’s check and see</a:t>
            </a:r>
          </a:p>
        </p:txBody>
      </p:sp>
      <p:pic>
        <p:nvPicPr>
          <p:cNvPr id="12292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>
              <a:solidFill>
                <a:prstClr val="black"/>
              </a:solidFill>
            </a:endParaRPr>
          </a:p>
        </p:txBody>
      </p: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Nursing Fundamentals 7243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30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5.03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12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31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9248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rearrange items without permission</a:t>
            </a:r>
          </a:p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 private space</a:t>
            </a:r>
          </a:p>
          <a:p>
            <a:pPr>
              <a:lnSpc>
                <a:spcPct val="9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Knock on door prior to entering room</a:t>
            </a:r>
          </a:p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Speak prior to opening a drawn curtain</a:t>
            </a:r>
          </a:p>
          <a:p>
            <a:pPr marL="0" indent="0">
              <a:lnSpc>
                <a:spcPct val="90000"/>
              </a:lnSpc>
              <a:buNone/>
            </a:pP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Guidelines For Arrangement Of Unit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257800"/>
            <a:ext cx="1324263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932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32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65532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 curtains to provide privacy when doing a procedure</a:t>
            </a:r>
          </a:p>
          <a:p>
            <a:pPr>
              <a:lnSpc>
                <a:spcPct val="90000"/>
              </a:lnSpc>
            </a:pPr>
            <a:r>
              <a:rPr lang="en-US" sz="40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 personal items are convenient to promote independence and safety</a:t>
            </a:r>
          </a:p>
          <a:p>
            <a:pPr marL="0" indent="0">
              <a:lnSpc>
                <a:spcPct val="90000"/>
              </a:lnSpc>
              <a:buNone/>
            </a:pP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Guidelines For Arrangement Of Unit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915">
            <a:off x="6501382" y="3460819"/>
            <a:ext cx="2209800" cy="1578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833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33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65532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Accommodate physical problems by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locating equipment on unaffected side</a:t>
            </a:r>
          </a:p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 clothing and personal belongings in closet and chest of drawers,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directed by resident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</a:rPr>
              <a:t>Guidelines For Arrangement Of Unit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688" y="3352800"/>
            <a:ext cx="173656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978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34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6553200" cy="4648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Concurrent </a:t>
            </a:r>
            <a:r>
              <a:rPr lang="en-US" sz="36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Cleaning</a:t>
            </a:r>
          </a:p>
          <a:p>
            <a:pPr>
              <a:lnSpc>
                <a:spcPct val="90000"/>
              </a:lnSpc>
            </a:pPr>
            <a:endPara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Occurs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daily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 called scheduled or routine cleaning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36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Cleaning the Resident’s Unit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464012"/>
            <a:ext cx="1285875" cy="147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530" y="4114800"/>
            <a:ext cx="1438275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752600"/>
            <a:ext cx="1811337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56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35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Care of Bed Linens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2057400"/>
            <a:ext cx="8305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Changed completely on bath days, usually once or twice weekly, according to facility policy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Pillowcases may be changed more frequently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Soiled linens should be replaced immediately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223370"/>
            <a:ext cx="1697833" cy="746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94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36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Care of Bed Linens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676400"/>
            <a:ext cx="8382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sheet may be used to replace bottom sheet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Soiled linen folded inward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shake linen.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Soiled linen held away from uniform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Soiled linen placed in covered linen hamper after removal from bed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950" y="4495800"/>
            <a:ext cx="19939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611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37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Care of Bed Linens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676400"/>
            <a:ext cx="838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vary according to facility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Plastic/rubber and cotton draw-sheets may not be required if mattress moisture-proof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facilities use fitted-bottom sheets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Drawsheets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may be used as lifters when moving residents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962400"/>
            <a:ext cx="19939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648200"/>
            <a:ext cx="1731963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202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1812" y="4772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howcard Gothic" pitchFamily="82" charset="0"/>
              </a:rPr>
              <a:t/>
            </a:r>
            <a:br>
              <a:rPr lang="en-US" dirty="0" smtClean="0">
                <a:latin typeface="Showcard Gothic" pitchFamily="82" charset="0"/>
              </a:rPr>
            </a:br>
            <a: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  <a:t>Caring for the unit and linens</a:t>
            </a:r>
            <a:b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Have we got it?</a:t>
            </a:r>
            <a:br>
              <a:rPr lang="en-US" sz="3100" dirty="0" smtClean="0"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Let’s check and see</a:t>
            </a:r>
          </a:p>
        </p:txBody>
      </p:sp>
      <p:pic>
        <p:nvPicPr>
          <p:cNvPr id="12292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>
              <a:solidFill>
                <a:prstClr val="black"/>
              </a:solidFill>
            </a:endParaRPr>
          </a:p>
        </p:txBody>
      </p: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Nursing Fundamentals 7243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38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white"/>
                </a:solidFill>
              </a:rPr>
              <a:t>5.03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95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5.03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Bedmaking</a:t>
            </a:r>
            <a:endParaRPr lang="en-US" sz="88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668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40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Bedmaking</a:t>
            </a:r>
            <a:r>
              <a:rPr lang="en-US" sz="3600" b="1" dirty="0" smtClean="0">
                <a:solidFill>
                  <a:srgbClr val="FFFFFF"/>
                </a:solidFill>
              </a:rPr>
              <a:t> – General Rules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828800"/>
            <a:ext cx="8001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4000" b="1" dirty="0">
                <a:solidFill>
                  <a:srgbClr val="FFFF00"/>
                </a:solidFill>
              </a:rPr>
              <a:t>Always use good body mechanics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b="1" dirty="0">
                <a:solidFill>
                  <a:srgbClr val="C00000"/>
                </a:solidFill>
              </a:rPr>
              <a:t>Follow medical asepsis </a:t>
            </a:r>
            <a:r>
              <a:rPr lang="en-US" sz="4000" b="1" dirty="0" smtClean="0">
                <a:solidFill>
                  <a:srgbClr val="C00000"/>
                </a:solidFill>
              </a:rPr>
              <a:t>rules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b="1" dirty="0" smtClean="0"/>
              <a:t>Wash </a:t>
            </a:r>
            <a:r>
              <a:rPr lang="en-US" sz="4000" b="1" dirty="0"/>
              <a:t>hands prior to handling clean linen and after handling soiled/dirty linen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380" y="1213643"/>
            <a:ext cx="1361819" cy="123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73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41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Bedmaking</a:t>
            </a:r>
            <a:r>
              <a:rPr lang="en-US" sz="3600" b="1" dirty="0" smtClean="0">
                <a:solidFill>
                  <a:srgbClr val="FFFFFF"/>
                </a:solidFill>
              </a:rPr>
              <a:t> – General Rules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828800"/>
            <a:ext cx="8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endParaRPr lang="en-US" sz="4000" b="1" dirty="0">
              <a:solidFill>
                <a:srgbClr val="FFFFFF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380" y="981532"/>
            <a:ext cx="1361819" cy="123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400" y="2206499"/>
            <a:ext cx="7696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 enough linen to resident’s room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Never shake linen to prevent spread of micro-organisms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Excess linen in room considered contaminated and cannot be used for other residents</a:t>
            </a:r>
          </a:p>
        </p:txBody>
      </p:sp>
    </p:spTree>
    <p:extLst>
      <p:ext uri="{BB962C8B-B14F-4D97-AF65-F5344CB8AC3E}">
        <p14:creationId xmlns:p14="http://schemas.microsoft.com/office/powerpoint/2010/main" val="71514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42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Bedmaking</a:t>
            </a:r>
            <a:r>
              <a:rPr lang="en-US" sz="3600" b="1" dirty="0" smtClean="0">
                <a:solidFill>
                  <a:srgbClr val="FFFFFF"/>
                </a:solidFill>
              </a:rPr>
              <a:t> – General Rules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828800"/>
            <a:ext cx="8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endParaRPr lang="en-US" sz="4000" b="1" dirty="0">
              <a:solidFill>
                <a:srgbClr val="FFFFFF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380" y="981532"/>
            <a:ext cx="1361819" cy="123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9600" y="2057400"/>
            <a:ext cx="7696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 enough linen to resident’s room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Never shake linen to prevent spread of micro-organisms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Excess linen in room considered contaminated and cannot be used for other residents</a:t>
            </a:r>
          </a:p>
        </p:txBody>
      </p:sp>
    </p:spTree>
    <p:extLst>
      <p:ext uri="{BB962C8B-B14F-4D97-AF65-F5344CB8AC3E}">
        <p14:creationId xmlns:p14="http://schemas.microsoft.com/office/powerpoint/2010/main" val="377555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43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Bedmaking</a:t>
            </a:r>
            <a:r>
              <a:rPr lang="en-US" sz="3600" b="1" dirty="0" smtClean="0">
                <a:solidFill>
                  <a:srgbClr val="FFFFFF"/>
                </a:solidFill>
              </a:rPr>
              <a:t> – General Rules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828800"/>
            <a:ext cx="8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endParaRPr lang="en-US" sz="4000" b="1" dirty="0">
              <a:solidFill>
                <a:srgbClr val="FFFFFF"/>
              </a:solidFill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61287"/>
            <a:ext cx="2590800" cy="238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200400" y="1809834"/>
            <a:ext cx="5638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Plastic draw sheets should never touch resident’s skin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Tighten loose linens as necessary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 time and energy by making one side of bed prior to going to other side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Leave unused clean linen in the resident’s room</a:t>
            </a:r>
          </a:p>
        </p:txBody>
      </p:sp>
    </p:spTree>
    <p:extLst>
      <p:ext uri="{BB962C8B-B14F-4D97-AF65-F5344CB8AC3E}">
        <p14:creationId xmlns:p14="http://schemas.microsoft.com/office/powerpoint/2010/main" val="7192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44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Bedmaking</a:t>
            </a:r>
            <a:r>
              <a:rPr lang="en-US" sz="3600" b="1" dirty="0" smtClean="0">
                <a:solidFill>
                  <a:srgbClr val="FFFFFF"/>
                </a:solidFill>
              </a:rPr>
              <a:t> – Closed Bed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828800"/>
            <a:ext cx="8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2057400"/>
            <a:ext cx="769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Closed Bed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after terminal cleaning of unit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remains closed until new admission, then converted to open bed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85800"/>
            <a:ext cx="1786757" cy="180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065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45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Bedmaking</a:t>
            </a:r>
            <a:r>
              <a:rPr lang="en-US" sz="3600" b="1" dirty="0" smtClean="0">
                <a:solidFill>
                  <a:srgbClr val="FFFFFF"/>
                </a:solidFill>
              </a:rPr>
              <a:t> – Open Bed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828800"/>
            <a:ext cx="8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2057400"/>
            <a:ext cx="769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unoccupied bed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linens folded back so that resident can get into bed with ease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when resident will be out of bed for short time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694150"/>
            <a:ext cx="2957513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388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46</a:t>
            </a:fld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Bedmaking</a:t>
            </a:r>
            <a:r>
              <a:rPr lang="en-US" sz="3600" b="1" dirty="0" smtClean="0">
                <a:solidFill>
                  <a:srgbClr val="FFFFFF"/>
                </a:solidFill>
              </a:rPr>
              <a:t> – Occupied Bed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828800"/>
            <a:ext cx="8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3900" y="1828800"/>
            <a:ext cx="7696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with resident in bed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Keep in good body alignment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aware of any restrictions in movement due to linen or way bed made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procedure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safety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440239"/>
            <a:ext cx="1688583" cy="157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52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156E77-F291-4BF9-9DE4-71668644D963}" type="slidenum">
              <a:rPr lang="en-US" smtClean="0">
                <a:solidFill>
                  <a:srgbClr val="FFFFFF"/>
                </a:solidFill>
              </a:rPr>
              <a:pPr eaLnBrk="1" hangingPunct="1"/>
              <a:t>47</a:t>
            </a:fld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5.03</a:t>
            </a:r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362633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</a:rPr>
              <a:t>Bedmaking</a:t>
            </a:r>
            <a:r>
              <a:rPr lang="en-US" sz="3600" b="1" dirty="0" smtClean="0">
                <a:solidFill>
                  <a:srgbClr val="FFFFFF"/>
                </a:solidFill>
              </a:rPr>
              <a:t> – Occupied Bed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828800"/>
            <a:ext cx="8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4152" y="1752600"/>
            <a:ext cx="80040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Loosen the top bedding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the foot of the bed for a dependent resident to </a:t>
            </a: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 pressure on the toes.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739739"/>
            <a:ext cx="1804987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87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5.03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Related</a:t>
            </a:r>
            <a:endParaRPr lang="en-US" sz="6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</a:p>
        </p:txBody>
      </p:sp>
    </p:spTree>
    <p:extLst>
      <p:ext uri="{BB962C8B-B14F-4D97-AF65-F5344CB8AC3E}">
        <p14:creationId xmlns:p14="http://schemas.microsoft.com/office/powerpoint/2010/main" val="215033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5.03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49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5.03A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a Closed Bed</a:t>
            </a:r>
            <a:endParaRPr lang="en-US" sz="6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228600"/>
            <a:ext cx="5715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14600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477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5.03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50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5.03B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Opening a Closed Bed</a:t>
            </a:r>
            <a:endParaRPr lang="en-US" sz="6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7403" y="76200"/>
            <a:ext cx="5715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534" y="2579791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36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5.03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51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5.03C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an Occupied Bed</a:t>
            </a:r>
            <a:endParaRPr lang="en-US" sz="6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380" y="2019120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400" y="22860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263642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sz="1600" dirty="0" smtClean="0">
                <a:solidFill>
                  <a:srgbClr val="0000CC"/>
                </a:solidFill>
              </a:rPr>
              <a:t/>
            </a:r>
            <a:br>
              <a:rPr lang="en-US" sz="1600" dirty="0" smtClean="0">
                <a:solidFill>
                  <a:srgbClr val="0000CC"/>
                </a:solidFill>
              </a:rPr>
            </a:br>
            <a:r>
              <a:rPr lang="en-US" sz="2000" dirty="0" smtClean="0">
                <a:solidFill>
                  <a:srgbClr val="0000CC"/>
                </a:solidFill>
              </a:rPr>
              <a:t/>
            </a:r>
            <a:br>
              <a:rPr lang="en-US" sz="2000" dirty="0" smtClean="0">
                <a:solidFill>
                  <a:srgbClr val="0000CC"/>
                </a:solidFill>
              </a:rPr>
            </a:br>
            <a:endParaRPr lang="en-US" sz="8000" b="1" i="1" dirty="0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801688" y="3619500"/>
            <a:ext cx="7540625" cy="1582738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Understand nurse aide’s role in creating a safe and clean environment that fosters resident independence, contentment and self-esteem. </a:t>
            </a:r>
          </a:p>
        </p:txBody>
      </p:sp>
      <p:sp>
        <p:nvSpPr>
          <p:cNvPr id="13414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3C7552-7474-45D1-8C4B-A5A9A1F21DEB}" type="slidenum">
              <a:rPr lang="en-US" smtClean="0">
                <a:solidFill>
                  <a:srgbClr val="FFFFFF"/>
                </a:solidFill>
              </a:rPr>
              <a:pPr eaLnBrk="1" hangingPunct="1"/>
              <a:t>52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34149" name="TextBox 1"/>
          <p:cNvSpPr txBox="1">
            <a:spLocks noChangeArrowheads="1"/>
          </p:cNvSpPr>
          <p:nvPr/>
        </p:nvSpPr>
        <p:spPr bwMode="auto">
          <a:xfrm>
            <a:off x="0" y="1341438"/>
            <a:ext cx="9144000" cy="1846659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800" b="1" dirty="0">
                <a:solidFill>
                  <a:srgbClr val="FFFFFF">
                    <a:lumMod val="50000"/>
                  </a:srgbClr>
                </a:solidFill>
                <a:sym typeface="Wingdings 2" pitchFamily="18" charset="2"/>
              </a:rPr>
              <a:t>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>
                <a:solidFill>
                  <a:srgbClr val="C00000"/>
                </a:solidFill>
              </a:rPr>
              <a:t>END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>
                <a:solidFill>
                  <a:srgbClr val="FFFFFF">
                    <a:lumMod val="50000"/>
                  </a:srgbClr>
                </a:solidFill>
                <a:sym typeface="Wingdings 2" pitchFamily="18" charset="2"/>
              </a:rPr>
              <a:t></a:t>
            </a:r>
            <a:endParaRPr lang="en-US" sz="4800" b="1" dirty="0">
              <a:solidFill>
                <a:srgbClr val="FFFFFF">
                  <a:lumMod val="50000"/>
                </a:srgbClr>
              </a:solidFill>
            </a:endParaRPr>
          </a:p>
          <a:p>
            <a:pPr algn="ctr" eaLnBrk="1" hangingPunct="1"/>
            <a:r>
              <a:rPr lang="en-US" sz="6600" b="1" dirty="0" smtClean="0">
                <a:solidFill>
                  <a:srgbClr val="FFFFFF"/>
                </a:solidFill>
              </a:rPr>
              <a:t>5.03</a:t>
            </a:r>
            <a:endParaRPr lang="en-US" sz="6600" b="1" dirty="0">
              <a:solidFill>
                <a:srgbClr val="FFFFFF"/>
              </a:solidFill>
            </a:endParaRPr>
          </a:p>
        </p:txBody>
      </p:sp>
      <p:sp>
        <p:nvSpPr>
          <p:cNvPr id="13415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6.01</a:t>
            </a:r>
          </a:p>
        </p:txBody>
      </p:sp>
      <p:sp>
        <p:nvSpPr>
          <p:cNvPr id="13415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</p:spTree>
    <p:extLst>
      <p:ext uri="{BB962C8B-B14F-4D97-AF65-F5344CB8AC3E}">
        <p14:creationId xmlns:p14="http://schemas.microsoft.com/office/powerpoint/2010/main" val="247888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6">
      <a:dk1>
        <a:srgbClr val="777777"/>
      </a:dk1>
      <a:lt1>
        <a:srgbClr val="FFFFFF"/>
      </a:lt1>
      <a:dk2>
        <a:srgbClr val="898D7B"/>
      </a:dk2>
      <a:lt2>
        <a:srgbClr val="292929"/>
      </a:lt2>
      <a:accent1>
        <a:srgbClr val="909082"/>
      </a:accent1>
      <a:accent2>
        <a:srgbClr val="809EA8"/>
      </a:accent2>
      <a:accent3>
        <a:srgbClr val="C4C5BF"/>
      </a:accent3>
      <a:accent4>
        <a:srgbClr val="DADADA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777777"/>
        </a:dk1>
        <a:lt1>
          <a:srgbClr val="FFFFFF"/>
        </a:lt1>
        <a:dk2>
          <a:srgbClr val="898D7B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777777"/>
        </a:dk1>
        <a:lt1>
          <a:srgbClr val="FFFFFF"/>
        </a:lt1>
        <a:dk2>
          <a:srgbClr val="898D7B"/>
        </a:dk2>
        <a:lt2>
          <a:srgbClr val="EBEBE9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777777"/>
        </a:dk1>
        <a:lt1>
          <a:srgbClr val="FFFFFF"/>
        </a:lt1>
        <a:dk2>
          <a:srgbClr val="898D7B"/>
        </a:dk2>
        <a:lt2>
          <a:srgbClr val="4D4D4D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777777"/>
        </a:dk1>
        <a:lt1>
          <a:srgbClr val="FFFFFF"/>
        </a:lt1>
        <a:dk2>
          <a:srgbClr val="898D7B"/>
        </a:dk2>
        <a:lt2>
          <a:srgbClr val="292929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Default Design">
  <a:themeElements>
    <a:clrScheme name="Default Design 16">
      <a:dk1>
        <a:srgbClr val="777777"/>
      </a:dk1>
      <a:lt1>
        <a:srgbClr val="FFFFFF"/>
      </a:lt1>
      <a:dk2>
        <a:srgbClr val="898D7B"/>
      </a:dk2>
      <a:lt2>
        <a:srgbClr val="292929"/>
      </a:lt2>
      <a:accent1>
        <a:srgbClr val="909082"/>
      </a:accent1>
      <a:accent2>
        <a:srgbClr val="809EA8"/>
      </a:accent2>
      <a:accent3>
        <a:srgbClr val="C4C5BF"/>
      </a:accent3>
      <a:accent4>
        <a:srgbClr val="DADADA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777777"/>
        </a:dk1>
        <a:lt1>
          <a:srgbClr val="FFFFFF"/>
        </a:lt1>
        <a:dk2>
          <a:srgbClr val="898D7B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777777"/>
        </a:dk1>
        <a:lt1>
          <a:srgbClr val="FFFFFF"/>
        </a:lt1>
        <a:dk2>
          <a:srgbClr val="898D7B"/>
        </a:dk2>
        <a:lt2>
          <a:srgbClr val="EBEBE9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777777"/>
        </a:dk1>
        <a:lt1>
          <a:srgbClr val="FFFFFF"/>
        </a:lt1>
        <a:dk2>
          <a:srgbClr val="898D7B"/>
        </a:dk2>
        <a:lt2>
          <a:srgbClr val="4D4D4D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777777"/>
        </a:dk1>
        <a:lt1>
          <a:srgbClr val="FFFFFF"/>
        </a:lt1>
        <a:dk2>
          <a:srgbClr val="898D7B"/>
        </a:dk2>
        <a:lt2>
          <a:srgbClr val="292929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1590</Words>
  <Application>Microsoft Office PowerPoint</Application>
  <PresentationFormat>On-screen Show (4:3)</PresentationFormat>
  <Paragraphs>435</Paragraphs>
  <Slides>52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Default Design</vt:lpstr>
      <vt:lpstr>3_Office Theme</vt:lpstr>
      <vt:lpstr>2_Office Theme</vt:lpstr>
      <vt:lpstr>1_Default Design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Environmental control Have we got it? Let’s check and see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Caring for resident’s room Have we got it? Let’s check and see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Caring for the unit and linens Have we got it? Let’s check and see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8 The Resident’s Environment</dc:title>
  <dc:creator>Kim Rogers</dc:creator>
  <cp:lastModifiedBy>profile</cp:lastModifiedBy>
  <cp:revision>22</cp:revision>
  <cp:lastPrinted>2011-05-02T19:10:53Z</cp:lastPrinted>
  <dcterms:created xsi:type="dcterms:W3CDTF">2006-08-16T00:00:00Z</dcterms:created>
  <dcterms:modified xsi:type="dcterms:W3CDTF">2019-08-20T17:43:37Z</dcterms:modified>
</cp:coreProperties>
</file>