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2"/>
  </p:notesMasterIdLst>
  <p:sldIdLst>
    <p:sldId id="256" r:id="rId2"/>
    <p:sldId id="339" r:id="rId3"/>
    <p:sldId id="272" r:id="rId4"/>
    <p:sldId id="273" r:id="rId5"/>
    <p:sldId id="274" r:id="rId6"/>
    <p:sldId id="276" r:id="rId7"/>
    <p:sldId id="257" r:id="rId8"/>
    <p:sldId id="340" r:id="rId9"/>
    <p:sldId id="343" r:id="rId10"/>
    <p:sldId id="275" r:id="rId11"/>
    <p:sldId id="258" r:id="rId12"/>
    <p:sldId id="324" r:id="rId13"/>
    <p:sldId id="325" r:id="rId14"/>
    <p:sldId id="277" r:id="rId15"/>
    <p:sldId id="259" r:id="rId16"/>
    <p:sldId id="341" r:id="rId17"/>
    <p:sldId id="278" r:id="rId18"/>
    <p:sldId id="260" r:id="rId19"/>
    <p:sldId id="323" r:id="rId20"/>
    <p:sldId id="261" r:id="rId21"/>
    <p:sldId id="342" r:id="rId22"/>
    <p:sldId id="288" r:id="rId23"/>
    <p:sldId id="289" r:id="rId24"/>
    <p:sldId id="290" r:id="rId25"/>
    <p:sldId id="262" r:id="rId26"/>
    <p:sldId id="344" r:id="rId27"/>
    <p:sldId id="313" r:id="rId28"/>
    <p:sldId id="314" r:id="rId29"/>
    <p:sldId id="316" r:id="rId30"/>
    <p:sldId id="293" r:id="rId31"/>
    <p:sldId id="345" r:id="rId32"/>
    <p:sldId id="292" r:id="rId33"/>
    <p:sldId id="291" r:id="rId34"/>
    <p:sldId id="310" r:id="rId35"/>
    <p:sldId id="311" r:id="rId36"/>
    <p:sldId id="312" r:id="rId37"/>
    <p:sldId id="322" r:id="rId38"/>
    <p:sldId id="263" r:id="rId39"/>
    <p:sldId id="346" r:id="rId40"/>
    <p:sldId id="282" r:id="rId41"/>
    <p:sldId id="283" r:id="rId42"/>
    <p:sldId id="264" r:id="rId43"/>
    <p:sldId id="347" r:id="rId44"/>
    <p:sldId id="279" r:id="rId45"/>
    <p:sldId id="265" r:id="rId46"/>
    <p:sldId id="266" r:id="rId47"/>
    <p:sldId id="348" r:id="rId48"/>
    <p:sldId id="267" r:id="rId49"/>
    <p:sldId id="349" r:id="rId50"/>
    <p:sldId id="284" r:id="rId51"/>
    <p:sldId id="285" r:id="rId52"/>
    <p:sldId id="286" r:id="rId53"/>
    <p:sldId id="287" r:id="rId54"/>
    <p:sldId id="268" r:id="rId55"/>
    <p:sldId id="352" r:id="rId56"/>
    <p:sldId id="317" r:id="rId57"/>
    <p:sldId id="304" r:id="rId58"/>
    <p:sldId id="350" r:id="rId59"/>
    <p:sldId id="298" r:id="rId60"/>
    <p:sldId id="299" r:id="rId61"/>
    <p:sldId id="300" r:id="rId62"/>
    <p:sldId id="301" r:id="rId63"/>
    <p:sldId id="351" r:id="rId64"/>
    <p:sldId id="302" r:id="rId65"/>
    <p:sldId id="303" r:id="rId66"/>
    <p:sldId id="333" r:id="rId67"/>
    <p:sldId id="334" r:id="rId68"/>
    <p:sldId id="335" r:id="rId69"/>
    <p:sldId id="336" r:id="rId70"/>
    <p:sldId id="337" r:id="rId71"/>
    <p:sldId id="338" r:id="rId72"/>
    <p:sldId id="318" r:id="rId73"/>
    <p:sldId id="319" r:id="rId74"/>
    <p:sldId id="320" r:id="rId75"/>
    <p:sldId id="321" r:id="rId76"/>
    <p:sldId id="269" r:id="rId77"/>
    <p:sldId id="353" r:id="rId78"/>
    <p:sldId id="332" r:id="rId79"/>
    <p:sldId id="326" r:id="rId80"/>
    <p:sldId id="328" r:id="rId81"/>
    <p:sldId id="330" r:id="rId82"/>
    <p:sldId id="331" r:id="rId83"/>
    <p:sldId id="270" r:id="rId84"/>
    <p:sldId id="271" r:id="rId85"/>
    <p:sldId id="354" r:id="rId86"/>
    <p:sldId id="305" r:id="rId87"/>
    <p:sldId id="306" r:id="rId88"/>
    <p:sldId id="307" r:id="rId89"/>
    <p:sldId id="308" r:id="rId90"/>
    <p:sldId id="309" r:id="rId9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28" autoAdjust="0"/>
    <p:restoredTop sz="95294" autoAdjust="0"/>
  </p:normalViewPr>
  <p:slideViewPr>
    <p:cSldViewPr snapToGrid="0">
      <p:cViewPr varScale="1">
        <p:scale>
          <a:sx n="70" d="100"/>
          <a:sy n="70" d="100"/>
        </p:scale>
        <p:origin x="3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4138F-D003-4681-9E98-95728479470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0566E-78EC-484B-8FFB-E15D26518F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354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C374F-F9AA-4BF1-8125-A01C70EAE751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97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762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174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121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54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52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4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31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710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74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942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88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ACEAC-C331-4846-B891-07A42ECCBF6F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B16FD-95A8-4D50-A198-520C50B728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48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f5iYCNCno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transverse+wave&amp;source=images&amp;cd=&amp;cad=rja&amp;docid=ZFmx9AjhD83TgM&amp;tbnid=ngU_tCDq_Lh84M:&amp;ved=0CAUQjRw&amp;url=http://dev.physicslab.org/Document.aspx?doctype=3&amp;filename=WavesSound_IntroductionWaves.xml&amp;ei=zz_ZUqStO4aQ0QWjrIG4Cg&amp;psig=AFQjCNGtdPkvWtB76iiWNhAuAxzJ-9tuEw&amp;ust=139005572627605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Te6snlZBp8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ucu7YshyQ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2918T59u8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gL-hOBvQc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K6gOST8pZk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fN_jvf4fw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_07EkzEhVQ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1F6h9skFXU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qVJ4b5tkwo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5vkYjV1V1A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O49W5lsP0s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qCmEHRFRH8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0iivb-acqU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mobile+phones&amp;source=images&amp;cd=&amp;cad=rja&amp;uact=8&amp;docid=XSS80MJXtz6VnM&amp;tbnid=m4iYilslrGX1QM:&amp;ved=0CAUQjRw&amp;url=http://lothianbuses.com/news/article/have-you-got-an-old-mobile-phone-you-dont-use&amp;ei=ibiVU5TRBsTX7AbFkYDIBA&amp;psig=AFQjCNFrBZL1SHDq0ZLPrQrY56fOhF24fQ&amp;ust=140240742062800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5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mobile+phones&amp;source=images&amp;cd=&amp;cad=rja&amp;uact=8&amp;docid=coqoKYzngajW7M&amp;tbnid=bAFqaXjr5uqZaM:&amp;ved=0CAUQjRw&amp;url=/url?sa=i&amp;rct=j&amp;q=mobile+phones&amp;source=images&amp;cd=&amp;cad=rja&amp;uact=8&amp;docid=coqoKYzngajW7M&amp;tbnid=bAFqaXjr5uqZaM:&amp;ved=0CAUQjRw&amp;url=http://www.techradar.com/news/phone-and-communications/mobile-phones/20-best-mobile-phones-in-the-world-today-645440/11&amp;ei=WN-WU_OvN6jMsQTL_IKYCQ&amp;psig=AFQjCNGRhMiVt10HjR1Nyrf-hg06dxtH-Q&amp;ust=1402482896947385&amp;ei=WN-WU_OvN6jMsQTL_IKYCQ&amp;psig=AFQjCNGRhMiVt10HjR1Nyrf-hg06dxtH-Q&amp;ust=1402482896947385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5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HgUcbap328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NUcS4NaqDw" TargetMode="Externa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xmE54tohTsc" TargetMode="Externa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JzscbSaabM" TargetMode="Externa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vVQAg_oA2A" TargetMode="Externa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gi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816" y="106887"/>
            <a:ext cx="8766927" cy="645854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32809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0f5iYCNCno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8304" y="64036"/>
            <a:ext cx="11830279" cy="665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76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The nature of waves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0" y="1340768"/>
            <a:ext cx="4535488" cy="49685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GB" b="1" u="sng" dirty="0" smtClean="0"/>
              <a:t>Transverse waves</a:t>
            </a:r>
          </a:p>
          <a:p>
            <a:r>
              <a:rPr lang="en-GB" sz="2400" dirty="0"/>
              <a:t>The vibrations of a transverse wave are </a:t>
            </a:r>
            <a:r>
              <a:rPr lang="en-GB" sz="2400" b="1" u="sng" dirty="0"/>
              <a:t>perpendicular</a:t>
            </a:r>
            <a:r>
              <a:rPr lang="en-GB" sz="2400" dirty="0"/>
              <a:t> to the direction in which the waves transfer energy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168008" y="1340768"/>
            <a:ext cx="4499992" cy="496855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3200" b="1" u="sng" dirty="0"/>
              <a:t>Longitudinal waves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/>
              <a:t>The vibrations of a longitudinal wave are </a:t>
            </a:r>
            <a:r>
              <a:rPr lang="en-GB" sz="2400" b="1" u="sng" dirty="0"/>
              <a:t>parallel</a:t>
            </a:r>
            <a:r>
              <a:rPr lang="en-GB" sz="2400" dirty="0"/>
              <a:t> to the direction in which the waves are travelling  </a:t>
            </a:r>
          </a:p>
        </p:txBody>
      </p:sp>
      <p:pic>
        <p:nvPicPr>
          <p:cNvPr id="5" name="Picture 2" descr="http://t3.gstatic.com/images?q=tbn:ANd9GcTaZJ-ypqKFWwDmNOiWLVvCqBO5EUY-g1nNa4oDjo_nvWW1KIWtEQ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7554" y="3933057"/>
            <a:ext cx="4144431" cy="2232248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 l="30413" t="23265" r="15841" b="29485"/>
          <a:stretch>
            <a:fillRect/>
          </a:stretch>
        </p:blipFill>
        <p:spPr bwMode="auto">
          <a:xfrm>
            <a:off x="6312024" y="3870544"/>
            <a:ext cx="4176464" cy="2294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8550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0"/>
            <a:ext cx="109728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63500"/>
            <a:ext cx="11161712" cy="65293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218" y="1111430"/>
            <a:ext cx="10723563" cy="2819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76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0"/>
            <a:ext cx="109728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8" y="0"/>
            <a:ext cx="10296525" cy="676910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16" y="1600200"/>
            <a:ext cx="10380663" cy="268763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62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 bwMode="auto">
          <a:xfrm>
            <a:off x="609600" y="1600200"/>
            <a:ext cx="109728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15888"/>
            <a:ext cx="10801350" cy="642778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274638"/>
            <a:ext cx="8352928" cy="617261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637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41" y="92231"/>
            <a:ext cx="11185444" cy="660175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049" y="128220"/>
            <a:ext cx="8389595" cy="656577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4802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Te6snlZBp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2371" y="85381"/>
            <a:ext cx="11753161" cy="661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29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ucu7YshyQ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175260"/>
            <a:ext cx="11470640" cy="645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5500" y="7736"/>
            <a:ext cx="9144000" cy="65502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b="1" u="sng" dirty="0" smtClean="0"/>
              <a:t>Measuring waves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352" y="1398807"/>
            <a:ext cx="4139952" cy="936104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/>
              <a:t>Wavelength</a:t>
            </a:r>
            <a:r>
              <a:rPr lang="en-GB" sz="2400" dirty="0"/>
              <a:t>: distance from </a:t>
            </a:r>
            <a:r>
              <a:rPr lang="en-GB" sz="2400" dirty="0" smtClean="0"/>
              <a:t>one wave </a:t>
            </a:r>
            <a:r>
              <a:rPr lang="en-GB" sz="2400" dirty="0"/>
              <a:t>crest to the next </a:t>
            </a:r>
          </a:p>
        </p:txBody>
      </p:sp>
      <p:pic>
        <p:nvPicPr>
          <p:cNvPr id="4" name="Picture 2" descr="http://www.gcsescience.com/Transverse-Wave.gif"/>
          <p:cNvPicPr>
            <a:picLocks noChangeAspect="1" noChangeArrowheads="1"/>
          </p:cNvPicPr>
          <p:nvPr/>
        </p:nvPicPr>
        <p:blipFill>
          <a:blip r:embed="rId3" cstate="print"/>
          <a:srcRect l="6314"/>
          <a:stretch>
            <a:fillRect/>
          </a:stretch>
        </p:blipFill>
        <p:spPr bwMode="auto">
          <a:xfrm>
            <a:off x="5095187" y="697758"/>
            <a:ext cx="6795530" cy="430985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63352" y="5661248"/>
            <a:ext cx="8229600" cy="9087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n-GB" sz="2800" dirty="0"/>
              <a:t>Wave speed        =       frequency     x     wavelength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3392" y="6115608"/>
            <a:ext cx="194421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m/s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47728" y="6115608"/>
            <a:ext cx="194421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Hz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12024" y="6115608"/>
            <a:ext cx="194421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chemeClr val="tx2"/>
                </a:solidFill>
              </a:rPr>
              <a:t>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3352" y="3991778"/>
            <a:ext cx="413995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u="sng" dirty="0"/>
              <a:t>Amplitude</a:t>
            </a:r>
            <a:r>
              <a:rPr lang="en-GB" sz="2400" dirty="0"/>
              <a:t>: the </a:t>
            </a:r>
            <a:r>
              <a:rPr lang="en-GB" sz="2400" dirty="0" smtClean="0"/>
              <a:t>maximum displacement </a:t>
            </a:r>
            <a:r>
              <a:rPr lang="en-GB" sz="2400" dirty="0"/>
              <a:t>of a wave from its undisturbed position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3352" y="2525858"/>
            <a:ext cx="413995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u="sng" dirty="0"/>
              <a:t>Frequency</a:t>
            </a:r>
            <a:r>
              <a:rPr lang="en-GB" sz="2400" dirty="0"/>
              <a:t>: the number of complete waves produced by a source in one second, Hz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582967" y="5007613"/>
            <a:ext cx="3426106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u="sng" dirty="0" smtClean="0"/>
              <a:t>Waves travel at:</a:t>
            </a:r>
          </a:p>
          <a:p>
            <a:pPr>
              <a:buNone/>
            </a:pPr>
            <a:endParaRPr lang="en-GB" sz="2400" b="1" u="sng" dirty="0"/>
          </a:p>
          <a:p>
            <a:pPr>
              <a:buNone/>
            </a:pPr>
            <a:r>
              <a:rPr lang="en-GB" sz="2400" b="1" dirty="0" smtClean="0"/>
              <a:t>300 000 000 m/s in a vacuum</a:t>
            </a:r>
            <a:endParaRPr lang="en-GB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162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9678"/>
          </a:xfrm>
        </p:spPr>
        <p:txBody>
          <a:bodyPr/>
          <a:lstStyle/>
          <a:p>
            <a:r>
              <a:rPr lang="en-GB" b="1" u="sng" dirty="0" smtClean="0"/>
              <a:t>Waves – required practical x2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48" y="989678"/>
            <a:ext cx="9223471" cy="586832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2005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89678"/>
          </a:xfrm>
        </p:spPr>
        <p:txBody>
          <a:bodyPr/>
          <a:lstStyle/>
          <a:p>
            <a:r>
              <a:rPr lang="en-GB" b="1" u="sng" dirty="0" smtClean="0"/>
              <a:t>Using a ripple tank – required practical</a:t>
            </a:r>
            <a:endParaRPr lang="en-GB" b="1" u="sng" dirty="0"/>
          </a:p>
        </p:txBody>
      </p:sp>
      <p:pic>
        <p:nvPicPr>
          <p:cNvPr id="6" name="g2918T59u8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8200" y="942975"/>
            <a:ext cx="10515600" cy="59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9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gL-hOBvQc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14540" y="909925"/>
            <a:ext cx="10574356" cy="5948075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850696" cy="989678"/>
          </a:xfrm>
        </p:spPr>
        <p:txBody>
          <a:bodyPr>
            <a:normAutofit fontScale="90000"/>
          </a:bodyPr>
          <a:lstStyle/>
          <a:p>
            <a:r>
              <a:rPr lang="en-GB" b="1" u="sng" dirty="0" smtClean="0"/>
              <a:t>Measuring speed of sound in air – required practical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val="16953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0" y="197561"/>
            <a:ext cx="11362370" cy="633987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269" y="2174240"/>
            <a:ext cx="11306551" cy="45434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0936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469" y="164772"/>
            <a:ext cx="10851331" cy="651677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359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8K6gOST8pZ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149860"/>
            <a:ext cx="11551920" cy="649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1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Wave properties: reflection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3476" y="2276872"/>
            <a:ext cx="4676420" cy="3293611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Virtual image </a:t>
            </a:r>
            <a:r>
              <a:rPr lang="en-GB" dirty="0"/>
              <a:t>is one from which the light rays appear to come but don’t actually come from that image like in a mirror.</a:t>
            </a:r>
          </a:p>
          <a:p>
            <a:r>
              <a:rPr lang="en-GB" b="1" dirty="0">
                <a:solidFill>
                  <a:schemeClr val="tx2"/>
                </a:solidFill>
              </a:rPr>
              <a:t>Real image </a:t>
            </a:r>
            <a:r>
              <a:rPr lang="en-GB" dirty="0"/>
              <a:t>is the image formed where the light rays are focussed</a:t>
            </a:r>
          </a:p>
          <a:p>
            <a:endParaRPr lang="en-GB" sz="2000" dirty="0"/>
          </a:p>
        </p:txBody>
      </p:sp>
      <p:pic>
        <p:nvPicPr>
          <p:cNvPr id="4" name="Picture 2" descr="Ray diagra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0056" y="1723699"/>
            <a:ext cx="3925697" cy="39604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871864" y="1340768"/>
            <a:ext cx="186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2"/>
                </a:solidFill>
              </a:rPr>
              <a:t>Incidence ray from ray box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59896" y="508518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chemeClr val="tx2"/>
                </a:solidFill>
              </a:rPr>
              <a:t>Reflected ray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75920" y="6067070"/>
            <a:ext cx="5832648" cy="52322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angle of incidence = angle of reflection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927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485"/>
            <a:ext cx="10515600" cy="835714"/>
          </a:xfrm>
        </p:spPr>
        <p:txBody>
          <a:bodyPr/>
          <a:lstStyle/>
          <a:p>
            <a:r>
              <a:rPr lang="en-GB" b="1" u="sng" dirty="0" smtClean="0"/>
              <a:t>Investigation of reflection and refraction</a:t>
            </a:r>
            <a:endParaRPr lang="en-GB" b="1" u="sng" dirty="0"/>
          </a:p>
        </p:txBody>
      </p:sp>
      <p:pic>
        <p:nvPicPr>
          <p:cNvPr id="4" name="2fN_jvf4fw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4598" y="997199"/>
            <a:ext cx="10419202" cy="586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81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44" y="0"/>
            <a:ext cx="9731854" cy="66633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754" y="2753"/>
            <a:ext cx="8516469" cy="32333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1837" y="159845"/>
            <a:ext cx="8185820" cy="644616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0986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89" y="98686"/>
            <a:ext cx="7693058" cy="673142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73269" y="6176963"/>
            <a:ext cx="7388772" cy="5601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44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N_07EkzEhV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165100"/>
            <a:ext cx="1163320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0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Sound</a:t>
            </a:r>
            <a:endParaRPr lang="en-GB" b="1" u="sng" dirty="0"/>
          </a:p>
        </p:txBody>
      </p:sp>
      <p:pic>
        <p:nvPicPr>
          <p:cNvPr id="4" name="Picture 2" descr="http://www.gcsescience.com/Transverse-Wave.gif"/>
          <p:cNvPicPr>
            <a:picLocks noChangeAspect="1" noChangeArrowheads="1"/>
          </p:cNvPicPr>
          <p:nvPr/>
        </p:nvPicPr>
        <p:blipFill>
          <a:blip r:embed="rId3" cstate="print"/>
          <a:srcRect l="6314"/>
          <a:stretch>
            <a:fillRect/>
          </a:stretch>
        </p:blipFill>
        <p:spPr bwMode="auto">
          <a:xfrm>
            <a:off x="6492446" y="1282434"/>
            <a:ext cx="3939077" cy="24982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/>
          <p:cNvSpPr/>
          <p:nvPr/>
        </p:nvSpPr>
        <p:spPr>
          <a:xfrm>
            <a:off x="1194470" y="2713433"/>
            <a:ext cx="413995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u="sng" dirty="0"/>
              <a:t>Amplitude</a:t>
            </a:r>
            <a:r>
              <a:rPr lang="en-GB" sz="2400" dirty="0"/>
              <a:t>: the height of a wave from its undisturbed position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94470" y="1367428"/>
            <a:ext cx="4139952" cy="1200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400" b="1" u="sng" dirty="0"/>
              <a:t>Frequency</a:t>
            </a:r>
            <a:r>
              <a:rPr lang="en-GB" sz="2400" dirty="0"/>
              <a:t>: the number of complete waves produced by a source in one second, Hz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 l="30413" t="23265" r="15841" b="29485"/>
          <a:stretch>
            <a:fillRect/>
          </a:stretch>
        </p:blipFill>
        <p:spPr bwMode="auto">
          <a:xfrm>
            <a:off x="736333" y="4088462"/>
            <a:ext cx="5040560" cy="276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398786" y="4080130"/>
            <a:ext cx="16145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FF9933"/>
                </a:solidFill>
                <a:latin typeface="Comic Sans MS" panose="030F0702030302020204" pitchFamily="66" charset="0"/>
              </a:rPr>
              <a:t>higher frequency</a:t>
            </a:r>
            <a:endParaRPr lang="en-US" altLang="en-US" sz="1400" dirty="0">
              <a:solidFill>
                <a:srgbClr val="FF9933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16" name="Group 5"/>
          <p:cNvGrpSpPr>
            <a:grpSpLocks/>
          </p:cNvGrpSpPr>
          <p:nvPr/>
        </p:nvGrpSpPr>
        <p:grpSpPr bwMode="auto">
          <a:xfrm>
            <a:off x="6492446" y="4445251"/>
            <a:ext cx="4860138" cy="1414699"/>
            <a:chOff x="712" y="1528"/>
            <a:chExt cx="4359" cy="1624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4" y="1528"/>
              <a:ext cx="2287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" y="1532"/>
              <a:ext cx="2287" cy="1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Line 8"/>
          <p:cNvSpPr>
            <a:spLocks noChangeShapeType="1"/>
          </p:cNvSpPr>
          <p:nvPr/>
        </p:nvSpPr>
        <p:spPr bwMode="auto">
          <a:xfrm flipH="1">
            <a:off x="9501557" y="4320707"/>
            <a:ext cx="935171" cy="366659"/>
          </a:xfrm>
          <a:prstGeom prst="line">
            <a:avLst/>
          </a:prstGeom>
          <a:noFill/>
          <a:ln w="28575">
            <a:solidFill>
              <a:srgbClr val="FF99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/>
          </a:p>
        </p:txBody>
      </p:sp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869" y="4551292"/>
            <a:ext cx="4624709" cy="1328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1"/>
          <p:cNvSpPr txBox="1">
            <a:spLocks noChangeArrowheads="1"/>
          </p:cNvSpPr>
          <p:nvPr/>
        </p:nvSpPr>
        <p:spPr bwMode="auto">
          <a:xfrm>
            <a:off x="6675869" y="4029868"/>
            <a:ext cx="15295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99FF99"/>
                </a:solidFill>
                <a:latin typeface="Comic Sans MS" panose="030F0702030302020204" pitchFamily="66" charset="0"/>
              </a:rPr>
              <a:t>lower frequency</a:t>
            </a:r>
            <a:endParaRPr lang="en-US" altLang="en-US" sz="1400" dirty="0">
              <a:solidFill>
                <a:srgbClr val="99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7135053" y="4296115"/>
            <a:ext cx="113075" cy="501037"/>
          </a:xfrm>
          <a:prstGeom prst="line">
            <a:avLst/>
          </a:prstGeom>
          <a:noFill/>
          <a:ln w="28575">
            <a:solidFill>
              <a:srgbClr val="99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 sz="1400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6776470" y="6021288"/>
            <a:ext cx="49309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400" dirty="0">
                <a:solidFill>
                  <a:srgbClr val="FF0066"/>
                </a:solidFill>
                <a:latin typeface="Comic Sans MS" panose="030F0702030302020204" pitchFamily="66" charset="0"/>
              </a:rPr>
              <a:t>frequency (pitch) = the number of vibrations per second and is measured in hertz (Hz)</a:t>
            </a:r>
            <a:endParaRPr lang="en-US" altLang="en-US" sz="14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0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/>
      <p:bldP spid="19" grpId="0" animBg="1"/>
      <p:bldP spid="21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" y="115887"/>
            <a:ext cx="9725001" cy="663223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49" y="2720052"/>
            <a:ext cx="11562852" cy="402807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771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6784975" cy="36941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692275"/>
            <a:ext cx="6896100" cy="515937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349500"/>
            <a:ext cx="7127875" cy="437356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27" y="2233914"/>
            <a:ext cx="10523097" cy="448914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259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46" y="230981"/>
            <a:ext cx="9667530" cy="643186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76099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l1F6h9skFX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5440" y="184150"/>
            <a:ext cx="11490960" cy="6463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2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6920"/>
          </a:xfrm>
        </p:spPr>
        <p:txBody>
          <a:bodyPr/>
          <a:lstStyle/>
          <a:p>
            <a:pPr algn="ctr"/>
            <a:r>
              <a:rPr lang="en-GB" altLang="en-US" b="1" u="sng" dirty="0" smtClean="0"/>
              <a:t>What are Ultrasounds?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1919288" y="1484313"/>
            <a:ext cx="8291512" cy="4641850"/>
          </a:xfrm>
        </p:spPr>
        <p:txBody>
          <a:bodyPr/>
          <a:lstStyle/>
          <a:p>
            <a:pPr marL="0" indent="0">
              <a:buNone/>
            </a:pPr>
            <a:r>
              <a:rPr lang="en-GB" altLang="en-US" dirty="0" smtClean="0"/>
              <a:t>An ultrasound is a high frequency sound above the Human hearing range. Some animals (bats) can produce ultrasounds. (anything above 20 kHz)</a:t>
            </a:r>
          </a:p>
        </p:txBody>
      </p:sp>
      <p:pic>
        <p:nvPicPr>
          <p:cNvPr id="6148" name="Picture 2" descr="Range of human hearing (from a low pitch of 20 Hertz to high pitch of 20,000 Hertz) and ultrasound (which continues up towards 10,000,000 Hertz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7898" y="3337857"/>
            <a:ext cx="6454786" cy="3520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09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866480" y="0"/>
            <a:ext cx="10515600" cy="1325563"/>
          </a:xfrm>
        </p:spPr>
        <p:txBody>
          <a:bodyPr/>
          <a:lstStyle/>
          <a:p>
            <a:pPr algn="ctr"/>
            <a:r>
              <a:rPr lang="en-GB" altLang="en-US" b="1" u="sng" dirty="0" smtClean="0"/>
              <a:t>How does an Ultrasound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109" y="1527142"/>
            <a:ext cx="6396317" cy="5330859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b="1" dirty="0" smtClean="0">
                <a:solidFill>
                  <a:srgbClr val="FF0000"/>
                </a:solidFill>
              </a:rPr>
              <a:t>Reflections</a:t>
            </a:r>
            <a:r>
              <a:rPr lang="en-GB" b="1" dirty="0" smtClean="0"/>
              <a:t> - </a:t>
            </a:r>
            <a:r>
              <a:rPr lang="en-GB" dirty="0" smtClean="0"/>
              <a:t>When ultrasound waves reach a boundary between two media (substances) with different densities, they are partly reflected back. The remainder of the ultrasound waves continue to pass through. </a:t>
            </a:r>
          </a:p>
          <a:p>
            <a:pPr>
              <a:defRPr/>
            </a:pPr>
            <a:r>
              <a:rPr lang="en-GB" dirty="0" smtClean="0"/>
              <a:t>A detector placed near the source of the ultrasound waves is able to detect the reflected waves. It can measure the </a:t>
            </a:r>
            <a:r>
              <a:rPr lang="en-GB" b="1" dirty="0" smtClean="0">
                <a:solidFill>
                  <a:srgbClr val="FF0000"/>
                </a:solidFill>
              </a:rPr>
              <a:t>time</a:t>
            </a:r>
            <a:r>
              <a:rPr lang="en-GB" dirty="0" smtClean="0"/>
              <a:t> between an ultrasound wave leaving the source and it reaching the detector. The further away the boundary, the longer the time taken. </a:t>
            </a:r>
          </a:p>
          <a:p>
            <a:pPr>
              <a:defRPr/>
            </a:pPr>
            <a:endParaRPr lang="en-GB" dirty="0" smtClean="0"/>
          </a:p>
        </p:txBody>
      </p:sp>
      <p:pic>
        <p:nvPicPr>
          <p:cNvPr id="7172" name="Picture 2" descr="http://cdiok.com/wp-content/uploads/2012/01/Ultrasound-21-300x1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890" y="1131121"/>
            <a:ext cx="4149725" cy="24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 descr="http://cdiok.com/wp-content/uploads/2012/01/Ultrasound1-300x2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125" y="3696495"/>
            <a:ext cx="3095625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32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828774" y="173832"/>
            <a:ext cx="10515600" cy="1325563"/>
          </a:xfrm>
        </p:spPr>
        <p:txBody>
          <a:bodyPr/>
          <a:lstStyle/>
          <a:p>
            <a:pPr algn="ctr"/>
            <a:r>
              <a:rPr lang="en-GB" altLang="en-US" b="1" u="sng" dirty="0" smtClean="0"/>
              <a:t>Uses of Ultrasounds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767" y="1268413"/>
            <a:ext cx="7209083" cy="5257800"/>
          </a:xfrm>
        </p:spPr>
        <p:txBody>
          <a:bodyPr rtlCol="0">
            <a:normAutofit/>
          </a:bodyPr>
          <a:lstStyle/>
          <a:p>
            <a:pPr>
              <a:buNone/>
              <a:defRPr/>
            </a:pPr>
            <a:r>
              <a:rPr lang="en-GB" b="1" dirty="0" smtClean="0"/>
              <a:t>Medical imaging </a:t>
            </a:r>
          </a:p>
          <a:p>
            <a:pPr>
              <a:defRPr/>
            </a:pPr>
            <a:r>
              <a:rPr lang="en-GB" dirty="0" smtClean="0"/>
              <a:t>The human body is composed of different tissues such as muscle and skin. Ultrasound directed at the body will be partly reflected at the boundary between these different tissues. </a:t>
            </a:r>
          </a:p>
          <a:p>
            <a:pPr>
              <a:defRPr/>
            </a:pPr>
            <a:r>
              <a:rPr lang="en-GB" dirty="0" smtClean="0"/>
              <a:t>This principle is used in ultrasound scans. These are widely used in </a:t>
            </a:r>
            <a:r>
              <a:rPr lang="en-GB" b="1" dirty="0" smtClean="0">
                <a:solidFill>
                  <a:srgbClr val="FF0000"/>
                </a:solidFill>
              </a:rPr>
              <a:t>pre-natal</a:t>
            </a:r>
            <a:r>
              <a:rPr lang="en-GB" dirty="0" smtClean="0"/>
              <a:t> scanning to check that a foetus is developing normally and to take measurements of its growth. Computers can combine many ultrasound reflection readings to produce a detailed image from them.</a:t>
            </a:r>
          </a:p>
          <a:p>
            <a:pPr>
              <a:buNone/>
              <a:defRPr/>
            </a:pPr>
            <a:endParaRPr lang="en-GB" dirty="0" smtClean="0"/>
          </a:p>
        </p:txBody>
      </p:sp>
      <p:pic>
        <p:nvPicPr>
          <p:cNvPr id="9220" name="Picture 2" descr="Ultrasound can be used to scan a developing foetus.  Waves are emitted from a source, bounce of the foetus and return signals that are turned in to an image of the developing child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1050" y="78581"/>
            <a:ext cx="252095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" descr="3-D ultrasound scan of a human foet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2108201"/>
            <a:ext cx="2498725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http://cdiok.com/wp-content/uploads/2012/01/Ultrasound1-300x29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762" y="3643458"/>
            <a:ext cx="3095625" cy="301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2370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09" y="156875"/>
            <a:ext cx="11848302" cy="566585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9906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AqVJ4b5tkw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5120" y="156210"/>
            <a:ext cx="11612880" cy="65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Primary Waves (P-Waves) - Longitudinal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973056"/>
            <a:ext cx="5604462" cy="4722034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GB" sz="2800" dirty="0" smtClean="0"/>
              <a:t>P-waves bend as they travel from the focus through the mantle, this is because their speed is increasing with depth.</a:t>
            </a:r>
          </a:p>
          <a:p>
            <a:pPr>
              <a:buFont typeface="Wingdings" charset="2"/>
              <a:buChar char="§"/>
            </a:pPr>
            <a:r>
              <a:rPr lang="en-GB" sz="2800" dirty="0" smtClean="0"/>
              <a:t>They refract when they meet the outer core. This is because the mantle is solid and the outer core is liquid.</a:t>
            </a:r>
          </a:p>
          <a:p>
            <a:pPr>
              <a:buFont typeface="Wingdings" charset="2"/>
              <a:buChar char="§"/>
            </a:pPr>
            <a:r>
              <a:rPr lang="en-GB" sz="2800" dirty="0" smtClean="0"/>
              <a:t>The speed of the wave decreases dramatically at the outer core.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561"/>
          <a:stretch/>
        </p:blipFill>
        <p:spPr>
          <a:xfrm>
            <a:off x="6852213" y="1845734"/>
            <a:ext cx="4860643" cy="44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Secondary </a:t>
            </a:r>
            <a:r>
              <a:rPr lang="en-GB" b="1" u="sng" dirty="0"/>
              <a:t>W</a:t>
            </a:r>
            <a:r>
              <a:rPr lang="en-GB" b="1" u="sng" dirty="0" smtClean="0"/>
              <a:t>aves (S-Waves) - Transverse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45734"/>
            <a:ext cx="5604462" cy="4622822"/>
          </a:xfrm>
        </p:spPr>
        <p:txBody>
          <a:bodyPr>
            <a:normAutofit/>
          </a:bodyPr>
          <a:lstStyle/>
          <a:p>
            <a:pPr>
              <a:buFont typeface="Wingdings" charset="2"/>
              <a:buChar char="§"/>
            </a:pPr>
            <a:r>
              <a:rPr lang="en-GB" sz="3200" dirty="0"/>
              <a:t>S</a:t>
            </a:r>
            <a:r>
              <a:rPr lang="en-GB" sz="3200" dirty="0" smtClean="0"/>
              <a:t>-waves bend as they travel from the focus through the mantle, this is because their speed is increasing with depth.</a:t>
            </a:r>
          </a:p>
          <a:p>
            <a:pPr>
              <a:buFont typeface="Wingdings" charset="2"/>
              <a:buChar char="§"/>
            </a:pPr>
            <a:r>
              <a:rPr lang="en-GB" sz="3200" dirty="0" smtClean="0"/>
              <a:t>They </a:t>
            </a:r>
            <a:r>
              <a:rPr lang="en-GB" sz="3200" b="1" dirty="0" smtClean="0">
                <a:solidFill>
                  <a:srgbClr val="FF0000"/>
                </a:solidFill>
              </a:rPr>
              <a:t>cannot travel through the liquid</a:t>
            </a:r>
            <a:r>
              <a:rPr lang="en-GB" sz="3200" dirty="0" smtClean="0"/>
              <a:t> outer core because they are transverse waves.</a:t>
            </a:r>
          </a:p>
          <a:p>
            <a:pPr>
              <a:buFont typeface="Wingdings" charset="2"/>
              <a:buChar char="§"/>
            </a:pPr>
            <a:r>
              <a:rPr lang="en-GB" sz="3200" dirty="0" smtClean="0"/>
              <a:t>They travel slower than P-waves.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7561"/>
          <a:stretch/>
        </p:blipFill>
        <p:spPr>
          <a:xfrm>
            <a:off x="6852213" y="1845734"/>
            <a:ext cx="4860643" cy="447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06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Echo Sounding/Location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2396358"/>
            <a:ext cx="6112817" cy="317412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This technique is used to measure how deep the ocean is. This is important so ships do not head into shallow waters.</a:t>
            </a:r>
          </a:p>
          <a:p>
            <a:r>
              <a:rPr lang="en-GB" sz="2800" dirty="0" smtClean="0"/>
              <a:t>The ship transmits a high frequency sound wave. This is then reflected from the bottom of the ocean and is detected by the ship.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71" y="1916822"/>
            <a:ext cx="4670535" cy="43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5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Calculating the distance</a:t>
            </a:r>
            <a:endParaRPr lang="en-GB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09254" y="1737360"/>
                <a:ext cx="6112817" cy="4736226"/>
              </a:xfrm>
            </p:spPr>
            <p:txBody>
              <a:bodyPr>
                <a:normAutofit/>
              </a:bodyPr>
              <a:lstStyle/>
              <a:p>
                <a:r>
                  <a:rPr lang="en-GB" sz="2800" dirty="0" smtClean="0"/>
                  <a:t>Rearrange the formula s=d/t,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</a:rPr>
                      <m:t>𝑠</m:t>
                    </m:r>
                    <m:r>
                      <a:rPr lang="en-US" sz="28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charset="0"/>
                          </a:rPr>
                          <m:t>𝑑</m:t>
                        </m:r>
                      </m:num>
                      <m:den>
                        <m:r>
                          <a:rPr lang="en-US" sz="2800" b="0" i="1" smtClean="0">
                            <a:latin typeface="Cambria Math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GB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0" dirty="0" smtClean="0">
                        <a:latin typeface="Cambria Math" charset="0"/>
                      </a:rPr>
                      <m:t>         </m:t>
                    </m:r>
                    <m:r>
                      <a:rPr lang="en-US" sz="2800" b="0" i="1" dirty="0" smtClean="0">
                        <a:latin typeface="Cambria Math" charset="0"/>
                      </a:rPr>
                      <m:t>𝑑</m:t>
                    </m:r>
                    <m:r>
                      <a:rPr lang="en-US" sz="2800" b="0" i="1" dirty="0" smtClean="0">
                        <a:latin typeface="Cambria Math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charset="0"/>
                      </a:rPr>
                      <m:t>𝑠</m:t>
                    </m:r>
                    <m:r>
                      <a:rPr lang="en-U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×</m:t>
                    </m:r>
                    <m:r>
                      <a:rPr lang="en-US" sz="2800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This distance is twice the distance of the ocean so we divide it by two.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charset="0"/>
                      </a:rPr>
                      <m:t>𝑑</m:t>
                    </m:r>
                    <m:r>
                      <a:rPr lang="en-US" sz="2800" b="0" i="1" smtClean="0">
                        <a:latin typeface="Cambria Math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charset="0"/>
                          </a:rPr>
                          <m:t>𝑠</m:t>
                        </m:r>
                        <m:r>
                          <a:rPr lang="en-US" sz="2800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×</m:t>
                        </m:r>
                        <m:r>
                          <a:rPr lang="en-US" sz="2800" b="0" i="1" smtClean="0">
                            <a:latin typeface="Cambria Math" charset="0"/>
                          </a:rPr>
                          <m:t>𝑡</m:t>
                        </m:r>
                      </m:num>
                      <m:den>
                        <m:r>
                          <a:rPr lang="en-US" sz="2800" b="0" i="1" smtClean="0">
                            <a:latin typeface="Cambria Math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800" dirty="0" smtClean="0"/>
              </a:p>
              <a:p>
                <a:r>
                  <a:rPr lang="en-GB" sz="2800" dirty="0" smtClean="0"/>
                  <a:t>The speed of sound in water is 1,500 m/s, and knowing the time it takes to transmit and receive the sound we can calculate the distance.</a:t>
                </a:r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09254" y="1737360"/>
                <a:ext cx="6112817" cy="4736226"/>
              </a:xfrm>
              <a:blipFill rotWithShape="0">
                <a:blip r:embed="rId2"/>
                <a:stretch>
                  <a:fillRect l="-2096" t="-2059" r="-4790" b="-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071" y="1916822"/>
            <a:ext cx="4670535" cy="431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7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Calculate the depth of the ocean</a:t>
            </a:r>
            <a:endParaRPr lang="en-GB" b="1" u="sn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3"/>
                <a:ext cx="10058400" cy="429230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sz="2800" dirty="0" smtClean="0"/>
                  <a:t>Calculate the depth of the ocean if a high frequency sound wave travelling at 1,500 m/s is transmitted and is received 5 seconds later.</a:t>
                </a:r>
              </a:p>
              <a:p>
                <a:pPr marL="0" indent="0" algn="ctr">
                  <a:buNone/>
                </a:pPr>
                <a:endParaRPr lang="en-US" sz="2800" b="0" i="1" dirty="0" smtClean="0">
                  <a:latin typeface="Cambria Math" charset="0"/>
                </a:endParaRP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𝑑</m:t>
                      </m:r>
                      <m:r>
                        <a:rPr lang="en-US" sz="28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charset="0"/>
                            </a:rPr>
                            <m:t>𝑠</m:t>
                          </m:r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</m:t>
                          </m:r>
                          <m:r>
                            <a:rPr lang="en-US" sz="2800" b="0" i="1" smtClean="0">
                              <a:latin typeface="Cambria Math" charset="0"/>
                            </a:rPr>
                            <m:t>𝑡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 smtClean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sz="28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𝑑</m:t>
                      </m:r>
                      <m:r>
                        <a:rPr lang="en-US" sz="2800" b="0" i="1" smtClean="0">
                          <a:latin typeface="Cambria Math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charset="0"/>
                            </a:rPr>
                            <m:t>1,500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</a:rPr>
                            <m:t>m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</a:rPr>
                            <m:t>/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</a:rPr>
                            <m:t>s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× 5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800" b="0" i="0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s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den>
                      </m:f>
                      <m:r>
                        <a:rPr lang="en-US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             </m:t>
                      </m:r>
                      <m:r>
                        <a:rPr lang="en-U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𝑑</m:t>
                      </m:r>
                      <m:r>
                        <a:rPr lang="en-US" sz="2800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=3750 </m:t>
                      </m:r>
                      <m:r>
                        <m:rPr>
                          <m:nor/>
                        </m:rPr>
                        <a:rPr lang="en-US" sz="2800" b="0" i="0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m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3"/>
                <a:ext cx="10058400" cy="4292307"/>
              </a:xfrm>
              <a:blipFill>
                <a:blip r:embed="rId2"/>
                <a:stretch>
                  <a:fillRect l="-1212" t="-2415" r="-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348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545" y="152762"/>
            <a:ext cx="6964885" cy="681669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657" y="2257063"/>
            <a:ext cx="11646924" cy="42336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1427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09" y="136688"/>
            <a:ext cx="7542524" cy="648283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227" y="4448122"/>
            <a:ext cx="11116592" cy="223886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3267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5vkYjV1V1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113030"/>
            <a:ext cx="11653520" cy="655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0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652" y="-83581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The electromagnetic spectrum </a:t>
            </a:r>
            <a:endParaRPr lang="en-GB" b="1" u="sng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/>
          <a:srcRect l="4727" t="26459" r="20273" b="25647"/>
          <a:stretch/>
        </p:blipFill>
        <p:spPr bwMode="auto">
          <a:xfrm>
            <a:off x="-168696" y="1412776"/>
            <a:ext cx="12360696" cy="4933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ight Arrow 2"/>
          <p:cNvSpPr/>
          <p:nvPr/>
        </p:nvSpPr>
        <p:spPr>
          <a:xfrm>
            <a:off x="532435" y="735291"/>
            <a:ext cx="8941503" cy="82955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Decreasing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532436" y="5931474"/>
            <a:ext cx="9131610" cy="829559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chemeClr val="tx1"/>
                </a:solidFill>
              </a:rPr>
              <a:t>Increasing</a:t>
            </a:r>
            <a:endParaRPr lang="en-GB" sz="3200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314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776864" cy="374815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832" y="4077072"/>
            <a:ext cx="10092168" cy="26410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90" y="1340768"/>
            <a:ext cx="9911891" cy="84048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408" y="3084988"/>
            <a:ext cx="9073008" cy="255833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63682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78" y="92745"/>
            <a:ext cx="10035178" cy="653486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5524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O49W5lsP0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4800" y="176530"/>
            <a:ext cx="11612880" cy="65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5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Wave properties: refraction 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711" y="1340768"/>
            <a:ext cx="6180881" cy="2808312"/>
          </a:xfrm>
        </p:spPr>
        <p:txBody>
          <a:bodyPr>
            <a:noAutofit/>
          </a:bodyPr>
          <a:lstStyle/>
          <a:p>
            <a:r>
              <a:rPr lang="en-GB" sz="2400" dirty="0"/>
              <a:t>Sound waves and light waves </a:t>
            </a:r>
            <a:r>
              <a:rPr lang="en-GB" sz="2400" b="1" dirty="0">
                <a:solidFill>
                  <a:schemeClr val="tx2"/>
                </a:solidFill>
              </a:rPr>
              <a:t>change</a:t>
            </a:r>
            <a:r>
              <a:rPr lang="en-GB" sz="2400" b="1" dirty="0"/>
              <a:t> </a:t>
            </a:r>
            <a:r>
              <a:rPr lang="en-GB" sz="2400" b="1" dirty="0">
                <a:solidFill>
                  <a:schemeClr val="tx2"/>
                </a:solidFill>
              </a:rPr>
              <a:t>speed</a:t>
            </a:r>
            <a:r>
              <a:rPr lang="en-GB" sz="2400" dirty="0"/>
              <a:t> when they pass between the </a:t>
            </a:r>
            <a:r>
              <a:rPr lang="en-GB" sz="2400" b="1" dirty="0">
                <a:solidFill>
                  <a:schemeClr val="tx2"/>
                </a:solidFill>
              </a:rPr>
              <a:t>boundary</a:t>
            </a:r>
            <a:r>
              <a:rPr lang="en-GB" sz="2400" dirty="0"/>
              <a:t> of two substances with different densities (e.g. air and glass).</a:t>
            </a:r>
          </a:p>
          <a:p>
            <a:r>
              <a:rPr lang="en-GB" sz="2400" dirty="0"/>
              <a:t>This causes them to </a:t>
            </a:r>
            <a:r>
              <a:rPr lang="en-GB" sz="2400" b="1" dirty="0">
                <a:solidFill>
                  <a:schemeClr val="tx2"/>
                </a:solidFill>
              </a:rPr>
              <a:t>change direction</a:t>
            </a:r>
            <a:r>
              <a:rPr lang="en-GB" sz="2400" dirty="0">
                <a:solidFill>
                  <a:schemeClr val="tx2"/>
                </a:solidFill>
              </a:rPr>
              <a:t> </a:t>
            </a:r>
            <a:r>
              <a:rPr lang="en-GB" sz="2400" dirty="0"/>
              <a:t>and this effect is called </a:t>
            </a:r>
            <a:r>
              <a:rPr lang="en-GB" sz="2400" b="1" dirty="0">
                <a:solidFill>
                  <a:schemeClr val="tx2"/>
                </a:solidFill>
              </a:rPr>
              <a:t>refraction</a:t>
            </a:r>
            <a:endParaRPr lang="en-GB" sz="2400" dirty="0"/>
          </a:p>
          <a:p>
            <a:endParaRPr lang="en-GB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 l="31594" t="37440" r="38875" b="33265"/>
          <a:stretch>
            <a:fillRect/>
          </a:stretch>
        </p:blipFill>
        <p:spPr bwMode="auto">
          <a:xfrm>
            <a:off x="1903292" y="3754151"/>
            <a:ext cx="4136943" cy="25649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 l="31691" t="37715" r="38778" b="32045"/>
          <a:stretch>
            <a:fillRect/>
          </a:stretch>
        </p:blipFill>
        <p:spPr bwMode="auto">
          <a:xfrm>
            <a:off x="7146626" y="1196752"/>
            <a:ext cx="3995936" cy="25573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 l="31003" t="36495" r="38285" b="31375"/>
          <a:stretch>
            <a:fillRect/>
          </a:stretch>
        </p:blipFill>
        <p:spPr bwMode="auto">
          <a:xfrm>
            <a:off x="7073067" y="4068057"/>
            <a:ext cx="4143054" cy="270892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847528" y="6334780"/>
            <a:ext cx="42484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Refraction doesn't happen if they cross the boundary at an angle of 90° - in that case they carry straight 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974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Infrared investigation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59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78" y="149224"/>
            <a:ext cx="9922056" cy="65030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301" y="229098"/>
            <a:ext cx="10566221" cy="642318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6506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3qCmEHRFRH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133350"/>
            <a:ext cx="11653520" cy="655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7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68" y="115093"/>
            <a:ext cx="11039867" cy="620422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140" y="4742007"/>
            <a:ext cx="11515135" cy="199269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5724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L0iivb-acq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95250"/>
            <a:ext cx="11612880" cy="653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8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lothianbuses.com/assets/Phone1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703990">
            <a:off x="6227589" y="3584315"/>
            <a:ext cx="3955701" cy="217130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922114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600" b="1" u="sng" dirty="0"/>
              <a:t>Light, infrared, microwaves and radio waves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2" y="1340768"/>
            <a:ext cx="4104456" cy="244827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GB" sz="2000" b="1" u="sng" dirty="0"/>
              <a:t>Light and colour</a:t>
            </a:r>
          </a:p>
          <a:p>
            <a:r>
              <a:rPr lang="en-GB" sz="2000" dirty="0"/>
              <a:t>Light from ordinary lamps and the sun is called </a:t>
            </a:r>
            <a:r>
              <a:rPr lang="en-GB" sz="2000" b="1" i="1" dirty="0">
                <a:solidFill>
                  <a:schemeClr val="tx2"/>
                </a:solidFill>
              </a:rPr>
              <a:t>white light</a:t>
            </a:r>
          </a:p>
          <a:p>
            <a:r>
              <a:rPr lang="en-GB" sz="2000" dirty="0"/>
              <a:t>It has all colours of the visible </a:t>
            </a:r>
            <a:r>
              <a:rPr lang="en-GB" sz="2000" b="1" i="1" dirty="0">
                <a:solidFill>
                  <a:schemeClr val="tx2"/>
                </a:solidFill>
              </a:rPr>
              <a:t>spectrum</a:t>
            </a:r>
            <a:r>
              <a:rPr lang="en-GB" sz="2000" dirty="0"/>
              <a:t> in it </a:t>
            </a:r>
          </a:p>
          <a:p>
            <a:r>
              <a:rPr lang="en-GB" sz="2000" dirty="0"/>
              <a:t>You can use a glass prism to split a beam of white light  </a:t>
            </a:r>
          </a:p>
          <a:p>
            <a:endParaRPr lang="en-GB" sz="2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40016" y="1340768"/>
            <a:ext cx="4211960" cy="27363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000" b="1" u="sng" dirty="0"/>
              <a:t>Infrared radiation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/>
              <a:t>All objects emit infrared radiation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/>
              <a:t>The </a:t>
            </a:r>
            <a:r>
              <a:rPr lang="en-GB" sz="2000" b="1" i="1" dirty="0">
                <a:solidFill>
                  <a:schemeClr val="tx2"/>
                </a:solidFill>
              </a:rPr>
              <a:t>hotter</a:t>
            </a:r>
            <a:r>
              <a:rPr lang="en-GB" sz="2000" dirty="0"/>
              <a:t> the object, the more infrared radiation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i="1" dirty="0">
                <a:solidFill>
                  <a:schemeClr val="tx2"/>
                </a:solidFill>
              </a:rPr>
              <a:t>Optical fibres </a:t>
            </a:r>
            <a:r>
              <a:rPr lang="en-GB" sz="2000" dirty="0"/>
              <a:t>use infrared radiation instead of light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/>
              <a:t>Also used in remotes, scanners and cameras 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03512" y="3933056"/>
            <a:ext cx="4392488" cy="26642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000" b="1" u="sng" dirty="0"/>
              <a:t>Microwaves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GB" sz="2000" dirty="0"/>
              <a:t>Shorter wavelength than radio waves used :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b="1" i="1" dirty="0">
                <a:solidFill>
                  <a:schemeClr val="tx2"/>
                </a:solidFill>
              </a:rPr>
              <a:t>Communications</a:t>
            </a:r>
            <a:r>
              <a:rPr lang="en-GB" sz="2000" dirty="0"/>
              <a:t> – e.g. satellite TV because they can pass through the atmosphere, to beam </a:t>
            </a:r>
            <a:r>
              <a:rPr lang="en-GB" sz="2000" b="1" i="1" dirty="0">
                <a:solidFill>
                  <a:schemeClr val="tx2"/>
                </a:solidFill>
              </a:rPr>
              <a:t>signals</a:t>
            </a:r>
            <a:r>
              <a:rPr lang="en-GB" sz="2000" dirty="0"/>
              <a:t> as they spread out less than radio waves, </a:t>
            </a:r>
            <a:r>
              <a:rPr lang="en-GB" sz="2000" b="1" i="1" dirty="0">
                <a:solidFill>
                  <a:schemeClr val="tx2"/>
                </a:solidFill>
              </a:rPr>
              <a:t>Mobile</a:t>
            </a:r>
            <a:r>
              <a:rPr lang="en-GB" sz="2000" dirty="0"/>
              <a:t> phones 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600056" y="5445224"/>
            <a:ext cx="3779912" cy="11795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000" b="1" u="sng" dirty="0"/>
              <a:t>Radio Waves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000" dirty="0"/>
              <a:t>Carry radio, TV and mobile phone signals , </a:t>
            </a:r>
            <a:r>
              <a:rPr lang="en-GB" sz="2000" dirty="0" err="1"/>
              <a:t>bluetooth</a:t>
            </a:r>
            <a:r>
              <a:rPr lang="en-GB" sz="2000" dirty="0"/>
              <a:t> 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25549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cdn3.mos.techradar.futurecdn.net/art/mobile_phones/Samsung/GalaxyS4Mini/Official%20Photography/Samsung%20Galaxy%20S4%20Mini%20015_Right_Perspective_black-580-9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37800" r="37435"/>
          <a:stretch>
            <a:fillRect/>
          </a:stretch>
        </p:blipFill>
        <p:spPr bwMode="auto">
          <a:xfrm>
            <a:off x="10992544" y="2652302"/>
            <a:ext cx="1368152" cy="310515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88640"/>
            <a:ext cx="9144000" cy="922114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Communications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5071" y="1160939"/>
            <a:ext cx="5400600" cy="5522642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GB" sz="2000" b="1" u="sng" dirty="0"/>
              <a:t>Radio wavelengths </a:t>
            </a:r>
          </a:p>
          <a:p>
            <a:pPr>
              <a:buNone/>
            </a:pPr>
            <a:r>
              <a:rPr lang="en-GB" sz="2000" dirty="0"/>
              <a:t>	Microwaves and radio waves of different wavelengths are used for different purposes:</a:t>
            </a:r>
          </a:p>
          <a:p>
            <a:pPr>
              <a:buNone/>
            </a:pPr>
            <a:r>
              <a:rPr lang="en-GB" sz="2000" b="1" dirty="0"/>
              <a:t>Shorter wavelengths: carry more information, diffract less, have a shorter range </a:t>
            </a:r>
          </a:p>
          <a:p>
            <a:r>
              <a:rPr lang="en-GB" sz="2000" b="1" i="1" dirty="0">
                <a:solidFill>
                  <a:schemeClr val="tx2"/>
                </a:solidFill>
              </a:rPr>
              <a:t>Microwaves</a:t>
            </a:r>
            <a:r>
              <a:rPr lang="en-GB" sz="2000" dirty="0"/>
              <a:t>: satellite and TV as they diffract less and can travel between space and the ground</a:t>
            </a:r>
          </a:p>
          <a:p>
            <a:r>
              <a:rPr lang="en-GB" sz="2000" b="1" i="1" dirty="0">
                <a:solidFill>
                  <a:schemeClr val="tx2"/>
                </a:solidFill>
              </a:rPr>
              <a:t>Radio waves of wavelength less than 1m</a:t>
            </a:r>
            <a:r>
              <a:rPr lang="en-GB" sz="2000" dirty="0"/>
              <a:t>: TV broadcasting as they carry more information than longer wavelengths </a:t>
            </a:r>
          </a:p>
          <a:p>
            <a:r>
              <a:rPr lang="en-GB" sz="2000" b="1" i="1" dirty="0">
                <a:solidFill>
                  <a:schemeClr val="tx2"/>
                </a:solidFill>
              </a:rPr>
              <a:t>Radio waves of wavelength from 1-100m</a:t>
            </a:r>
            <a:r>
              <a:rPr lang="en-GB" sz="2000" dirty="0"/>
              <a:t>: local radio stations, emergency services as their range is limited</a:t>
            </a:r>
          </a:p>
          <a:p>
            <a:r>
              <a:rPr lang="en-GB" sz="2000" b="1" i="1" dirty="0">
                <a:solidFill>
                  <a:schemeClr val="tx2"/>
                </a:solidFill>
              </a:rPr>
              <a:t>Radio waves of wavelength greater than 100m</a:t>
            </a:r>
            <a:r>
              <a:rPr lang="en-GB" sz="2000" dirty="0"/>
              <a:t>: national and international radio stations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4702" y="1451275"/>
            <a:ext cx="5112568" cy="193899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u="sng" dirty="0">
                <a:solidFill>
                  <a:schemeClr val="bg1"/>
                </a:solidFill>
              </a:rPr>
              <a:t>Are mobile phones dangerous?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Radiation is quite weak but it is close to your brain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Children have thinner skulls than adults so could affect them more. Overall... We’re not sure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702" y="3609020"/>
            <a:ext cx="5130316" cy="2246769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i="1" u="sng" dirty="0" smtClean="0">
                <a:solidFill>
                  <a:schemeClr val="bg1"/>
                </a:solidFill>
              </a:rPr>
              <a:t>Key Points: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 smtClean="0">
                <a:solidFill>
                  <a:schemeClr val="bg1"/>
                </a:solidFill>
              </a:rPr>
              <a:t>Ethics of experiments on children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 smtClean="0">
                <a:solidFill>
                  <a:schemeClr val="bg1"/>
                </a:solidFill>
              </a:rPr>
              <a:t>Bias of researchers working for mobile phone company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 smtClean="0">
                <a:solidFill>
                  <a:schemeClr val="bg1"/>
                </a:solidFill>
              </a:rPr>
              <a:t>Sample size of research (the higher the more reliable)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i="1" dirty="0" smtClean="0">
                <a:solidFill>
                  <a:schemeClr val="bg1"/>
                </a:solidFill>
              </a:rPr>
              <a:t>Control group for </a:t>
            </a:r>
            <a:r>
              <a:rPr lang="en-GB" sz="2000" b="1" i="1" u="sng" dirty="0" smtClean="0">
                <a:solidFill>
                  <a:schemeClr val="bg1"/>
                </a:solidFill>
              </a:rPr>
              <a:t>COMPARISON</a:t>
            </a:r>
            <a:endParaRPr lang="en-GB" sz="2000" b="1" u="sng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423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16632"/>
            <a:ext cx="9793088" cy="653357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480" y="2204864"/>
            <a:ext cx="10388539" cy="223224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9122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10197"/>
            <a:ext cx="8400256" cy="45853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186" y="4125067"/>
            <a:ext cx="7630446" cy="273293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2276872"/>
            <a:ext cx="11089232" cy="29496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615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6" y="112040"/>
            <a:ext cx="11667587" cy="5987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536" y="139588"/>
            <a:ext cx="7127647" cy="663395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755369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HgUcbap32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4160" y="76200"/>
            <a:ext cx="11755120" cy="661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4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i.imgur.com/35v8TP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85" b="26311"/>
          <a:stretch/>
        </p:blipFill>
        <p:spPr bwMode="auto">
          <a:xfrm>
            <a:off x="2141288" y="984419"/>
            <a:ext cx="7583868" cy="25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410717" y="1138966"/>
            <a:ext cx="450761" cy="270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8951038" y="3158803"/>
            <a:ext cx="450761" cy="270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6866809" y="1654122"/>
            <a:ext cx="34772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F</a:t>
            </a:r>
            <a:endParaRPr lang="en-GB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644944" y="2156829"/>
            <a:ext cx="34772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F</a:t>
            </a:r>
            <a:endParaRPr lang="en-GB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4867876" y="3169536"/>
            <a:ext cx="450761" cy="2704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646311" y="3429260"/>
            <a:ext cx="560231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The magnification can be calculated if we know some of the following values.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Image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Object height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Image distance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Object distance</a:t>
            </a:r>
            <a:endParaRPr lang="en-GB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9401799" y="2119273"/>
            <a:ext cx="2" cy="918470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497791" y="1478191"/>
            <a:ext cx="1985" cy="635166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404895" y="2119273"/>
            <a:ext cx="3673549" cy="37556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727656" y="2113357"/>
            <a:ext cx="2677239" cy="1712"/>
          </a:xfrm>
          <a:prstGeom prst="straightConnector1">
            <a:avLst/>
          </a:prstGeom>
          <a:ln w="635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529274" y="2356884"/>
            <a:ext cx="196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Image Height</a:t>
            </a:r>
            <a:endParaRPr lang="en-GB" sz="2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445440" y="1623344"/>
            <a:ext cx="19652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Object Height</a:t>
            </a:r>
            <a:endParaRPr lang="en-GB" sz="2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259030" y="1298042"/>
            <a:ext cx="2192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Image Distance</a:t>
            </a:r>
            <a:endParaRPr lang="en-GB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861478" y="2411470"/>
            <a:ext cx="2192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Object Distance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867876" y="4279202"/>
                <a:ext cx="6954222" cy="9861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Magnification</m:t>
                      </m:r>
                      <m:r>
                        <m:rPr>
                          <m:nor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image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height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object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height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876" y="4279202"/>
                <a:ext cx="6954222" cy="98610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867876" y="5347544"/>
                <a:ext cx="6954222" cy="985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Magnification</m:t>
                      </m:r>
                      <m:r>
                        <m:rPr>
                          <m:nor/>
                        </m:rPr>
                        <a:rPr lang="en-GB" sz="2800" b="0" i="0" smtClean="0">
                          <a:latin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image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distance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object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distance</m:t>
                          </m:r>
                          <m:r>
                            <m:rPr>
                              <m:nor/>
                            </m:rPr>
                            <a:rPr lang="en-GB" sz="2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7876" y="5347544"/>
                <a:ext cx="6954222" cy="9853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/>
              <a:t>Ray Diagrams for Lenses</a:t>
            </a:r>
          </a:p>
        </p:txBody>
      </p:sp>
    </p:spTree>
    <p:extLst>
      <p:ext uri="{BB962C8B-B14F-4D97-AF65-F5344CB8AC3E}">
        <p14:creationId xmlns:p14="http://schemas.microsoft.com/office/powerpoint/2010/main" val="219066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  <p:bldP spid="25" grpId="0"/>
      <p:bldP spid="3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25" y="458106"/>
            <a:ext cx="12068175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57221" y="367646"/>
            <a:ext cx="3676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u="sng" dirty="0" smtClean="0"/>
              <a:t>Lenses</a:t>
            </a:r>
            <a:endParaRPr lang="en-GB" b="1" u="sng" dirty="0"/>
          </a:p>
        </p:txBody>
      </p:sp>
      <p:sp>
        <p:nvSpPr>
          <p:cNvPr id="4" name="Rounded Rectangle 3"/>
          <p:cNvSpPr/>
          <p:nvPr/>
        </p:nvSpPr>
        <p:spPr>
          <a:xfrm>
            <a:off x="4722828" y="2215420"/>
            <a:ext cx="2139885" cy="367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Principal focus</a:t>
            </a:r>
            <a:endParaRPr lang="en-GB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610466" y="2413382"/>
            <a:ext cx="1093509" cy="1423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862713" y="2399242"/>
            <a:ext cx="970962" cy="14658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" idx="1"/>
          </p:cNvCxnSpPr>
          <p:nvPr/>
        </p:nvCxnSpPr>
        <p:spPr>
          <a:xfrm flipH="1">
            <a:off x="499621" y="2399243"/>
            <a:ext cx="4223207" cy="1465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</p:cNvCxnSpPr>
          <p:nvPr/>
        </p:nvCxnSpPr>
        <p:spPr>
          <a:xfrm>
            <a:off x="6862713" y="2399243"/>
            <a:ext cx="4194928" cy="15412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499621" y="5882566"/>
            <a:ext cx="4884517" cy="6250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Converging lens – Convex</a:t>
            </a:r>
            <a:endParaRPr lang="en-GB" sz="3200" dirty="0"/>
          </a:p>
        </p:txBody>
      </p:sp>
      <p:sp>
        <p:nvSpPr>
          <p:cNvPr id="11" name="Rounded Rectangle 10"/>
          <p:cNvSpPr/>
          <p:nvPr/>
        </p:nvSpPr>
        <p:spPr>
          <a:xfrm>
            <a:off x="7049163" y="5882566"/>
            <a:ext cx="4481332" cy="62503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Diverging lens – Concave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748520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KNUcS4NaqD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5120" y="149860"/>
            <a:ext cx="11551920" cy="649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 smtClean="0"/>
              <a:t>Drawing ray diagrams </a:t>
            </a:r>
            <a:r>
              <a:rPr lang="en-US" altLang="en-US" sz="2800" b="1" u="sng" dirty="0"/>
              <a:t>for </a:t>
            </a:r>
            <a:r>
              <a:rPr lang="en-US" altLang="en-US" sz="2800" b="1" u="sng" dirty="0" smtClean="0"/>
              <a:t>lenses</a:t>
            </a:r>
            <a:endParaRPr lang="en-US" altLang="en-US" sz="2800" b="1" u="sng" dirty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1524000" y="673100"/>
            <a:ext cx="3733800" cy="5334000"/>
          </a:xfrm>
          <a:prstGeom prst="rect">
            <a:avLst/>
          </a:prstGeom>
          <a:solidFill>
            <a:srgbClr val="CCECFF">
              <a:alpha val="50000"/>
            </a:srgbClr>
          </a:solidFill>
          <a:ln w="25400">
            <a:solidFill>
              <a:srgbClr val="66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1524000" y="749301"/>
            <a:ext cx="86106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u="sng" dirty="0">
                <a:solidFill>
                  <a:srgbClr val="660066"/>
                </a:solidFill>
              </a:rPr>
              <a:t>Converging (convex) Lens:</a:t>
            </a:r>
          </a:p>
        </p:txBody>
      </p:sp>
      <p:grpSp>
        <p:nvGrpSpPr>
          <p:cNvPr id="7175" name="Group 7"/>
          <p:cNvGrpSpPr>
            <a:grpSpLocks/>
          </p:cNvGrpSpPr>
          <p:nvPr/>
        </p:nvGrpSpPr>
        <p:grpSpPr bwMode="auto">
          <a:xfrm>
            <a:off x="1524000" y="825500"/>
            <a:ext cx="8763000" cy="1943100"/>
            <a:chOff x="96" y="1056"/>
            <a:chExt cx="5520" cy="1224"/>
          </a:xfrm>
        </p:grpSpPr>
        <p:sp>
          <p:nvSpPr>
            <p:cNvPr id="7176" name="Text Box 8"/>
            <p:cNvSpPr txBox="1">
              <a:spLocks noChangeArrowheads="1"/>
            </p:cNvSpPr>
            <p:nvPr/>
          </p:nvSpPr>
          <p:spPr bwMode="auto">
            <a:xfrm>
              <a:off x="96" y="1440"/>
              <a:ext cx="1979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buClr>
                  <a:schemeClr val="tx1"/>
                </a:buClr>
                <a:buFont typeface="Wingdings" panose="05000000000000000000" pitchFamily="2" charset="2"/>
                <a:buNone/>
              </a:pPr>
              <a:r>
                <a:rPr lang="en-US" altLang="en-US" sz="2000" u="sng" dirty="0">
                  <a:solidFill>
                    <a:srgbClr val="006600"/>
                  </a:solidFill>
                </a:rPr>
                <a:t>Ray #1</a:t>
              </a:r>
              <a:r>
                <a:rPr lang="en-US" altLang="en-US" sz="2000" dirty="0">
                  <a:solidFill>
                    <a:srgbClr val="006600"/>
                  </a:solidFill>
                </a:rPr>
                <a:t>:  Parallel to the axis </a:t>
              </a:r>
              <a:r>
                <a:rPr lang="en-US" altLang="en-US" sz="2000" dirty="0" smtClean="0">
                  <a:solidFill>
                    <a:srgbClr val="006600"/>
                  </a:solidFill>
                </a:rPr>
                <a:t>Refracts </a:t>
              </a:r>
              <a:r>
                <a:rPr lang="en-US" altLang="en-US" sz="2000" dirty="0">
                  <a:solidFill>
                    <a:srgbClr val="006600"/>
                  </a:solidFill>
                </a:rPr>
                <a:t>through F</a:t>
              </a:r>
              <a:r>
                <a:rPr lang="en-US" altLang="en-US" sz="2000" dirty="0">
                  <a:solidFill>
                    <a:srgbClr val="000099"/>
                  </a:solidFill>
                </a:rPr>
                <a:t>     </a:t>
              </a:r>
            </a:p>
          </p:txBody>
        </p:sp>
        <p:pic>
          <p:nvPicPr>
            <p:cNvPr id="7177" name="Picture 9" descr="F26.2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08" r="66667" b="59171"/>
            <a:stretch>
              <a:fillRect/>
            </a:stretch>
          </p:blipFill>
          <p:spPr bwMode="auto">
            <a:xfrm>
              <a:off x="2496" y="1056"/>
              <a:ext cx="3120" cy="12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178" name="Group 10"/>
          <p:cNvGrpSpPr>
            <a:grpSpLocks/>
          </p:cNvGrpSpPr>
          <p:nvPr/>
        </p:nvGrpSpPr>
        <p:grpSpPr bwMode="auto">
          <a:xfrm>
            <a:off x="1524000" y="2436813"/>
            <a:ext cx="8610600" cy="1935162"/>
            <a:chOff x="96" y="2071"/>
            <a:chExt cx="5424" cy="1219"/>
          </a:xfrm>
        </p:grpSpPr>
        <p:sp>
          <p:nvSpPr>
            <p:cNvPr id="7179" name="Text Box 11"/>
            <p:cNvSpPr txBox="1">
              <a:spLocks noChangeArrowheads="1"/>
            </p:cNvSpPr>
            <p:nvPr/>
          </p:nvSpPr>
          <p:spPr bwMode="auto">
            <a:xfrm>
              <a:off x="96" y="2448"/>
              <a:ext cx="2258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l">
                <a:buClr>
                  <a:schemeClr val="tx1"/>
                </a:buClr>
                <a:buFont typeface="Wingdings" panose="05000000000000000000" pitchFamily="2" charset="2"/>
                <a:buNone/>
              </a:pPr>
              <a:r>
                <a:rPr lang="en-US" altLang="en-US" sz="2000" u="sng" dirty="0">
                  <a:solidFill>
                    <a:srgbClr val="990000"/>
                  </a:solidFill>
                </a:rPr>
                <a:t>Ray #2</a:t>
              </a:r>
              <a:r>
                <a:rPr lang="en-US" altLang="en-US" sz="2000" dirty="0">
                  <a:solidFill>
                    <a:srgbClr val="990000"/>
                  </a:solidFill>
                </a:rPr>
                <a:t>:   Through F </a:t>
              </a:r>
              <a:endParaRPr lang="en-US" altLang="en-US" sz="2000" dirty="0" smtClean="0">
                <a:solidFill>
                  <a:srgbClr val="990000"/>
                </a:solidFill>
              </a:endParaRPr>
            </a:p>
            <a:p>
              <a:pPr algn="l">
                <a:buClr>
                  <a:schemeClr val="tx1"/>
                </a:buClr>
                <a:buFont typeface="Wingdings" panose="05000000000000000000" pitchFamily="2" charset="2"/>
                <a:buNone/>
              </a:pPr>
              <a:r>
                <a:rPr lang="en-US" altLang="en-US" sz="2000" dirty="0" smtClean="0">
                  <a:solidFill>
                    <a:srgbClr val="990000"/>
                  </a:solidFill>
                </a:rPr>
                <a:t>Refracts </a:t>
              </a:r>
              <a:r>
                <a:rPr lang="en-US" altLang="en-US" sz="2000" dirty="0">
                  <a:solidFill>
                    <a:srgbClr val="990000"/>
                  </a:solidFill>
                </a:rPr>
                <a:t>parallel to axis     </a:t>
              </a:r>
            </a:p>
          </p:txBody>
        </p:sp>
        <p:pic>
          <p:nvPicPr>
            <p:cNvPr id="7180" name="Picture 12" descr="F26.2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33" t="10208" r="36111" b="59171"/>
            <a:stretch>
              <a:fillRect/>
            </a:stretch>
          </p:blipFill>
          <p:spPr bwMode="auto">
            <a:xfrm>
              <a:off x="2640" y="2071"/>
              <a:ext cx="2880" cy="1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1524000" y="4635500"/>
            <a:ext cx="35052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000" u="sng" dirty="0">
                <a:solidFill>
                  <a:srgbClr val="000099"/>
                </a:solidFill>
              </a:rPr>
              <a:t>Ray #3</a:t>
            </a:r>
            <a:r>
              <a:rPr lang="en-US" altLang="en-US" sz="2000" dirty="0">
                <a:solidFill>
                  <a:srgbClr val="000099"/>
                </a:solidFill>
              </a:rPr>
              <a:t>: Through Centre of lens </a:t>
            </a:r>
            <a:r>
              <a:rPr lang="en-US" altLang="en-US" sz="2000" dirty="0" smtClean="0">
                <a:solidFill>
                  <a:srgbClr val="000099"/>
                </a:solidFill>
              </a:rPr>
              <a:t>un-deflected            </a:t>
            </a:r>
            <a:r>
              <a:rPr lang="en-US" altLang="en-US" sz="2000" dirty="0">
                <a:solidFill>
                  <a:srgbClr val="000099"/>
                </a:solidFill>
              </a:rPr>
              <a:t>	 	</a:t>
            </a:r>
            <a:endParaRPr lang="en-US" altLang="en-US" sz="2000" dirty="0">
              <a:solidFill>
                <a:srgbClr val="003300"/>
              </a:solidFill>
            </a:endParaRPr>
          </a:p>
        </p:txBody>
      </p:sp>
      <p:pic>
        <p:nvPicPr>
          <p:cNvPr id="7183" name="Picture 15" descr="F26.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77" t="10208" r="2893" b="59171"/>
          <a:stretch>
            <a:fillRect/>
          </a:stretch>
        </p:blipFill>
        <p:spPr bwMode="auto">
          <a:xfrm>
            <a:off x="5715000" y="4160839"/>
            <a:ext cx="4610100" cy="205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01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 autoUpdateAnimBg="0"/>
      <p:bldP spid="718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26.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0" r="42342" b="16634"/>
          <a:stretch>
            <a:fillRect/>
          </a:stretch>
        </p:blipFill>
        <p:spPr bwMode="auto">
          <a:xfrm>
            <a:off x="1234569" y="2648765"/>
            <a:ext cx="8001000" cy="274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765326" y="1269782"/>
            <a:ext cx="76327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400" dirty="0"/>
              <a:t>Draw a ray diagram for a convex lens with a focal length of 5cm and an object that is 15cm away.</a:t>
            </a:r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1994768" y="5943126"/>
            <a:ext cx="71427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u="sng" dirty="0">
                <a:solidFill>
                  <a:srgbClr val="990000"/>
                </a:solidFill>
              </a:rPr>
              <a:t>Object distance </a:t>
            </a:r>
            <a:r>
              <a:rPr lang="en-US" altLang="en-US" sz="2400" u="sng" dirty="0" smtClean="0">
                <a:solidFill>
                  <a:srgbClr val="990000"/>
                </a:solidFill>
              </a:rPr>
              <a:t>&gt; </a:t>
            </a:r>
            <a:r>
              <a:rPr lang="en-US" altLang="en-US" sz="2400" u="sng" dirty="0">
                <a:solidFill>
                  <a:srgbClr val="990000"/>
                </a:solidFill>
              </a:rPr>
              <a:t>2f</a:t>
            </a:r>
            <a:r>
              <a:rPr lang="en-US" altLang="en-US" sz="2400" dirty="0">
                <a:solidFill>
                  <a:srgbClr val="990000"/>
                </a:solidFill>
              </a:rPr>
              <a:t>: Image is real, smaller, and inverted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 smtClean="0"/>
              <a:t>Drawing ray diagrams </a:t>
            </a:r>
            <a:r>
              <a:rPr lang="en-US" altLang="en-US" sz="2800" b="1" u="sng" dirty="0"/>
              <a:t>for </a:t>
            </a:r>
            <a:r>
              <a:rPr lang="en-US" altLang="en-US" sz="2800" b="1" u="sng" dirty="0" smtClean="0"/>
              <a:t>lenses</a:t>
            </a:r>
            <a:endParaRPr lang="en-US" alt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232964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26.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6" r="56122" b="24193"/>
          <a:stretch>
            <a:fillRect/>
          </a:stretch>
        </p:blipFill>
        <p:spPr bwMode="auto">
          <a:xfrm>
            <a:off x="304800" y="2102366"/>
            <a:ext cx="10876643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1778000" y="1092200"/>
            <a:ext cx="76327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400" dirty="0"/>
              <a:t>Draw a ray diagram for a convex lens with a focal length of 5cm and an object that is 8cm away.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1524000" y="5774035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u="sng" dirty="0">
                <a:solidFill>
                  <a:srgbClr val="660066"/>
                </a:solidFill>
                <a:cs typeface="Times New Roman" panose="02020603050405020304" pitchFamily="18" charset="0"/>
              </a:rPr>
              <a:t>Object between f and 2f</a:t>
            </a:r>
            <a:r>
              <a:rPr lang="en-US" altLang="en-US" sz="2400" dirty="0">
                <a:solidFill>
                  <a:srgbClr val="660066"/>
                </a:solidFill>
                <a:cs typeface="Times New Roman" panose="02020603050405020304" pitchFamily="18" charset="0"/>
              </a:rPr>
              <a:t>: Image is real, larger, </a:t>
            </a:r>
            <a:r>
              <a:rPr lang="en-US" altLang="en-US" sz="2400" dirty="0" smtClean="0">
                <a:solidFill>
                  <a:srgbClr val="660066"/>
                </a:solidFill>
                <a:cs typeface="Times New Roman" panose="02020603050405020304" pitchFamily="18" charset="0"/>
              </a:rPr>
              <a:t>inverted (diminished)</a:t>
            </a:r>
            <a:endParaRPr lang="en-US" altLang="en-US" sz="2400" dirty="0">
              <a:solidFill>
                <a:srgbClr val="660066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 smtClean="0"/>
              <a:t>Drawing ray diagrams </a:t>
            </a:r>
            <a:r>
              <a:rPr lang="en-US" altLang="en-US" sz="2800" b="1" u="sng" dirty="0"/>
              <a:t>for </a:t>
            </a:r>
            <a:r>
              <a:rPr lang="en-US" altLang="en-US" sz="2800" b="1" u="sng" dirty="0" smtClean="0"/>
              <a:t>lenses</a:t>
            </a:r>
            <a:endParaRPr lang="en-US" alt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302957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F26.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26" b="27379"/>
          <a:stretch>
            <a:fillRect/>
          </a:stretch>
        </p:blipFill>
        <p:spPr bwMode="auto">
          <a:xfrm>
            <a:off x="1164896" y="2193957"/>
            <a:ext cx="7239000" cy="325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1822450" y="866001"/>
            <a:ext cx="76327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/>
              <a:t>Draw a ray diagram for a convex lens with a focal length of 5cm and an object that is 2cm away.</a:t>
            </a:r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524000" y="5943601"/>
            <a:ext cx="93726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u="sng">
                <a:solidFill>
                  <a:srgbClr val="000099"/>
                </a:solidFill>
                <a:cs typeface="Times New Roman" panose="02020603050405020304" pitchFamily="18" charset="0"/>
              </a:rPr>
              <a:t>Object between f and mirror</a:t>
            </a:r>
            <a:r>
              <a:rPr lang="en-US" altLang="en-US">
                <a:solidFill>
                  <a:srgbClr val="000099"/>
                </a:solidFill>
                <a:cs typeface="Times New Roman" panose="02020603050405020304" pitchFamily="18" charset="0"/>
              </a:rPr>
              <a:t>: Image virtual, larger, upright</a:t>
            </a:r>
          </a:p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0099"/>
                </a:solidFill>
                <a:cs typeface="Times New Roman" panose="02020603050405020304" pitchFamily="18" charset="0"/>
              </a:rPr>
              <a:t>v has a negative value</a:t>
            </a:r>
            <a:endParaRPr lang="en-US" altLang="en-US">
              <a:solidFill>
                <a:srgbClr val="00009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height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3214" y="2193957"/>
                <a:ext cx="3130347" cy="6533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b="0" i="0" smtClean="0"/>
                        <m:t>Magnification</m:t>
                      </m:r>
                      <m:r>
                        <m:rPr>
                          <m:nor/>
                        </m:rPr>
                        <a:rPr lang="en-GB" b="0" i="0" smtClean="0"/>
                        <m:t> = 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GB" b="0" i="0" smtClean="0"/>
                            <m:t>image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GB" b="0" i="0" smtClean="0"/>
                            <m:t>object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distance</m:t>
                          </m:r>
                          <m:r>
                            <m:rPr>
                              <m:nor/>
                            </m:rPr>
                            <a:rPr lang="en-GB" b="0" i="0" smtClean="0"/>
                            <m:t> 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0942" y="3302149"/>
                <a:ext cx="3194893" cy="652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 smtClean="0"/>
              <a:t>Drawing ray diagrams </a:t>
            </a:r>
            <a:r>
              <a:rPr lang="en-US" altLang="en-US" sz="2800" b="1" u="sng" dirty="0"/>
              <a:t>for </a:t>
            </a:r>
            <a:r>
              <a:rPr lang="en-US" altLang="en-US" sz="2800" b="1" u="sng" dirty="0" smtClean="0"/>
              <a:t>lenses</a:t>
            </a:r>
            <a:endParaRPr lang="en-US" altLang="en-US" sz="2800" b="1" u="sng" dirty="0"/>
          </a:p>
        </p:txBody>
      </p:sp>
    </p:spTree>
    <p:extLst>
      <p:ext uri="{BB962C8B-B14F-4D97-AF65-F5344CB8AC3E}">
        <p14:creationId xmlns:p14="http://schemas.microsoft.com/office/powerpoint/2010/main" val="311043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xmE54tohTsc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3200" y="185420"/>
            <a:ext cx="11592560" cy="6520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07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1512425" y="1037602"/>
            <a:ext cx="5041900" cy="5073830"/>
          </a:xfrm>
          <a:prstGeom prst="rect">
            <a:avLst/>
          </a:prstGeom>
          <a:solidFill>
            <a:srgbClr val="CCECFF">
              <a:alpha val="50000"/>
            </a:srgbClr>
          </a:solidFill>
          <a:ln w="25400">
            <a:solidFill>
              <a:srgbClr val="66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2000"/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1512425" y="1699590"/>
            <a:ext cx="50673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000" u="sng">
                <a:solidFill>
                  <a:srgbClr val="006600"/>
                </a:solidFill>
              </a:rPr>
              <a:t>Ray #1</a:t>
            </a:r>
            <a:r>
              <a:rPr lang="en-US" altLang="en-US" sz="2000">
                <a:solidFill>
                  <a:srgbClr val="006600"/>
                </a:solidFill>
              </a:rPr>
              <a:t>:  Parallel to the axis on the left                  </a:t>
            </a:r>
          </a:p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rgbClr val="006600"/>
                </a:solidFill>
              </a:rPr>
              <a:t>Refracts as if it came from F on the left</a:t>
            </a:r>
            <a:r>
              <a:rPr lang="en-US" altLang="en-US" sz="2000">
                <a:solidFill>
                  <a:srgbClr val="000099"/>
                </a:solidFill>
              </a:rPr>
              <a:t>    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531279" y="4389608"/>
            <a:ext cx="502304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000" u="sng" dirty="0">
                <a:solidFill>
                  <a:srgbClr val="000099"/>
                </a:solidFill>
              </a:rPr>
              <a:t>Ray </a:t>
            </a:r>
            <a:r>
              <a:rPr lang="en-US" altLang="en-US" sz="2000" u="sng" dirty="0" smtClean="0">
                <a:solidFill>
                  <a:srgbClr val="000099"/>
                </a:solidFill>
              </a:rPr>
              <a:t>#2:</a:t>
            </a:r>
            <a:r>
              <a:rPr lang="en-US" altLang="en-US" sz="2000" dirty="0" smtClean="0">
                <a:solidFill>
                  <a:srgbClr val="000099"/>
                </a:solidFill>
              </a:rPr>
              <a:t>  </a:t>
            </a:r>
            <a:r>
              <a:rPr lang="en-US" altLang="en-US" sz="2000" dirty="0">
                <a:solidFill>
                  <a:srgbClr val="000099"/>
                </a:solidFill>
              </a:rPr>
              <a:t>Through the </a:t>
            </a:r>
            <a:r>
              <a:rPr lang="en-US" altLang="en-US" sz="2000" dirty="0" err="1">
                <a:solidFill>
                  <a:srgbClr val="000099"/>
                </a:solidFill>
              </a:rPr>
              <a:t>centre</a:t>
            </a:r>
            <a:r>
              <a:rPr lang="en-US" altLang="en-US" sz="2000" dirty="0">
                <a:solidFill>
                  <a:srgbClr val="000099"/>
                </a:solidFill>
              </a:rPr>
              <a:t> of </a:t>
            </a:r>
            <a:r>
              <a:rPr lang="en-US" altLang="en-US" sz="2000" dirty="0" smtClean="0">
                <a:solidFill>
                  <a:srgbClr val="000099"/>
                </a:solidFill>
              </a:rPr>
              <a:t>the lens </a:t>
            </a:r>
            <a:r>
              <a:rPr lang="en-US" altLang="en-US" sz="2000" dirty="0" err="1">
                <a:solidFill>
                  <a:srgbClr val="000099"/>
                </a:solidFill>
              </a:rPr>
              <a:t>undeflected</a:t>
            </a:r>
            <a:r>
              <a:rPr lang="en-US" altLang="en-US" sz="2000" dirty="0">
                <a:solidFill>
                  <a:srgbClr val="003300"/>
                </a:solidFill>
              </a:rPr>
              <a:t>     </a:t>
            </a:r>
          </a:p>
        </p:txBody>
      </p:sp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2768600" y="0"/>
            <a:ext cx="66294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3200" b="1" u="sng" dirty="0"/>
              <a:t>Now, for Diverging lenses……</a:t>
            </a:r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512425" y="1037602"/>
            <a:ext cx="3733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dirty="0">
                <a:solidFill>
                  <a:srgbClr val="660066"/>
                </a:solidFill>
              </a:rPr>
              <a:t>For a Diverging Lens:</a:t>
            </a:r>
          </a:p>
        </p:txBody>
      </p:sp>
      <p:pic>
        <p:nvPicPr>
          <p:cNvPr id="8202" name="Picture 10" descr="F26.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4" t="58015" r="3876" b="10754"/>
          <a:stretch>
            <a:fillRect/>
          </a:stretch>
        </p:blipFill>
        <p:spPr bwMode="auto">
          <a:xfrm>
            <a:off x="6833725" y="3570388"/>
            <a:ext cx="3009900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F26.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15" r="66795" b="10754"/>
          <a:stretch>
            <a:fillRect/>
          </a:stretch>
        </p:blipFill>
        <p:spPr bwMode="auto">
          <a:xfrm>
            <a:off x="6706725" y="1237657"/>
            <a:ext cx="3263900" cy="234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642990" y="4233250"/>
            <a:ext cx="329938" cy="3582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59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autoUpdateAnimBg="0"/>
      <p:bldP spid="8197" grpId="0" autoUpdateAnimBg="0"/>
      <p:bldP spid="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26.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10" b="22424"/>
          <a:stretch>
            <a:fillRect/>
          </a:stretch>
        </p:blipFill>
        <p:spPr bwMode="auto">
          <a:xfrm>
            <a:off x="2209800" y="866775"/>
            <a:ext cx="7848600" cy="3608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1262505" y="863381"/>
            <a:ext cx="76327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dirty="0"/>
              <a:t>Draw a ray diagram for a concave lens with a focal length of 5cm and an object that is 8cm away.</a:t>
            </a:r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1752600" y="5280026"/>
            <a:ext cx="89154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u="sng" dirty="0">
                <a:solidFill>
                  <a:srgbClr val="000099"/>
                </a:solidFill>
                <a:cs typeface="Times New Roman" panose="02020603050405020304" pitchFamily="18" charset="0"/>
              </a:rPr>
              <a:t>No matter where the object is:</a:t>
            </a:r>
            <a:r>
              <a:rPr lang="en-US" altLang="en-US" sz="2400" dirty="0">
                <a:solidFill>
                  <a:srgbClr val="000099"/>
                </a:solidFill>
                <a:cs typeface="Times New Roman" panose="02020603050405020304" pitchFamily="18" charset="0"/>
              </a:rPr>
              <a:t>     </a:t>
            </a:r>
            <a:endParaRPr lang="en-US" altLang="en-US" sz="2400" dirty="0" smtClean="0">
              <a:solidFill>
                <a:srgbClr val="000099"/>
              </a:solidFill>
              <a:cs typeface="Times New Roman" panose="02020603050405020304" pitchFamily="18" charset="0"/>
            </a:endParaRPr>
          </a:p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Image </a:t>
            </a:r>
            <a:r>
              <a:rPr lang="en-US" altLang="en-US" sz="2400" dirty="0">
                <a:solidFill>
                  <a:srgbClr val="000099"/>
                </a:solidFill>
                <a:cs typeface="Times New Roman" panose="02020603050405020304" pitchFamily="18" charset="0"/>
              </a:rPr>
              <a:t>is always virtual, smaller and upright.</a:t>
            </a:r>
          </a:p>
          <a:p>
            <a:pPr algn="l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400" dirty="0">
                <a:solidFill>
                  <a:srgbClr val="000099"/>
                </a:solidFill>
                <a:cs typeface="Times New Roman" panose="02020603050405020304" pitchFamily="18" charset="0"/>
              </a:rPr>
              <a:t>f  has a negative value and v has a negative value</a:t>
            </a:r>
            <a:endParaRPr lang="en-US" altLang="en-US" sz="2400" dirty="0">
              <a:solidFill>
                <a:srgbClr val="000099"/>
              </a:solidFill>
            </a:endParaRPr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2505075" y="1879600"/>
            <a:ext cx="3625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9473" name="Rectangle 17"/>
          <p:cNvSpPr>
            <a:spLocks noChangeArrowheads="1"/>
          </p:cNvSpPr>
          <p:nvPr/>
        </p:nvSpPr>
        <p:spPr bwMode="auto">
          <a:xfrm>
            <a:off x="4100513" y="1593850"/>
            <a:ext cx="304892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>
                <a:solidFill>
                  <a:srgbClr val="990000"/>
                </a:solidFill>
              </a:rPr>
              <a:t>u</a:t>
            </a:r>
            <a:endParaRPr lang="en-GB" altLang="en-US">
              <a:solidFill>
                <a:srgbClr val="990000"/>
              </a:solidFill>
            </a:endParaRPr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4843464" y="4459288"/>
            <a:ext cx="1450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9475" name="Rectangle 19"/>
          <p:cNvSpPr>
            <a:spLocks noChangeArrowheads="1"/>
          </p:cNvSpPr>
          <p:nvPr/>
        </p:nvSpPr>
        <p:spPr bwMode="auto">
          <a:xfrm>
            <a:off x="5389564" y="4243388"/>
            <a:ext cx="307975" cy="36933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>
                <a:solidFill>
                  <a:srgbClr val="990000"/>
                </a:solidFill>
              </a:rPr>
              <a:t>v</a:t>
            </a:r>
            <a:endParaRPr lang="en-GB" altLang="en-US">
              <a:solidFill>
                <a:srgbClr val="990000"/>
              </a:solidFill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2286000" y="0"/>
            <a:ext cx="7620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altLang="en-US" sz="2800" b="1" u="sng" dirty="0"/>
              <a:t>Ray Diagrams for Lenses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05088" y="3710644"/>
            <a:ext cx="329938" cy="358219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2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9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1" grpId="0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2" name="Group 65"/>
          <p:cNvGrpSpPr>
            <a:grpSpLocks/>
          </p:cNvGrpSpPr>
          <p:nvPr/>
        </p:nvGrpSpPr>
        <p:grpSpPr bwMode="auto">
          <a:xfrm>
            <a:off x="2424114" y="549275"/>
            <a:ext cx="7272337" cy="4319588"/>
            <a:chOff x="567" y="346"/>
            <a:chExt cx="4581" cy="2721"/>
          </a:xfrm>
        </p:grpSpPr>
        <p:sp>
          <p:nvSpPr>
            <p:cNvPr id="30742" name="Line 13"/>
            <p:cNvSpPr>
              <a:spLocks noChangeShapeType="1"/>
            </p:cNvSpPr>
            <p:nvPr/>
          </p:nvSpPr>
          <p:spPr bwMode="auto">
            <a:xfrm>
              <a:off x="3787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3" name="Line 17"/>
            <p:cNvSpPr>
              <a:spLocks noChangeShapeType="1"/>
            </p:cNvSpPr>
            <p:nvPr/>
          </p:nvSpPr>
          <p:spPr bwMode="auto">
            <a:xfrm>
              <a:off x="1973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0744" name="Group 4"/>
            <p:cNvGrpSpPr>
              <a:grpSpLocks/>
            </p:cNvGrpSpPr>
            <p:nvPr/>
          </p:nvGrpSpPr>
          <p:grpSpPr bwMode="auto">
            <a:xfrm>
              <a:off x="2744" y="527"/>
              <a:ext cx="272" cy="2404"/>
              <a:chOff x="2290" y="890"/>
              <a:chExt cx="272" cy="1633"/>
            </a:xfrm>
          </p:grpSpPr>
          <p:sp>
            <p:nvSpPr>
              <p:cNvPr id="30769" name="Freeform 5"/>
              <p:cNvSpPr>
                <a:spLocks/>
              </p:cNvSpPr>
              <p:nvPr/>
            </p:nvSpPr>
            <p:spPr bwMode="auto">
              <a:xfrm>
                <a:off x="2290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770" name="Freeform 6"/>
              <p:cNvSpPr>
                <a:spLocks/>
              </p:cNvSpPr>
              <p:nvPr/>
            </p:nvSpPr>
            <p:spPr bwMode="auto">
              <a:xfrm rot="10800000">
                <a:off x="2426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745" name="Line 7"/>
            <p:cNvSpPr>
              <a:spLocks noChangeShapeType="1"/>
            </p:cNvSpPr>
            <p:nvPr/>
          </p:nvSpPr>
          <p:spPr bwMode="auto">
            <a:xfrm>
              <a:off x="567" y="1706"/>
              <a:ext cx="45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6" name="Line 8"/>
            <p:cNvSpPr>
              <a:spLocks noChangeShapeType="1"/>
            </p:cNvSpPr>
            <p:nvPr/>
          </p:nvSpPr>
          <p:spPr bwMode="auto">
            <a:xfrm>
              <a:off x="1973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7" name="Text Box 9"/>
            <p:cNvSpPr txBox="1">
              <a:spLocks noChangeArrowheads="1"/>
            </p:cNvSpPr>
            <p:nvPr/>
          </p:nvSpPr>
          <p:spPr bwMode="auto">
            <a:xfrm>
              <a:off x="1837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0748" name="Text Box 10"/>
            <p:cNvSpPr txBox="1">
              <a:spLocks noChangeArrowheads="1"/>
            </p:cNvSpPr>
            <p:nvPr/>
          </p:nvSpPr>
          <p:spPr bwMode="auto">
            <a:xfrm>
              <a:off x="3651" y="1752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0749" name="Line 11"/>
            <p:cNvSpPr>
              <a:spLocks noChangeShapeType="1"/>
            </p:cNvSpPr>
            <p:nvPr/>
          </p:nvSpPr>
          <p:spPr bwMode="auto">
            <a:xfrm>
              <a:off x="3787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0" name="Line 12"/>
            <p:cNvSpPr>
              <a:spLocks noChangeShapeType="1"/>
            </p:cNvSpPr>
            <p:nvPr/>
          </p:nvSpPr>
          <p:spPr bwMode="auto">
            <a:xfrm>
              <a:off x="612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1" name="Line 14"/>
            <p:cNvSpPr>
              <a:spLocks noChangeShapeType="1"/>
            </p:cNvSpPr>
            <p:nvPr/>
          </p:nvSpPr>
          <p:spPr bwMode="auto">
            <a:xfrm>
              <a:off x="4241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2" name="Line 15"/>
            <p:cNvSpPr>
              <a:spLocks noChangeShapeType="1"/>
            </p:cNvSpPr>
            <p:nvPr/>
          </p:nvSpPr>
          <p:spPr bwMode="auto">
            <a:xfrm>
              <a:off x="469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3" name="Line 16"/>
            <p:cNvSpPr>
              <a:spLocks noChangeShapeType="1"/>
            </p:cNvSpPr>
            <p:nvPr/>
          </p:nvSpPr>
          <p:spPr bwMode="auto">
            <a:xfrm>
              <a:off x="5148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4" name="Line 18"/>
            <p:cNvSpPr>
              <a:spLocks noChangeShapeType="1"/>
            </p:cNvSpPr>
            <p:nvPr/>
          </p:nvSpPr>
          <p:spPr bwMode="auto">
            <a:xfrm>
              <a:off x="242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5" name="Line 19"/>
            <p:cNvSpPr>
              <a:spLocks noChangeShapeType="1"/>
            </p:cNvSpPr>
            <p:nvPr/>
          </p:nvSpPr>
          <p:spPr bwMode="auto">
            <a:xfrm>
              <a:off x="2880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6" name="Line 20"/>
            <p:cNvSpPr>
              <a:spLocks noChangeShapeType="1"/>
            </p:cNvSpPr>
            <p:nvPr/>
          </p:nvSpPr>
          <p:spPr bwMode="auto">
            <a:xfrm>
              <a:off x="333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7" name="Line 21"/>
            <p:cNvSpPr>
              <a:spLocks noChangeShapeType="1"/>
            </p:cNvSpPr>
            <p:nvPr/>
          </p:nvSpPr>
          <p:spPr bwMode="auto">
            <a:xfrm>
              <a:off x="106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8" name="Line 22"/>
            <p:cNvSpPr>
              <a:spLocks noChangeShapeType="1"/>
            </p:cNvSpPr>
            <p:nvPr/>
          </p:nvSpPr>
          <p:spPr bwMode="auto">
            <a:xfrm>
              <a:off x="1519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59" name="Line 23"/>
            <p:cNvSpPr>
              <a:spLocks noChangeShapeType="1"/>
            </p:cNvSpPr>
            <p:nvPr/>
          </p:nvSpPr>
          <p:spPr bwMode="auto">
            <a:xfrm>
              <a:off x="612" y="3067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0" name="Line 24"/>
            <p:cNvSpPr>
              <a:spLocks noChangeShapeType="1"/>
            </p:cNvSpPr>
            <p:nvPr/>
          </p:nvSpPr>
          <p:spPr bwMode="auto">
            <a:xfrm>
              <a:off x="612" y="346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1" name="Line 25"/>
            <p:cNvSpPr>
              <a:spLocks noChangeShapeType="1"/>
            </p:cNvSpPr>
            <p:nvPr/>
          </p:nvSpPr>
          <p:spPr bwMode="auto">
            <a:xfrm>
              <a:off x="612" y="799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2" name="Line 26"/>
            <p:cNvSpPr>
              <a:spLocks noChangeShapeType="1"/>
            </p:cNvSpPr>
            <p:nvPr/>
          </p:nvSpPr>
          <p:spPr bwMode="auto">
            <a:xfrm>
              <a:off x="612" y="1253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3" name="Line 27"/>
            <p:cNvSpPr>
              <a:spLocks noChangeShapeType="1"/>
            </p:cNvSpPr>
            <p:nvPr/>
          </p:nvSpPr>
          <p:spPr bwMode="auto">
            <a:xfrm>
              <a:off x="612" y="2160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4" name="Line 28"/>
            <p:cNvSpPr>
              <a:spLocks noChangeShapeType="1"/>
            </p:cNvSpPr>
            <p:nvPr/>
          </p:nvSpPr>
          <p:spPr bwMode="auto">
            <a:xfrm>
              <a:off x="612" y="2614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5" name="Line 29"/>
            <p:cNvSpPr>
              <a:spLocks noChangeShapeType="1"/>
            </p:cNvSpPr>
            <p:nvPr/>
          </p:nvSpPr>
          <p:spPr bwMode="auto">
            <a:xfrm>
              <a:off x="1066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6" name="Line 30"/>
            <p:cNvSpPr>
              <a:spLocks noChangeShapeType="1"/>
            </p:cNvSpPr>
            <p:nvPr/>
          </p:nvSpPr>
          <p:spPr bwMode="auto">
            <a:xfrm>
              <a:off x="4694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67" name="Text Box 31"/>
            <p:cNvSpPr txBox="1">
              <a:spLocks noChangeArrowheads="1"/>
            </p:cNvSpPr>
            <p:nvPr/>
          </p:nvSpPr>
          <p:spPr bwMode="auto">
            <a:xfrm>
              <a:off x="4513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0768" name="Text Box 32"/>
            <p:cNvSpPr txBox="1">
              <a:spLocks noChangeArrowheads="1"/>
            </p:cNvSpPr>
            <p:nvPr/>
          </p:nvSpPr>
          <p:spPr bwMode="auto">
            <a:xfrm>
              <a:off x="884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4160" name="Line 64"/>
          <p:cNvSpPr>
            <a:spLocks noChangeShapeType="1"/>
          </p:cNvSpPr>
          <p:nvPr/>
        </p:nvSpPr>
        <p:spPr bwMode="auto">
          <a:xfrm flipV="1">
            <a:off x="2495550" y="1268413"/>
            <a:ext cx="0" cy="14414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64" name="Group 68"/>
          <p:cNvGrpSpPr>
            <a:grpSpLocks/>
          </p:cNvGrpSpPr>
          <p:nvPr/>
        </p:nvGrpSpPr>
        <p:grpSpPr bwMode="auto">
          <a:xfrm>
            <a:off x="2495550" y="1268413"/>
            <a:ext cx="3600450" cy="0"/>
            <a:chOff x="612" y="799"/>
            <a:chExt cx="2268" cy="0"/>
          </a:xfrm>
        </p:grpSpPr>
        <p:sp>
          <p:nvSpPr>
            <p:cNvPr id="30740" name="Line 66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41" name="Line 67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71" name="Group 75"/>
          <p:cNvGrpSpPr>
            <a:grpSpLocks/>
          </p:cNvGrpSpPr>
          <p:nvPr/>
        </p:nvGrpSpPr>
        <p:grpSpPr bwMode="auto">
          <a:xfrm>
            <a:off x="2495550" y="1268413"/>
            <a:ext cx="7704138" cy="3097212"/>
            <a:chOff x="612" y="799"/>
            <a:chExt cx="4853" cy="1951"/>
          </a:xfrm>
        </p:grpSpPr>
        <p:sp>
          <p:nvSpPr>
            <p:cNvPr id="30738" name="Line 73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39" name="Line 74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73" name="Group 77"/>
          <p:cNvGrpSpPr>
            <a:grpSpLocks/>
          </p:cNvGrpSpPr>
          <p:nvPr/>
        </p:nvGrpSpPr>
        <p:grpSpPr bwMode="auto">
          <a:xfrm>
            <a:off x="6096000" y="1268413"/>
            <a:ext cx="3816350" cy="3816350"/>
            <a:chOff x="2880" y="799"/>
            <a:chExt cx="2404" cy="2404"/>
          </a:xfrm>
        </p:grpSpPr>
        <p:sp>
          <p:nvSpPr>
            <p:cNvPr id="30736" name="Line 72"/>
            <p:cNvSpPr>
              <a:spLocks noChangeShapeType="1"/>
            </p:cNvSpPr>
            <p:nvPr/>
          </p:nvSpPr>
          <p:spPr bwMode="auto">
            <a:xfrm>
              <a:off x="2880" y="799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737" name="Line 76"/>
            <p:cNvSpPr>
              <a:spLocks noChangeShapeType="1"/>
            </p:cNvSpPr>
            <p:nvPr/>
          </p:nvSpPr>
          <p:spPr bwMode="auto">
            <a:xfrm>
              <a:off x="3651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727" name="Text Box 78"/>
          <p:cNvSpPr txBox="1">
            <a:spLocks noChangeArrowheads="1"/>
          </p:cNvSpPr>
          <p:nvPr/>
        </p:nvSpPr>
        <p:spPr bwMode="auto">
          <a:xfrm>
            <a:off x="3143250" y="0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1. OBJECT OUTSIDE 2F</a:t>
            </a:r>
            <a:endParaRPr lang="en-US" altLang="en-US" sz="2400" b="1" u="sng" dirty="0">
              <a:latin typeface="+mn-lt"/>
            </a:endParaRPr>
          </a:p>
        </p:txBody>
      </p:sp>
      <p:sp>
        <p:nvSpPr>
          <p:cNvPr id="4175" name="Line 79"/>
          <p:cNvSpPr>
            <a:spLocks noChangeShapeType="1"/>
          </p:cNvSpPr>
          <p:nvPr/>
        </p:nvSpPr>
        <p:spPr bwMode="auto">
          <a:xfrm>
            <a:off x="8543925" y="2708276"/>
            <a:ext cx="0" cy="1008063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76" name="Text Box 80"/>
          <p:cNvSpPr txBox="1">
            <a:spLocks noChangeArrowheads="1"/>
          </p:cNvSpPr>
          <p:nvPr/>
        </p:nvSpPr>
        <p:spPr bwMode="auto">
          <a:xfrm>
            <a:off x="2424113" y="5084764"/>
            <a:ext cx="6551612" cy="52863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</a:t>
            </a:r>
            <a:r>
              <a:rPr lang="en-GB" altLang="en-US" sz="2800">
                <a:latin typeface="+mn-lt"/>
              </a:rPr>
              <a:t>REAL, INVERTED, DIMINSHED</a:t>
            </a:r>
            <a:endParaRPr lang="en-US" altLang="en-US" sz="2800">
              <a:latin typeface="+mn-lt"/>
            </a:endParaRPr>
          </a:p>
        </p:txBody>
      </p:sp>
      <p:sp>
        <p:nvSpPr>
          <p:cNvPr id="4177" name="Text Box 81"/>
          <p:cNvSpPr txBox="1">
            <a:spLocks noChangeArrowheads="1"/>
          </p:cNvSpPr>
          <p:nvPr/>
        </p:nvSpPr>
        <p:spPr bwMode="auto">
          <a:xfrm>
            <a:off x="2424113" y="5805489"/>
            <a:ext cx="5759450" cy="4667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</a:t>
            </a:r>
            <a:r>
              <a:rPr lang="en-GB" altLang="en-US" sz="2400" b="1">
                <a:latin typeface="+mn-lt"/>
              </a:rPr>
              <a:t>between F and 2F</a:t>
            </a:r>
            <a:endParaRPr lang="en-US" altLang="en-US" sz="28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682366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0" grpId="0" animBg="1"/>
      <p:bldP spid="4175" grpId="0" animBg="1"/>
      <p:bldP spid="4176" grpId="0" animBg="1"/>
      <p:bldP spid="4177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34"/>
          <p:cNvGrpSpPr>
            <a:grpSpLocks/>
          </p:cNvGrpSpPr>
          <p:nvPr/>
        </p:nvGrpSpPr>
        <p:grpSpPr bwMode="auto">
          <a:xfrm>
            <a:off x="2424114" y="549275"/>
            <a:ext cx="7272337" cy="4319588"/>
            <a:chOff x="567" y="346"/>
            <a:chExt cx="4581" cy="2721"/>
          </a:xfrm>
        </p:grpSpPr>
        <p:sp>
          <p:nvSpPr>
            <p:cNvPr id="31766" name="Line 35"/>
            <p:cNvSpPr>
              <a:spLocks noChangeShapeType="1"/>
            </p:cNvSpPr>
            <p:nvPr/>
          </p:nvSpPr>
          <p:spPr bwMode="auto">
            <a:xfrm>
              <a:off x="3787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7" name="Line 36"/>
            <p:cNvSpPr>
              <a:spLocks noChangeShapeType="1"/>
            </p:cNvSpPr>
            <p:nvPr/>
          </p:nvSpPr>
          <p:spPr bwMode="auto">
            <a:xfrm>
              <a:off x="1973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1768" name="Group 37"/>
            <p:cNvGrpSpPr>
              <a:grpSpLocks/>
            </p:cNvGrpSpPr>
            <p:nvPr/>
          </p:nvGrpSpPr>
          <p:grpSpPr bwMode="auto">
            <a:xfrm>
              <a:off x="2744" y="527"/>
              <a:ext cx="272" cy="2404"/>
              <a:chOff x="2290" y="890"/>
              <a:chExt cx="272" cy="1633"/>
            </a:xfrm>
          </p:grpSpPr>
          <p:sp>
            <p:nvSpPr>
              <p:cNvPr id="31793" name="Freeform 38"/>
              <p:cNvSpPr>
                <a:spLocks/>
              </p:cNvSpPr>
              <p:nvPr/>
            </p:nvSpPr>
            <p:spPr bwMode="auto">
              <a:xfrm>
                <a:off x="2290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794" name="Freeform 39"/>
              <p:cNvSpPr>
                <a:spLocks/>
              </p:cNvSpPr>
              <p:nvPr/>
            </p:nvSpPr>
            <p:spPr bwMode="auto">
              <a:xfrm rot="10800000">
                <a:off x="2426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1769" name="Line 40"/>
            <p:cNvSpPr>
              <a:spLocks noChangeShapeType="1"/>
            </p:cNvSpPr>
            <p:nvPr/>
          </p:nvSpPr>
          <p:spPr bwMode="auto">
            <a:xfrm>
              <a:off x="567" y="1706"/>
              <a:ext cx="45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0" name="Line 41"/>
            <p:cNvSpPr>
              <a:spLocks noChangeShapeType="1"/>
            </p:cNvSpPr>
            <p:nvPr/>
          </p:nvSpPr>
          <p:spPr bwMode="auto">
            <a:xfrm>
              <a:off x="1973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1" name="Text Box 42"/>
            <p:cNvSpPr txBox="1">
              <a:spLocks noChangeArrowheads="1"/>
            </p:cNvSpPr>
            <p:nvPr/>
          </p:nvSpPr>
          <p:spPr bwMode="auto">
            <a:xfrm>
              <a:off x="1837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1772" name="Text Box 43"/>
            <p:cNvSpPr txBox="1">
              <a:spLocks noChangeArrowheads="1"/>
            </p:cNvSpPr>
            <p:nvPr/>
          </p:nvSpPr>
          <p:spPr bwMode="auto">
            <a:xfrm>
              <a:off x="3651" y="1752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1773" name="Line 44"/>
            <p:cNvSpPr>
              <a:spLocks noChangeShapeType="1"/>
            </p:cNvSpPr>
            <p:nvPr/>
          </p:nvSpPr>
          <p:spPr bwMode="auto">
            <a:xfrm>
              <a:off x="3787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4" name="Line 45"/>
            <p:cNvSpPr>
              <a:spLocks noChangeShapeType="1"/>
            </p:cNvSpPr>
            <p:nvPr/>
          </p:nvSpPr>
          <p:spPr bwMode="auto">
            <a:xfrm>
              <a:off x="612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5" name="Line 46"/>
            <p:cNvSpPr>
              <a:spLocks noChangeShapeType="1"/>
            </p:cNvSpPr>
            <p:nvPr/>
          </p:nvSpPr>
          <p:spPr bwMode="auto">
            <a:xfrm>
              <a:off x="4241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6" name="Line 47"/>
            <p:cNvSpPr>
              <a:spLocks noChangeShapeType="1"/>
            </p:cNvSpPr>
            <p:nvPr/>
          </p:nvSpPr>
          <p:spPr bwMode="auto">
            <a:xfrm>
              <a:off x="469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7" name="Line 48"/>
            <p:cNvSpPr>
              <a:spLocks noChangeShapeType="1"/>
            </p:cNvSpPr>
            <p:nvPr/>
          </p:nvSpPr>
          <p:spPr bwMode="auto">
            <a:xfrm>
              <a:off x="5148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8" name="Line 49"/>
            <p:cNvSpPr>
              <a:spLocks noChangeShapeType="1"/>
            </p:cNvSpPr>
            <p:nvPr/>
          </p:nvSpPr>
          <p:spPr bwMode="auto">
            <a:xfrm>
              <a:off x="242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79" name="Line 50"/>
            <p:cNvSpPr>
              <a:spLocks noChangeShapeType="1"/>
            </p:cNvSpPr>
            <p:nvPr/>
          </p:nvSpPr>
          <p:spPr bwMode="auto">
            <a:xfrm>
              <a:off x="2880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0" name="Line 51"/>
            <p:cNvSpPr>
              <a:spLocks noChangeShapeType="1"/>
            </p:cNvSpPr>
            <p:nvPr/>
          </p:nvSpPr>
          <p:spPr bwMode="auto">
            <a:xfrm>
              <a:off x="333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1" name="Line 52"/>
            <p:cNvSpPr>
              <a:spLocks noChangeShapeType="1"/>
            </p:cNvSpPr>
            <p:nvPr/>
          </p:nvSpPr>
          <p:spPr bwMode="auto">
            <a:xfrm>
              <a:off x="106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2" name="Line 53"/>
            <p:cNvSpPr>
              <a:spLocks noChangeShapeType="1"/>
            </p:cNvSpPr>
            <p:nvPr/>
          </p:nvSpPr>
          <p:spPr bwMode="auto">
            <a:xfrm>
              <a:off x="1519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3" name="Line 54"/>
            <p:cNvSpPr>
              <a:spLocks noChangeShapeType="1"/>
            </p:cNvSpPr>
            <p:nvPr/>
          </p:nvSpPr>
          <p:spPr bwMode="auto">
            <a:xfrm>
              <a:off x="612" y="3067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4" name="Line 55"/>
            <p:cNvSpPr>
              <a:spLocks noChangeShapeType="1"/>
            </p:cNvSpPr>
            <p:nvPr/>
          </p:nvSpPr>
          <p:spPr bwMode="auto">
            <a:xfrm>
              <a:off x="612" y="346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5" name="Line 56"/>
            <p:cNvSpPr>
              <a:spLocks noChangeShapeType="1"/>
            </p:cNvSpPr>
            <p:nvPr/>
          </p:nvSpPr>
          <p:spPr bwMode="auto">
            <a:xfrm>
              <a:off x="612" y="799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6" name="Line 57"/>
            <p:cNvSpPr>
              <a:spLocks noChangeShapeType="1"/>
            </p:cNvSpPr>
            <p:nvPr/>
          </p:nvSpPr>
          <p:spPr bwMode="auto">
            <a:xfrm>
              <a:off x="612" y="1253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7" name="Line 58"/>
            <p:cNvSpPr>
              <a:spLocks noChangeShapeType="1"/>
            </p:cNvSpPr>
            <p:nvPr/>
          </p:nvSpPr>
          <p:spPr bwMode="auto">
            <a:xfrm>
              <a:off x="612" y="2160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8" name="Line 59"/>
            <p:cNvSpPr>
              <a:spLocks noChangeShapeType="1"/>
            </p:cNvSpPr>
            <p:nvPr/>
          </p:nvSpPr>
          <p:spPr bwMode="auto">
            <a:xfrm>
              <a:off x="612" y="2614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89" name="Line 60"/>
            <p:cNvSpPr>
              <a:spLocks noChangeShapeType="1"/>
            </p:cNvSpPr>
            <p:nvPr/>
          </p:nvSpPr>
          <p:spPr bwMode="auto">
            <a:xfrm>
              <a:off x="1066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90" name="Line 61"/>
            <p:cNvSpPr>
              <a:spLocks noChangeShapeType="1"/>
            </p:cNvSpPr>
            <p:nvPr/>
          </p:nvSpPr>
          <p:spPr bwMode="auto">
            <a:xfrm>
              <a:off x="4694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91" name="Text Box 62"/>
            <p:cNvSpPr txBox="1">
              <a:spLocks noChangeArrowheads="1"/>
            </p:cNvSpPr>
            <p:nvPr/>
          </p:nvSpPr>
          <p:spPr bwMode="auto">
            <a:xfrm>
              <a:off x="4513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1792" name="Text Box 63"/>
            <p:cNvSpPr txBox="1">
              <a:spLocks noChangeArrowheads="1"/>
            </p:cNvSpPr>
            <p:nvPr/>
          </p:nvSpPr>
          <p:spPr bwMode="auto">
            <a:xfrm>
              <a:off x="884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31747" name="Text Box 64"/>
          <p:cNvSpPr txBox="1">
            <a:spLocks noChangeArrowheads="1"/>
          </p:cNvSpPr>
          <p:nvPr/>
        </p:nvSpPr>
        <p:spPr bwMode="auto">
          <a:xfrm>
            <a:off x="3143250" y="0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2. OBJECT AT 2F</a:t>
            </a:r>
            <a:endParaRPr lang="en-US" altLang="en-US" sz="2400" b="1" u="sng" dirty="0">
              <a:latin typeface="+mn-lt"/>
            </a:endParaRPr>
          </a:p>
        </p:txBody>
      </p:sp>
      <p:grpSp>
        <p:nvGrpSpPr>
          <p:cNvPr id="5185" name="Group 65"/>
          <p:cNvGrpSpPr>
            <a:grpSpLocks/>
          </p:cNvGrpSpPr>
          <p:nvPr/>
        </p:nvGrpSpPr>
        <p:grpSpPr bwMode="auto">
          <a:xfrm flipV="1">
            <a:off x="3216276" y="1270000"/>
            <a:ext cx="2879725" cy="71438"/>
            <a:chOff x="612" y="799"/>
            <a:chExt cx="2268" cy="0"/>
          </a:xfrm>
        </p:grpSpPr>
        <p:sp>
          <p:nvSpPr>
            <p:cNvPr id="31764" name="Line 66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5" name="Line 67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88" name="Group 68"/>
          <p:cNvGrpSpPr>
            <a:grpSpLocks/>
          </p:cNvGrpSpPr>
          <p:nvPr/>
        </p:nvGrpSpPr>
        <p:grpSpPr bwMode="auto">
          <a:xfrm>
            <a:off x="3216276" y="1268413"/>
            <a:ext cx="6767513" cy="3384550"/>
            <a:chOff x="612" y="799"/>
            <a:chExt cx="4853" cy="1951"/>
          </a:xfrm>
        </p:grpSpPr>
        <p:sp>
          <p:nvSpPr>
            <p:cNvPr id="31762" name="Line 69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3" name="Line 70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91" name="Line 71"/>
          <p:cNvSpPr>
            <a:spLocks noChangeShapeType="1"/>
          </p:cNvSpPr>
          <p:nvPr/>
        </p:nvSpPr>
        <p:spPr bwMode="auto">
          <a:xfrm flipV="1">
            <a:off x="3216275" y="1268413"/>
            <a:ext cx="0" cy="14414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92" name="Group 72"/>
          <p:cNvGrpSpPr>
            <a:grpSpLocks/>
          </p:cNvGrpSpPr>
          <p:nvPr/>
        </p:nvGrpSpPr>
        <p:grpSpPr bwMode="auto">
          <a:xfrm>
            <a:off x="6096000" y="1268413"/>
            <a:ext cx="3816350" cy="3816350"/>
            <a:chOff x="2880" y="799"/>
            <a:chExt cx="2404" cy="2404"/>
          </a:xfrm>
        </p:grpSpPr>
        <p:sp>
          <p:nvSpPr>
            <p:cNvPr id="31760" name="Line 73"/>
            <p:cNvSpPr>
              <a:spLocks noChangeShapeType="1"/>
            </p:cNvSpPr>
            <p:nvPr/>
          </p:nvSpPr>
          <p:spPr bwMode="auto">
            <a:xfrm>
              <a:off x="2880" y="799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1761" name="Line 74"/>
            <p:cNvSpPr>
              <a:spLocks noChangeShapeType="1"/>
            </p:cNvSpPr>
            <p:nvPr/>
          </p:nvSpPr>
          <p:spPr bwMode="auto">
            <a:xfrm>
              <a:off x="3651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95" name="Line 75"/>
          <p:cNvSpPr>
            <a:spLocks noChangeShapeType="1"/>
          </p:cNvSpPr>
          <p:nvPr/>
        </p:nvSpPr>
        <p:spPr bwMode="auto">
          <a:xfrm>
            <a:off x="8975725" y="2708276"/>
            <a:ext cx="0" cy="1439863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96" name="Text Box 76"/>
          <p:cNvSpPr txBox="1">
            <a:spLocks noChangeArrowheads="1"/>
          </p:cNvSpPr>
          <p:nvPr/>
        </p:nvSpPr>
        <p:spPr bwMode="auto">
          <a:xfrm>
            <a:off x="2424113" y="5084764"/>
            <a:ext cx="6551612" cy="52863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</a:t>
            </a:r>
            <a:r>
              <a:rPr lang="en-GB" altLang="en-US" sz="2800">
                <a:latin typeface="+mn-lt"/>
              </a:rPr>
              <a:t>REAL, INVERTED, SAME SIZE</a:t>
            </a:r>
            <a:endParaRPr lang="en-US" altLang="en-US" sz="2800">
              <a:latin typeface="+mn-lt"/>
            </a:endParaRPr>
          </a:p>
        </p:txBody>
      </p:sp>
      <p:sp>
        <p:nvSpPr>
          <p:cNvPr id="5197" name="Text Box 77"/>
          <p:cNvSpPr txBox="1">
            <a:spLocks noChangeArrowheads="1"/>
          </p:cNvSpPr>
          <p:nvPr/>
        </p:nvSpPr>
        <p:spPr bwMode="auto">
          <a:xfrm>
            <a:off x="2424113" y="5805489"/>
            <a:ext cx="3816350" cy="4667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</a:t>
            </a:r>
            <a:r>
              <a:rPr lang="en-GB" altLang="en-US" sz="2400" b="1">
                <a:latin typeface="+mn-lt"/>
              </a:rPr>
              <a:t>at 2F</a:t>
            </a:r>
            <a:endParaRPr lang="en-US" altLang="en-US" sz="28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45754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91" grpId="0" animBg="1"/>
      <p:bldP spid="5195" grpId="0" animBg="1"/>
      <p:bldP spid="5196" grpId="0" animBg="1"/>
      <p:bldP spid="519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34"/>
          <p:cNvGrpSpPr>
            <a:grpSpLocks/>
          </p:cNvGrpSpPr>
          <p:nvPr/>
        </p:nvGrpSpPr>
        <p:grpSpPr bwMode="auto">
          <a:xfrm>
            <a:off x="2424114" y="549275"/>
            <a:ext cx="7272337" cy="4319588"/>
            <a:chOff x="567" y="346"/>
            <a:chExt cx="4581" cy="2721"/>
          </a:xfrm>
        </p:grpSpPr>
        <p:sp>
          <p:nvSpPr>
            <p:cNvPr id="32790" name="Line 35"/>
            <p:cNvSpPr>
              <a:spLocks noChangeShapeType="1"/>
            </p:cNvSpPr>
            <p:nvPr/>
          </p:nvSpPr>
          <p:spPr bwMode="auto">
            <a:xfrm>
              <a:off x="3787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1" name="Line 36"/>
            <p:cNvSpPr>
              <a:spLocks noChangeShapeType="1"/>
            </p:cNvSpPr>
            <p:nvPr/>
          </p:nvSpPr>
          <p:spPr bwMode="auto">
            <a:xfrm>
              <a:off x="1973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2792" name="Group 37"/>
            <p:cNvGrpSpPr>
              <a:grpSpLocks/>
            </p:cNvGrpSpPr>
            <p:nvPr/>
          </p:nvGrpSpPr>
          <p:grpSpPr bwMode="auto">
            <a:xfrm>
              <a:off x="2744" y="527"/>
              <a:ext cx="272" cy="2404"/>
              <a:chOff x="2290" y="890"/>
              <a:chExt cx="272" cy="1633"/>
            </a:xfrm>
          </p:grpSpPr>
          <p:sp>
            <p:nvSpPr>
              <p:cNvPr id="32817" name="Freeform 38"/>
              <p:cNvSpPr>
                <a:spLocks/>
              </p:cNvSpPr>
              <p:nvPr/>
            </p:nvSpPr>
            <p:spPr bwMode="auto">
              <a:xfrm>
                <a:off x="2290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818" name="Freeform 39"/>
              <p:cNvSpPr>
                <a:spLocks/>
              </p:cNvSpPr>
              <p:nvPr/>
            </p:nvSpPr>
            <p:spPr bwMode="auto">
              <a:xfrm rot="10800000">
                <a:off x="2426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2793" name="Line 40"/>
            <p:cNvSpPr>
              <a:spLocks noChangeShapeType="1"/>
            </p:cNvSpPr>
            <p:nvPr/>
          </p:nvSpPr>
          <p:spPr bwMode="auto">
            <a:xfrm>
              <a:off x="567" y="1706"/>
              <a:ext cx="45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4" name="Line 41"/>
            <p:cNvSpPr>
              <a:spLocks noChangeShapeType="1"/>
            </p:cNvSpPr>
            <p:nvPr/>
          </p:nvSpPr>
          <p:spPr bwMode="auto">
            <a:xfrm>
              <a:off x="1973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5" name="Text Box 42"/>
            <p:cNvSpPr txBox="1">
              <a:spLocks noChangeArrowheads="1"/>
            </p:cNvSpPr>
            <p:nvPr/>
          </p:nvSpPr>
          <p:spPr bwMode="auto">
            <a:xfrm>
              <a:off x="1837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2796" name="Text Box 43"/>
            <p:cNvSpPr txBox="1">
              <a:spLocks noChangeArrowheads="1"/>
            </p:cNvSpPr>
            <p:nvPr/>
          </p:nvSpPr>
          <p:spPr bwMode="auto">
            <a:xfrm>
              <a:off x="3651" y="1752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2797" name="Line 44"/>
            <p:cNvSpPr>
              <a:spLocks noChangeShapeType="1"/>
            </p:cNvSpPr>
            <p:nvPr/>
          </p:nvSpPr>
          <p:spPr bwMode="auto">
            <a:xfrm>
              <a:off x="3787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8" name="Line 45"/>
            <p:cNvSpPr>
              <a:spLocks noChangeShapeType="1"/>
            </p:cNvSpPr>
            <p:nvPr/>
          </p:nvSpPr>
          <p:spPr bwMode="auto">
            <a:xfrm>
              <a:off x="612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99" name="Line 46"/>
            <p:cNvSpPr>
              <a:spLocks noChangeShapeType="1"/>
            </p:cNvSpPr>
            <p:nvPr/>
          </p:nvSpPr>
          <p:spPr bwMode="auto">
            <a:xfrm>
              <a:off x="4241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0" name="Line 47"/>
            <p:cNvSpPr>
              <a:spLocks noChangeShapeType="1"/>
            </p:cNvSpPr>
            <p:nvPr/>
          </p:nvSpPr>
          <p:spPr bwMode="auto">
            <a:xfrm>
              <a:off x="469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1" name="Line 48"/>
            <p:cNvSpPr>
              <a:spLocks noChangeShapeType="1"/>
            </p:cNvSpPr>
            <p:nvPr/>
          </p:nvSpPr>
          <p:spPr bwMode="auto">
            <a:xfrm>
              <a:off x="5148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2" name="Line 49"/>
            <p:cNvSpPr>
              <a:spLocks noChangeShapeType="1"/>
            </p:cNvSpPr>
            <p:nvPr/>
          </p:nvSpPr>
          <p:spPr bwMode="auto">
            <a:xfrm>
              <a:off x="242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3" name="Line 50"/>
            <p:cNvSpPr>
              <a:spLocks noChangeShapeType="1"/>
            </p:cNvSpPr>
            <p:nvPr/>
          </p:nvSpPr>
          <p:spPr bwMode="auto">
            <a:xfrm>
              <a:off x="2880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4" name="Line 51"/>
            <p:cNvSpPr>
              <a:spLocks noChangeShapeType="1"/>
            </p:cNvSpPr>
            <p:nvPr/>
          </p:nvSpPr>
          <p:spPr bwMode="auto">
            <a:xfrm>
              <a:off x="333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5" name="Line 52"/>
            <p:cNvSpPr>
              <a:spLocks noChangeShapeType="1"/>
            </p:cNvSpPr>
            <p:nvPr/>
          </p:nvSpPr>
          <p:spPr bwMode="auto">
            <a:xfrm>
              <a:off x="106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6" name="Line 53"/>
            <p:cNvSpPr>
              <a:spLocks noChangeShapeType="1"/>
            </p:cNvSpPr>
            <p:nvPr/>
          </p:nvSpPr>
          <p:spPr bwMode="auto">
            <a:xfrm>
              <a:off x="1519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7" name="Line 54"/>
            <p:cNvSpPr>
              <a:spLocks noChangeShapeType="1"/>
            </p:cNvSpPr>
            <p:nvPr/>
          </p:nvSpPr>
          <p:spPr bwMode="auto">
            <a:xfrm>
              <a:off x="612" y="3067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8" name="Line 55"/>
            <p:cNvSpPr>
              <a:spLocks noChangeShapeType="1"/>
            </p:cNvSpPr>
            <p:nvPr/>
          </p:nvSpPr>
          <p:spPr bwMode="auto">
            <a:xfrm>
              <a:off x="612" y="346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09" name="Line 56"/>
            <p:cNvSpPr>
              <a:spLocks noChangeShapeType="1"/>
            </p:cNvSpPr>
            <p:nvPr/>
          </p:nvSpPr>
          <p:spPr bwMode="auto">
            <a:xfrm>
              <a:off x="612" y="799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0" name="Line 57"/>
            <p:cNvSpPr>
              <a:spLocks noChangeShapeType="1"/>
            </p:cNvSpPr>
            <p:nvPr/>
          </p:nvSpPr>
          <p:spPr bwMode="auto">
            <a:xfrm>
              <a:off x="612" y="1253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1" name="Line 58"/>
            <p:cNvSpPr>
              <a:spLocks noChangeShapeType="1"/>
            </p:cNvSpPr>
            <p:nvPr/>
          </p:nvSpPr>
          <p:spPr bwMode="auto">
            <a:xfrm>
              <a:off x="612" y="2160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2" name="Line 59"/>
            <p:cNvSpPr>
              <a:spLocks noChangeShapeType="1"/>
            </p:cNvSpPr>
            <p:nvPr/>
          </p:nvSpPr>
          <p:spPr bwMode="auto">
            <a:xfrm>
              <a:off x="612" y="2614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3" name="Line 60"/>
            <p:cNvSpPr>
              <a:spLocks noChangeShapeType="1"/>
            </p:cNvSpPr>
            <p:nvPr/>
          </p:nvSpPr>
          <p:spPr bwMode="auto">
            <a:xfrm>
              <a:off x="1066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4" name="Line 61"/>
            <p:cNvSpPr>
              <a:spLocks noChangeShapeType="1"/>
            </p:cNvSpPr>
            <p:nvPr/>
          </p:nvSpPr>
          <p:spPr bwMode="auto">
            <a:xfrm>
              <a:off x="4694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815" name="Text Box 62"/>
            <p:cNvSpPr txBox="1">
              <a:spLocks noChangeArrowheads="1"/>
            </p:cNvSpPr>
            <p:nvPr/>
          </p:nvSpPr>
          <p:spPr bwMode="auto">
            <a:xfrm>
              <a:off x="4513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2816" name="Text Box 63"/>
            <p:cNvSpPr txBox="1">
              <a:spLocks noChangeArrowheads="1"/>
            </p:cNvSpPr>
            <p:nvPr/>
          </p:nvSpPr>
          <p:spPr bwMode="auto">
            <a:xfrm>
              <a:off x="884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32771" name="Text Box 64"/>
          <p:cNvSpPr txBox="1">
            <a:spLocks noChangeArrowheads="1"/>
          </p:cNvSpPr>
          <p:nvPr/>
        </p:nvSpPr>
        <p:spPr bwMode="auto">
          <a:xfrm>
            <a:off x="3143250" y="0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3. OBJECT BETWEEN F AND 2F</a:t>
            </a:r>
            <a:endParaRPr lang="en-US" altLang="en-US" sz="2400" b="1" u="sng" dirty="0">
              <a:latin typeface="+mn-lt"/>
            </a:endParaRPr>
          </a:p>
        </p:txBody>
      </p:sp>
      <p:sp>
        <p:nvSpPr>
          <p:cNvPr id="6209" name="Line 65"/>
          <p:cNvSpPr>
            <a:spLocks noChangeShapeType="1"/>
          </p:cNvSpPr>
          <p:nvPr/>
        </p:nvSpPr>
        <p:spPr bwMode="auto">
          <a:xfrm flipV="1">
            <a:off x="3648075" y="1268413"/>
            <a:ext cx="0" cy="14414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210" name="Group 66"/>
          <p:cNvGrpSpPr>
            <a:grpSpLocks/>
          </p:cNvGrpSpPr>
          <p:nvPr/>
        </p:nvGrpSpPr>
        <p:grpSpPr bwMode="auto">
          <a:xfrm flipV="1">
            <a:off x="3648076" y="1209676"/>
            <a:ext cx="2447925" cy="73025"/>
            <a:chOff x="612" y="799"/>
            <a:chExt cx="2268" cy="0"/>
          </a:xfrm>
        </p:grpSpPr>
        <p:sp>
          <p:nvSpPr>
            <p:cNvPr id="32788" name="Line 67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89" name="Line 68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213" name="Group 69"/>
          <p:cNvGrpSpPr>
            <a:grpSpLocks/>
          </p:cNvGrpSpPr>
          <p:nvPr/>
        </p:nvGrpSpPr>
        <p:grpSpPr bwMode="auto">
          <a:xfrm>
            <a:off x="3648076" y="1268413"/>
            <a:ext cx="6119813" cy="3600450"/>
            <a:chOff x="612" y="799"/>
            <a:chExt cx="4853" cy="1951"/>
          </a:xfrm>
        </p:grpSpPr>
        <p:sp>
          <p:nvSpPr>
            <p:cNvPr id="32786" name="Line 70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87" name="Line 71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6216" name="Group 72"/>
          <p:cNvGrpSpPr>
            <a:grpSpLocks/>
          </p:cNvGrpSpPr>
          <p:nvPr/>
        </p:nvGrpSpPr>
        <p:grpSpPr bwMode="auto">
          <a:xfrm>
            <a:off x="6096000" y="1268413"/>
            <a:ext cx="3816350" cy="3816350"/>
            <a:chOff x="2880" y="799"/>
            <a:chExt cx="2404" cy="2404"/>
          </a:xfrm>
        </p:grpSpPr>
        <p:sp>
          <p:nvSpPr>
            <p:cNvPr id="32784" name="Line 73"/>
            <p:cNvSpPr>
              <a:spLocks noChangeShapeType="1"/>
            </p:cNvSpPr>
            <p:nvPr/>
          </p:nvSpPr>
          <p:spPr bwMode="auto">
            <a:xfrm>
              <a:off x="2880" y="799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2785" name="Line 74"/>
            <p:cNvSpPr>
              <a:spLocks noChangeShapeType="1"/>
            </p:cNvSpPr>
            <p:nvPr/>
          </p:nvSpPr>
          <p:spPr bwMode="auto">
            <a:xfrm>
              <a:off x="3651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19" name="Line 75"/>
          <p:cNvSpPr>
            <a:spLocks noChangeShapeType="1"/>
          </p:cNvSpPr>
          <p:nvPr/>
        </p:nvSpPr>
        <p:spPr bwMode="auto">
          <a:xfrm>
            <a:off x="9625013" y="2708275"/>
            <a:ext cx="0" cy="20891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20" name="Text Box 76"/>
          <p:cNvSpPr txBox="1">
            <a:spLocks noChangeArrowheads="1"/>
          </p:cNvSpPr>
          <p:nvPr/>
        </p:nvSpPr>
        <p:spPr bwMode="auto">
          <a:xfrm>
            <a:off x="2424113" y="5084764"/>
            <a:ext cx="6551612" cy="528637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</a:t>
            </a:r>
            <a:r>
              <a:rPr lang="en-GB" altLang="en-US" sz="2800">
                <a:latin typeface="+mn-lt"/>
              </a:rPr>
              <a:t>REAL, INVERTED, MAGNIFIED</a:t>
            </a:r>
            <a:endParaRPr lang="en-US" altLang="en-US" sz="2800">
              <a:latin typeface="+mn-lt"/>
            </a:endParaRPr>
          </a:p>
        </p:txBody>
      </p:sp>
      <p:sp>
        <p:nvSpPr>
          <p:cNvPr id="6221" name="Text Box 77"/>
          <p:cNvSpPr txBox="1">
            <a:spLocks noChangeArrowheads="1"/>
          </p:cNvSpPr>
          <p:nvPr/>
        </p:nvSpPr>
        <p:spPr bwMode="auto">
          <a:xfrm>
            <a:off x="2424114" y="5805489"/>
            <a:ext cx="4535487" cy="466725"/>
          </a:xfrm>
          <a:prstGeom prst="rect">
            <a:avLst/>
          </a:prstGeom>
          <a:solidFill>
            <a:srgbClr val="CCFFCC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</a:t>
            </a:r>
            <a:r>
              <a:rPr lang="en-GB" altLang="en-US" sz="2400" b="1">
                <a:latin typeface="+mn-lt"/>
              </a:rPr>
              <a:t>outside 2F</a:t>
            </a:r>
            <a:endParaRPr lang="en-US" altLang="en-US" sz="28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70143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09" grpId="0" animBg="1"/>
      <p:bldP spid="6219" grpId="0" animBg="1"/>
      <p:bldP spid="6220" grpId="0" animBg="1"/>
      <p:bldP spid="6221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34"/>
          <p:cNvGrpSpPr>
            <a:grpSpLocks/>
          </p:cNvGrpSpPr>
          <p:nvPr/>
        </p:nvGrpSpPr>
        <p:grpSpPr bwMode="auto">
          <a:xfrm>
            <a:off x="2424114" y="549275"/>
            <a:ext cx="7272337" cy="4319588"/>
            <a:chOff x="567" y="346"/>
            <a:chExt cx="4581" cy="2721"/>
          </a:xfrm>
        </p:grpSpPr>
        <p:sp>
          <p:nvSpPr>
            <p:cNvPr id="33813" name="Line 35"/>
            <p:cNvSpPr>
              <a:spLocks noChangeShapeType="1"/>
            </p:cNvSpPr>
            <p:nvPr/>
          </p:nvSpPr>
          <p:spPr bwMode="auto">
            <a:xfrm>
              <a:off x="3787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14" name="Line 36"/>
            <p:cNvSpPr>
              <a:spLocks noChangeShapeType="1"/>
            </p:cNvSpPr>
            <p:nvPr/>
          </p:nvSpPr>
          <p:spPr bwMode="auto">
            <a:xfrm>
              <a:off x="1973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3815" name="Group 37"/>
            <p:cNvGrpSpPr>
              <a:grpSpLocks/>
            </p:cNvGrpSpPr>
            <p:nvPr/>
          </p:nvGrpSpPr>
          <p:grpSpPr bwMode="auto">
            <a:xfrm>
              <a:off x="2744" y="527"/>
              <a:ext cx="272" cy="2404"/>
              <a:chOff x="2290" y="890"/>
              <a:chExt cx="272" cy="1633"/>
            </a:xfrm>
          </p:grpSpPr>
          <p:sp>
            <p:nvSpPr>
              <p:cNvPr id="33840" name="Freeform 38"/>
              <p:cNvSpPr>
                <a:spLocks/>
              </p:cNvSpPr>
              <p:nvPr/>
            </p:nvSpPr>
            <p:spPr bwMode="auto">
              <a:xfrm>
                <a:off x="2290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3841" name="Freeform 39"/>
              <p:cNvSpPr>
                <a:spLocks/>
              </p:cNvSpPr>
              <p:nvPr/>
            </p:nvSpPr>
            <p:spPr bwMode="auto">
              <a:xfrm rot="10800000">
                <a:off x="2426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3816" name="Line 40"/>
            <p:cNvSpPr>
              <a:spLocks noChangeShapeType="1"/>
            </p:cNvSpPr>
            <p:nvPr/>
          </p:nvSpPr>
          <p:spPr bwMode="auto">
            <a:xfrm>
              <a:off x="567" y="1706"/>
              <a:ext cx="45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17" name="Line 41"/>
            <p:cNvSpPr>
              <a:spLocks noChangeShapeType="1"/>
            </p:cNvSpPr>
            <p:nvPr/>
          </p:nvSpPr>
          <p:spPr bwMode="auto">
            <a:xfrm>
              <a:off x="1973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18" name="Text Box 42"/>
            <p:cNvSpPr txBox="1">
              <a:spLocks noChangeArrowheads="1"/>
            </p:cNvSpPr>
            <p:nvPr/>
          </p:nvSpPr>
          <p:spPr bwMode="auto">
            <a:xfrm>
              <a:off x="1837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3819" name="Text Box 43"/>
            <p:cNvSpPr txBox="1">
              <a:spLocks noChangeArrowheads="1"/>
            </p:cNvSpPr>
            <p:nvPr/>
          </p:nvSpPr>
          <p:spPr bwMode="auto">
            <a:xfrm>
              <a:off x="3651" y="1752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3820" name="Line 44"/>
            <p:cNvSpPr>
              <a:spLocks noChangeShapeType="1"/>
            </p:cNvSpPr>
            <p:nvPr/>
          </p:nvSpPr>
          <p:spPr bwMode="auto">
            <a:xfrm>
              <a:off x="3787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1" name="Line 45"/>
            <p:cNvSpPr>
              <a:spLocks noChangeShapeType="1"/>
            </p:cNvSpPr>
            <p:nvPr/>
          </p:nvSpPr>
          <p:spPr bwMode="auto">
            <a:xfrm>
              <a:off x="612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2" name="Line 46"/>
            <p:cNvSpPr>
              <a:spLocks noChangeShapeType="1"/>
            </p:cNvSpPr>
            <p:nvPr/>
          </p:nvSpPr>
          <p:spPr bwMode="auto">
            <a:xfrm>
              <a:off x="4241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3" name="Line 47"/>
            <p:cNvSpPr>
              <a:spLocks noChangeShapeType="1"/>
            </p:cNvSpPr>
            <p:nvPr/>
          </p:nvSpPr>
          <p:spPr bwMode="auto">
            <a:xfrm>
              <a:off x="469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4" name="Line 48"/>
            <p:cNvSpPr>
              <a:spLocks noChangeShapeType="1"/>
            </p:cNvSpPr>
            <p:nvPr/>
          </p:nvSpPr>
          <p:spPr bwMode="auto">
            <a:xfrm>
              <a:off x="5148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5" name="Line 49"/>
            <p:cNvSpPr>
              <a:spLocks noChangeShapeType="1"/>
            </p:cNvSpPr>
            <p:nvPr/>
          </p:nvSpPr>
          <p:spPr bwMode="auto">
            <a:xfrm>
              <a:off x="242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6" name="Line 50"/>
            <p:cNvSpPr>
              <a:spLocks noChangeShapeType="1"/>
            </p:cNvSpPr>
            <p:nvPr/>
          </p:nvSpPr>
          <p:spPr bwMode="auto">
            <a:xfrm>
              <a:off x="2880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7" name="Line 51"/>
            <p:cNvSpPr>
              <a:spLocks noChangeShapeType="1"/>
            </p:cNvSpPr>
            <p:nvPr/>
          </p:nvSpPr>
          <p:spPr bwMode="auto">
            <a:xfrm>
              <a:off x="333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8" name="Line 52"/>
            <p:cNvSpPr>
              <a:spLocks noChangeShapeType="1"/>
            </p:cNvSpPr>
            <p:nvPr/>
          </p:nvSpPr>
          <p:spPr bwMode="auto">
            <a:xfrm>
              <a:off x="106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9" name="Line 53"/>
            <p:cNvSpPr>
              <a:spLocks noChangeShapeType="1"/>
            </p:cNvSpPr>
            <p:nvPr/>
          </p:nvSpPr>
          <p:spPr bwMode="auto">
            <a:xfrm>
              <a:off x="1519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0" name="Line 54"/>
            <p:cNvSpPr>
              <a:spLocks noChangeShapeType="1"/>
            </p:cNvSpPr>
            <p:nvPr/>
          </p:nvSpPr>
          <p:spPr bwMode="auto">
            <a:xfrm>
              <a:off x="612" y="3067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1" name="Line 55"/>
            <p:cNvSpPr>
              <a:spLocks noChangeShapeType="1"/>
            </p:cNvSpPr>
            <p:nvPr/>
          </p:nvSpPr>
          <p:spPr bwMode="auto">
            <a:xfrm>
              <a:off x="612" y="346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2" name="Line 56"/>
            <p:cNvSpPr>
              <a:spLocks noChangeShapeType="1"/>
            </p:cNvSpPr>
            <p:nvPr/>
          </p:nvSpPr>
          <p:spPr bwMode="auto">
            <a:xfrm>
              <a:off x="612" y="799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3" name="Line 57"/>
            <p:cNvSpPr>
              <a:spLocks noChangeShapeType="1"/>
            </p:cNvSpPr>
            <p:nvPr/>
          </p:nvSpPr>
          <p:spPr bwMode="auto">
            <a:xfrm>
              <a:off x="612" y="1253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4" name="Line 58"/>
            <p:cNvSpPr>
              <a:spLocks noChangeShapeType="1"/>
            </p:cNvSpPr>
            <p:nvPr/>
          </p:nvSpPr>
          <p:spPr bwMode="auto">
            <a:xfrm>
              <a:off x="612" y="2160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5" name="Line 59"/>
            <p:cNvSpPr>
              <a:spLocks noChangeShapeType="1"/>
            </p:cNvSpPr>
            <p:nvPr/>
          </p:nvSpPr>
          <p:spPr bwMode="auto">
            <a:xfrm>
              <a:off x="612" y="2614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6" name="Line 60"/>
            <p:cNvSpPr>
              <a:spLocks noChangeShapeType="1"/>
            </p:cNvSpPr>
            <p:nvPr/>
          </p:nvSpPr>
          <p:spPr bwMode="auto">
            <a:xfrm>
              <a:off x="1066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7" name="Line 61"/>
            <p:cNvSpPr>
              <a:spLocks noChangeShapeType="1"/>
            </p:cNvSpPr>
            <p:nvPr/>
          </p:nvSpPr>
          <p:spPr bwMode="auto">
            <a:xfrm>
              <a:off x="4694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38" name="Text Box 62"/>
            <p:cNvSpPr txBox="1">
              <a:spLocks noChangeArrowheads="1"/>
            </p:cNvSpPr>
            <p:nvPr/>
          </p:nvSpPr>
          <p:spPr bwMode="auto">
            <a:xfrm>
              <a:off x="4513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3839" name="Text Box 63"/>
            <p:cNvSpPr txBox="1">
              <a:spLocks noChangeArrowheads="1"/>
            </p:cNvSpPr>
            <p:nvPr/>
          </p:nvSpPr>
          <p:spPr bwMode="auto">
            <a:xfrm>
              <a:off x="884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33795" name="Text Box 64"/>
          <p:cNvSpPr txBox="1">
            <a:spLocks noChangeArrowheads="1"/>
          </p:cNvSpPr>
          <p:nvPr/>
        </p:nvSpPr>
        <p:spPr bwMode="auto">
          <a:xfrm>
            <a:off x="3143250" y="0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4. OBJECT AT  F</a:t>
            </a:r>
            <a:endParaRPr lang="en-US" altLang="en-US" sz="2400" b="1" u="sng" dirty="0">
              <a:latin typeface="+mn-lt"/>
            </a:endParaRPr>
          </a:p>
        </p:txBody>
      </p:sp>
      <p:sp>
        <p:nvSpPr>
          <p:cNvPr id="7233" name="Line 65"/>
          <p:cNvSpPr>
            <a:spLocks noChangeShapeType="1"/>
          </p:cNvSpPr>
          <p:nvPr/>
        </p:nvSpPr>
        <p:spPr bwMode="auto">
          <a:xfrm flipV="1">
            <a:off x="4656138" y="1268413"/>
            <a:ext cx="0" cy="14414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234" name="Group 66"/>
          <p:cNvGrpSpPr>
            <a:grpSpLocks/>
          </p:cNvGrpSpPr>
          <p:nvPr/>
        </p:nvGrpSpPr>
        <p:grpSpPr bwMode="auto">
          <a:xfrm flipV="1">
            <a:off x="4656138" y="1268414"/>
            <a:ext cx="1439862" cy="73025"/>
            <a:chOff x="612" y="799"/>
            <a:chExt cx="2268" cy="0"/>
          </a:xfrm>
        </p:grpSpPr>
        <p:sp>
          <p:nvSpPr>
            <p:cNvPr id="33811" name="Line 67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12" name="Line 68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237" name="Group 69"/>
          <p:cNvGrpSpPr>
            <a:grpSpLocks/>
          </p:cNvGrpSpPr>
          <p:nvPr/>
        </p:nvGrpSpPr>
        <p:grpSpPr bwMode="auto">
          <a:xfrm>
            <a:off x="4656139" y="1268414"/>
            <a:ext cx="4103687" cy="4105275"/>
            <a:chOff x="612" y="799"/>
            <a:chExt cx="4853" cy="1951"/>
          </a:xfrm>
        </p:grpSpPr>
        <p:sp>
          <p:nvSpPr>
            <p:cNvPr id="33809" name="Line 70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10" name="Line 71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240" name="Group 72"/>
          <p:cNvGrpSpPr>
            <a:grpSpLocks/>
          </p:cNvGrpSpPr>
          <p:nvPr/>
        </p:nvGrpSpPr>
        <p:grpSpPr bwMode="auto">
          <a:xfrm>
            <a:off x="6096000" y="1330327"/>
            <a:ext cx="3816350" cy="3816350"/>
            <a:chOff x="2880" y="838"/>
            <a:chExt cx="2404" cy="2404"/>
          </a:xfrm>
        </p:grpSpPr>
        <p:sp>
          <p:nvSpPr>
            <p:cNvPr id="33807" name="Line 73"/>
            <p:cNvSpPr>
              <a:spLocks noChangeShapeType="1"/>
            </p:cNvSpPr>
            <p:nvPr/>
          </p:nvSpPr>
          <p:spPr bwMode="auto">
            <a:xfrm>
              <a:off x="2880" y="838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08" name="Line 74"/>
            <p:cNvSpPr>
              <a:spLocks noChangeShapeType="1"/>
            </p:cNvSpPr>
            <p:nvPr/>
          </p:nvSpPr>
          <p:spPr bwMode="auto">
            <a:xfrm>
              <a:off x="3602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243" name="Text Box 75"/>
          <p:cNvSpPr txBox="1">
            <a:spLocks noChangeArrowheads="1"/>
          </p:cNvSpPr>
          <p:nvPr/>
        </p:nvSpPr>
        <p:spPr bwMode="auto">
          <a:xfrm>
            <a:off x="2424113" y="5084764"/>
            <a:ext cx="7200900" cy="466725"/>
          </a:xfrm>
          <a:prstGeom prst="rect">
            <a:avLst/>
          </a:prstGeom>
          <a:solidFill>
            <a:srgbClr val="FFCC99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NO IMAGE FORMED (rays don’t meet)</a:t>
            </a:r>
            <a:endParaRPr lang="en-US" altLang="en-US" sz="2800">
              <a:latin typeface="+mn-lt"/>
            </a:endParaRPr>
          </a:p>
        </p:txBody>
      </p:sp>
      <p:sp>
        <p:nvSpPr>
          <p:cNvPr id="7244" name="Text Box 76"/>
          <p:cNvSpPr txBox="1">
            <a:spLocks noChangeArrowheads="1"/>
          </p:cNvSpPr>
          <p:nvPr/>
        </p:nvSpPr>
        <p:spPr bwMode="auto">
          <a:xfrm>
            <a:off x="2424114" y="5805489"/>
            <a:ext cx="6192837" cy="466725"/>
          </a:xfrm>
          <a:prstGeom prst="rect">
            <a:avLst/>
          </a:prstGeom>
          <a:solidFill>
            <a:srgbClr val="FFCC99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</a:t>
            </a:r>
            <a:r>
              <a:rPr lang="en-GB" altLang="en-US" sz="2400" b="1">
                <a:latin typeface="+mn-lt"/>
              </a:rPr>
              <a:t>none (or at infinity)</a:t>
            </a:r>
            <a:endParaRPr lang="en-US" altLang="en-US" sz="2800" b="1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1729319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3" grpId="0" animBg="1"/>
      <p:bldP spid="7243" grpId="0" animBg="1"/>
      <p:bldP spid="724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34"/>
          <p:cNvGrpSpPr>
            <a:grpSpLocks/>
          </p:cNvGrpSpPr>
          <p:nvPr/>
        </p:nvGrpSpPr>
        <p:grpSpPr bwMode="auto">
          <a:xfrm>
            <a:off x="2784475" y="1746250"/>
            <a:ext cx="7272338" cy="4319588"/>
            <a:chOff x="567" y="346"/>
            <a:chExt cx="4581" cy="2721"/>
          </a:xfrm>
        </p:grpSpPr>
        <p:sp>
          <p:nvSpPr>
            <p:cNvPr id="34841" name="Line 35"/>
            <p:cNvSpPr>
              <a:spLocks noChangeShapeType="1"/>
            </p:cNvSpPr>
            <p:nvPr/>
          </p:nvSpPr>
          <p:spPr bwMode="auto">
            <a:xfrm>
              <a:off x="3787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2" name="Line 36"/>
            <p:cNvSpPr>
              <a:spLocks noChangeShapeType="1"/>
            </p:cNvSpPr>
            <p:nvPr/>
          </p:nvSpPr>
          <p:spPr bwMode="auto">
            <a:xfrm>
              <a:off x="1973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34843" name="Group 37"/>
            <p:cNvGrpSpPr>
              <a:grpSpLocks/>
            </p:cNvGrpSpPr>
            <p:nvPr/>
          </p:nvGrpSpPr>
          <p:grpSpPr bwMode="auto">
            <a:xfrm>
              <a:off x="2744" y="527"/>
              <a:ext cx="272" cy="2404"/>
              <a:chOff x="2290" y="890"/>
              <a:chExt cx="272" cy="1633"/>
            </a:xfrm>
          </p:grpSpPr>
          <p:sp>
            <p:nvSpPr>
              <p:cNvPr id="34868" name="Freeform 38"/>
              <p:cNvSpPr>
                <a:spLocks/>
              </p:cNvSpPr>
              <p:nvPr/>
            </p:nvSpPr>
            <p:spPr bwMode="auto">
              <a:xfrm>
                <a:off x="2290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4869" name="Freeform 39"/>
              <p:cNvSpPr>
                <a:spLocks/>
              </p:cNvSpPr>
              <p:nvPr/>
            </p:nvSpPr>
            <p:spPr bwMode="auto">
              <a:xfrm rot="10800000">
                <a:off x="2426" y="890"/>
                <a:ext cx="136" cy="1633"/>
              </a:xfrm>
              <a:custGeom>
                <a:avLst/>
                <a:gdLst>
                  <a:gd name="T0" fmla="*/ 17 w 226"/>
                  <a:gd name="T1" fmla="*/ 0 h 1588"/>
                  <a:gd name="T2" fmla="*/ 0 w 226"/>
                  <a:gd name="T3" fmla="*/ 886 h 1588"/>
                  <a:gd name="T4" fmla="*/ 17 w 226"/>
                  <a:gd name="T5" fmla="*/ 1826 h 158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26" h="1588">
                    <a:moveTo>
                      <a:pt x="226" y="0"/>
                    </a:moveTo>
                    <a:cubicBezTo>
                      <a:pt x="113" y="253"/>
                      <a:pt x="0" y="506"/>
                      <a:pt x="0" y="771"/>
                    </a:cubicBezTo>
                    <a:cubicBezTo>
                      <a:pt x="0" y="1036"/>
                      <a:pt x="188" y="1452"/>
                      <a:pt x="226" y="1588"/>
                    </a:cubicBezTo>
                  </a:path>
                </a:pathLst>
              </a:cu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4844" name="Line 40"/>
            <p:cNvSpPr>
              <a:spLocks noChangeShapeType="1"/>
            </p:cNvSpPr>
            <p:nvPr/>
          </p:nvSpPr>
          <p:spPr bwMode="auto">
            <a:xfrm>
              <a:off x="567" y="1706"/>
              <a:ext cx="45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5" name="Line 41"/>
            <p:cNvSpPr>
              <a:spLocks noChangeShapeType="1"/>
            </p:cNvSpPr>
            <p:nvPr/>
          </p:nvSpPr>
          <p:spPr bwMode="auto">
            <a:xfrm>
              <a:off x="1973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6" name="Text Box 42"/>
            <p:cNvSpPr txBox="1">
              <a:spLocks noChangeArrowheads="1"/>
            </p:cNvSpPr>
            <p:nvPr/>
          </p:nvSpPr>
          <p:spPr bwMode="auto">
            <a:xfrm>
              <a:off x="1837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4847" name="Text Box 43"/>
            <p:cNvSpPr txBox="1">
              <a:spLocks noChangeArrowheads="1"/>
            </p:cNvSpPr>
            <p:nvPr/>
          </p:nvSpPr>
          <p:spPr bwMode="auto">
            <a:xfrm>
              <a:off x="3651" y="1752"/>
              <a:ext cx="2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4848" name="Line 44"/>
            <p:cNvSpPr>
              <a:spLocks noChangeShapeType="1"/>
            </p:cNvSpPr>
            <p:nvPr/>
          </p:nvSpPr>
          <p:spPr bwMode="auto">
            <a:xfrm>
              <a:off x="3787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9" name="Line 45"/>
            <p:cNvSpPr>
              <a:spLocks noChangeShapeType="1"/>
            </p:cNvSpPr>
            <p:nvPr/>
          </p:nvSpPr>
          <p:spPr bwMode="auto">
            <a:xfrm>
              <a:off x="612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0" name="Line 46"/>
            <p:cNvSpPr>
              <a:spLocks noChangeShapeType="1"/>
            </p:cNvSpPr>
            <p:nvPr/>
          </p:nvSpPr>
          <p:spPr bwMode="auto">
            <a:xfrm>
              <a:off x="4241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1" name="Line 47"/>
            <p:cNvSpPr>
              <a:spLocks noChangeShapeType="1"/>
            </p:cNvSpPr>
            <p:nvPr/>
          </p:nvSpPr>
          <p:spPr bwMode="auto">
            <a:xfrm>
              <a:off x="469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2" name="Line 48"/>
            <p:cNvSpPr>
              <a:spLocks noChangeShapeType="1"/>
            </p:cNvSpPr>
            <p:nvPr/>
          </p:nvSpPr>
          <p:spPr bwMode="auto">
            <a:xfrm>
              <a:off x="5148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3" name="Line 49"/>
            <p:cNvSpPr>
              <a:spLocks noChangeShapeType="1"/>
            </p:cNvSpPr>
            <p:nvPr/>
          </p:nvSpPr>
          <p:spPr bwMode="auto">
            <a:xfrm>
              <a:off x="242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4" name="Line 50"/>
            <p:cNvSpPr>
              <a:spLocks noChangeShapeType="1"/>
            </p:cNvSpPr>
            <p:nvPr/>
          </p:nvSpPr>
          <p:spPr bwMode="auto">
            <a:xfrm>
              <a:off x="2880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5" name="Line 51"/>
            <p:cNvSpPr>
              <a:spLocks noChangeShapeType="1"/>
            </p:cNvSpPr>
            <p:nvPr/>
          </p:nvSpPr>
          <p:spPr bwMode="auto">
            <a:xfrm>
              <a:off x="3334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6" name="Line 52"/>
            <p:cNvSpPr>
              <a:spLocks noChangeShapeType="1"/>
            </p:cNvSpPr>
            <p:nvPr/>
          </p:nvSpPr>
          <p:spPr bwMode="auto">
            <a:xfrm>
              <a:off x="1066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7" name="Line 53"/>
            <p:cNvSpPr>
              <a:spLocks noChangeShapeType="1"/>
            </p:cNvSpPr>
            <p:nvPr/>
          </p:nvSpPr>
          <p:spPr bwMode="auto">
            <a:xfrm>
              <a:off x="1519" y="346"/>
              <a:ext cx="0" cy="2721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8" name="Line 54"/>
            <p:cNvSpPr>
              <a:spLocks noChangeShapeType="1"/>
            </p:cNvSpPr>
            <p:nvPr/>
          </p:nvSpPr>
          <p:spPr bwMode="auto">
            <a:xfrm>
              <a:off x="612" y="3067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9" name="Line 55"/>
            <p:cNvSpPr>
              <a:spLocks noChangeShapeType="1"/>
            </p:cNvSpPr>
            <p:nvPr/>
          </p:nvSpPr>
          <p:spPr bwMode="auto">
            <a:xfrm>
              <a:off x="612" y="346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0" name="Line 56"/>
            <p:cNvSpPr>
              <a:spLocks noChangeShapeType="1"/>
            </p:cNvSpPr>
            <p:nvPr/>
          </p:nvSpPr>
          <p:spPr bwMode="auto">
            <a:xfrm>
              <a:off x="612" y="799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1" name="Line 57"/>
            <p:cNvSpPr>
              <a:spLocks noChangeShapeType="1"/>
            </p:cNvSpPr>
            <p:nvPr/>
          </p:nvSpPr>
          <p:spPr bwMode="auto">
            <a:xfrm>
              <a:off x="612" y="1253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2" name="Line 58"/>
            <p:cNvSpPr>
              <a:spLocks noChangeShapeType="1"/>
            </p:cNvSpPr>
            <p:nvPr/>
          </p:nvSpPr>
          <p:spPr bwMode="auto">
            <a:xfrm>
              <a:off x="612" y="2160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3" name="Line 59"/>
            <p:cNvSpPr>
              <a:spLocks noChangeShapeType="1"/>
            </p:cNvSpPr>
            <p:nvPr/>
          </p:nvSpPr>
          <p:spPr bwMode="auto">
            <a:xfrm>
              <a:off x="612" y="2614"/>
              <a:ext cx="4536" cy="0"/>
            </a:xfrm>
            <a:prstGeom prst="line">
              <a:avLst/>
            </a:prstGeom>
            <a:noFill/>
            <a:ln w="9525">
              <a:solidFill>
                <a:srgbClr val="C0C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4" name="Line 60"/>
            <p:cNvSpPr>
              <a:spLocks noChangeShapeType="1"/>
            </p:cNvSpPr>
            <p:nvPr/>
          </p:nvSpPr>
          <p:spPr bwMode="auto">
            <a:xfrm>
              <a:off x="1066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5" name="Line 61"/>
            <p:cNvSpPr>
              <a:spLocks noChangeShapeType="1"/>
            </p:cNvSpPr>
            <p:nvPr/>
          </p:nvSpPr>
          <p:spPr bwMode="auto">
            <a:xfrm>
              <a:off x="4694" y="1661"/>
              <a:ext cx="0" cy="91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6" name="Text Box 62"/>
            <p:cNvSpPr txBox="1">
              <a:spLocks noChangeArrowheads="1"/>
            </p:cNvSpPr>
            <p:nvPr/>
          </p:nvSpPr>
          <p:spPr bwMode="auto">
            <a:xfrm>
              <a:off x="4513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4867" name="Text Box 63"/>
            <p:cNvSpPr txBox="1">
              <a:spLocks noChangeArrowheads="1"/>
            </p:cNvSpPr>
            <p:nvPr/>
          </p:nvSpPr>
          <p:spPr bwMode="auto">
            <a:xfrm>
              <a:off x="884" y="1752"/>
              <a:ext cx="36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2400" b="1">
                  <a:solidFill>
                    <a:srgbClr val="FF0000"/>
                  </a:solidFill>
                  <a:latin typeface="+mn-lt"/>
                </a:rPr>
                <a:t>2F</a:t>
              </a:r>
              <a:endParaRPr lang="en-US" altLang="en-US" sz="2400" b="1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34819" name="Text Box 64"/>
          <p:cNvSpPr txBox="1">
            <a:spLocks noChangeArrowheads="1"/>
          </p:cNvSpPr>
          <p:nvPr/>
        </p:nvSpPr>
        <p:spPr bwMode="auto">
          <a:xfrm>
            <a:off x="3503614" y="0"/>
            <a:ext cx="55451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5. OBJECT INSIDE F</a:t>
            </a:r>
            <a:endParaRPr lang="en-US" altLang="en-US" sz="2400" b="1" u="sng" dirty="0">
              <a:latin typeface="+mn-lt"/>
            </a:endParaRPr>
          </a:p>
        </p:txBody>
      </p:sp>
      <p:sp>
        <p:nvSpPr>
          <p:cNvPr id="8257" name="Line 65"/>
          <p:cNvSpPr>
            <a:spLocks noChangeShapeType="1"/>
          </p:cNvSpPr>
          <p:nvPr/>
        </p:nvSpPr>
        <p:spPr bwMode="auto">
          <a:xfrm flipV="1">
            <a:off x="5735638" y="2420938"/>
            <a:ext cx="0" cy="1503362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8258" name="Group 66"/>
          <p:cNvGrpSpPr>
            <a:grpSpLocks/>
          </p:cNvGrpSpPr>
          <p:nvPr/>
        </p:nvGrpSpPr>
        <p:grpSpPr bwMode="auto">
          <a:xfrm flipV="1">
            <a:off x="5745164" y="2454276"/>
            <a:ext cx="720725" cy="117475"/>
            <a:chOff x="612" y="799"/>
            <a:chExt cx="2268" cy="0"/>
          </a:xfrm>
        </p:grpSpPr>
        <p:sp>
          <p:nvSpPr>
            <p:cNvPr id="34839" name="Line 67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0" name="Line 68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261" name="Group 69"/>
          <p:cNvGrpSpPr>
            <a:grpSpLocks/>
          </p:cNvGrpSpPr>
          <p:nvPr/>
        </p:nvGrpSpPr>
        <p:grpSpPr bwMode="auto">
          <a:xfrm>
            <a:off x="5753100" y="2438400"/>
            <a:ext cx="1855788" cy="3727450"/>
            <a:chOff x="612" y="799"/>
            <a:chExt cx="4853" cy="1951"/>
          </a:xfrm>
        </p:grpSpPr>
        <p:sp>
          <p:nvSpPr>
            <p:cNvPr id="34837" name="Line 70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8" name="Line 71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264" name="Group 72"/>
          <p:cNvGrpSpPr>
            <a:grpSpLocks/>
          </p:cNvGrpSpPr>
          <p:nvPr/>
        </p:nvGrpSpPr>
        <p:grpSpPr bwMode="auto">
          <a:xfrm>
            <a:off x="6472239" y="2559393"/>
            <a:ext cx="3800475" cy="3832225"/>
            <a:chOff x="2880" y="851"/>
            <a:chExt cx="2404" cy="2404"/>
          </a:xfrm>
        </p:grpSpPr>
        <p:sp>
          <p:nvSpPr>
            <p:cNvPr id="34835" name="Line 73"/>
            <p:cNvSpPr>
              <a:spLocks noChangeShapeType="1"/>
            </p:cNvSpPr>
            <p:nvPr/>
          </p:nvSpPr>
          <p:spPr bwMode="auto">
            <a:xfrm>
              <a:off x="2880" y="851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6" name="Line 74"/>
            <p:cNvSpPr>
              <a:spLocks noChangeShapeType="1"/>
            </p:cNvSpPr>
            <p:nvPr/>
          </p:nvSpPr>
          <p:spPr bwMode="auto">
            <a:xfrm>
              <a:off x="3595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8267" name="Line 75"/>
          <p:cNvSpPr>
            <a:spLocks noChangeShapeType="1"/>
          </p:cNvSpPr>
          <p:nvPr/>
        </p:nvSpPr>
        <p:spPr bwMode="auto">
          <a:xfrm flipH="1" flipV="1">
            <a:off x="4368801" y="404813"/>
            <a:ext cx="2106613" cy="2076450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68" name="Line 76"/>
          <p:cNvSpPr>
            <a:spLocks noChangeShapeType="1"/>
          </p:cNvSpPr>
          <p:nvPr/>
        </p:nvSpPr>
        <p:spPr bwMode="auto">
          <a:xfrm flipH="1" flipV="1">
            <a:off x="4583114" y="404814"/>
            <a:ext cx="1163637" cy="2035175"/>
          </a:xfrm>
          <a:prstGeom prst="line">
            <a:avLst/>
          </a:prstGeom>
          <a:noFill/>
          <a:ln w="38100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78" name="Line 86"/>
          <p:cNvSpPr>
            <a:spLocks noChangeShapeType="1"/>
          </p:cNvSpPr>
          <p:nvPr/>
        </p:nvSpPr>
        <p:spPr bwMode="auto">
          <a:xfrm flipV="1">
            <a:off x="4872038" y="908050"/>
            <a:ext cx="0" cy="2990850"/>
          </a:xfrm>
          <a:prstGeom prst="line">
            <a:avLst/>
          </a:prstGeom>
          <a:noFill/>
          <a:ln w="73025">
            <a:solidFill>
              <a:srgbClr val="008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79" name="Text Box 87"/>
          <p:cNvSpPr txBox="1">
            <a:spLocks noChangeArrowheads="1"/>
          </p:cNvSpPr>
          <p:nvPr/>
        </p:nvSpPr>
        <p:spPr bwMode="auto">
          <a:xfrm>
            <a:off x="181623" y="5893227"/>
            <a:ext cx="4763440" cy="83099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VIRTUAL*, UPRIGHT, MAGNIFIED</a:t>
            </a:r>
            <a:endParaRPr lang="en-US" altLang="en-US" sz="2800">
              <a:latin typeface="+mn-lt"/>
            </a:endParaRPr>
          </a:p>
        </p:txBody>
      </p:sp>
      <p:sp>
        <p:nvSpPr>
          <p:cNvPr id="8280" name="Text Box 88"/>
          <p:cNvSpPr txBox="1">
            <a:spLocks noChangeArrowheads="1"/>
          </p:cNvSpPr>
          <p:nvPr/>
        </p:nvSpPr>
        <p:spPr bwMode="auto">
          <a:xfrm>
            <a:off x="7896225" y="5944453"/>
            <a:ext cx="4204352" cy="830997"/>
          </a:xfrm>
          <a:prstGeom prst="rect">
            <a:avLst/>
          </a:prstGeom>
          <a:solidFill>
            <a:srgbClr val="FFFF99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inside 2F &amp; SAME SIDE AS OBJECT</a:t>
            </a:r>
            <a:endParaRPr lang="en-US" altLang="en-US" sz="2800" b="1">
              <a:latin typeface="+mn-lt"/>
            </a:endParaRPr>
          </a:p>
        </p:txBody>
      </p:sp>
      <p:sp>
        <p:nvSpPr>
          <p:cNvPr id="8285" name="Text Box 93"/>
          <p:cNvSpPr txBox="1">
            <a:spLocks noChangeArrowheads="1"/>
          </p:cNvSpPr>
          <p:nvPr/>
        </p:nvSpPr>
        <p:spPr bwMode="auto">
          <a:xfrm>
            <a:off x="1847850" y="908050"/>
            <a:ext cx="2592388" cy="1200329"/>
          </a:xfrm>
          <a:prstGeom prst="rect">
            <a:avLst/>
          </a:prstGeom>
          <a:solidFill>
            <a:srgbClr val="E5FFE5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800">
                <a:latin typeface="+mn-lt"/>
              </a:rPr>
              <a:t>*</a:t>
            </a:r>
            <a:r>
              <a:rPr lang="en-GB" altLang="en-US" sz="1800" b="1">
                <a:latin typeface="+mn-lt"/>
              </a:rPr>
              <a:t>VIRTUAL Image</a:t>
            </a:r>
            <a:r>
              <a:rPr lang="en-GB" altLang="en-US" sz="1800">
                <a:latin typeface="+mn-lt"/>
              </a:rPr>
              <a:t>: Light does NOT actually pass through it – cannot be projected onto a screen</a:t>
            </a:r>
            <a:endParaRPr lang="en-US" altLang="en-US" sz="18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802211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57" grpId="0" animBg="1"/>
      <p:bldP spid="8267" grpId="0" animBg="1"/>
      <p:bldP spid="8268" grpId="0" animBg="1"/>
      <p:bldP spid="8278" grpId="0" animBg="1"/>
      <p:bldP spid="8279" grpId="0" animBg="1"/>
      <p:bldP spid="8280" grpId="0" animBg="1"/>
      <p:bldP spid="828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Line 5"/>
          <p:cNvSpPr>
            <a:spLocks noChangeShapeType="1"/>
          </p:cNvSpPr>
          <p:nvPr/>
        </p:nvSpPr>
        <p:spPr bwMode="auto">
          <a:xfrm>
            <a:off x="7751763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3" name="Line 6"/>
          <p:cNvSpPr>
            <a:spLocks noChangeShapeType="1"/>
          </p:cNvSpPr>
          <p:nvPr/>
        </p:nvSpPr>
        <p:spPr bwMode="auto">
          <a:xfrm>
            <a:off x="4872038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4" name="Freeform 8"/>
          <p:cNvSpPr>
            <a:spLocks/>
          </p:cNvSpPr>
          <p:nvPr/>
        </p:nvSpPr>
        <p:spPr bwMode="auto">
          <a:xfrm>
            <a:off x="6456363" y="1052513"/>
            <a:ext cx="215900" cy="3816350"/>
          </a:xfrm>
          <a:custGeom>
            <a:avLst/>
            <a:gdLst>
              <a:gd name="T0" fmla="*/ 2147483646 w 226"/>
              <a:gd name="T1" fmla="*/ 0 h 1588"/>
              <a:gd name="T2" fmla="*/ 0 w 226"/>
              <a:gd name="T3" fmla="*/ 2147483646 h 1588"/>
              <a:gd name="T4" fmla="*/ 2147483646 w 226"/>
              <a:gd name="T5" fmla="*/ 2147483646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6" h="1588">
                <a:moveTo>
                  <a:pt x="226" y="0"/>
                </a:moveTo>
                <a:cubicBezTo>
                  <a:pt x="113" y="253"/>
                  <a:pt x="0" y="506"/>
                  <a:pt x="0" y="771"/>
                </a:cubicBezTo>
                <a:cubicBezTo>
                  <a:pt x="0" y="1036"/>
                  <a:pt x="188" y="1452"/>
                  <a:pt x="226" y="1588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5" name="Freeform 9"/>
          <p:cNvSpPr>
            <a:spLocks/>
          </p:cNvSpPr>
          <p:nvPr/>
        </p:nvSpPr>
        <p:spPr bwMode="auto">
          <a:xfrm rot="10800000">
            <a:off x="5951538" y="1052513"/>
            <a:ext cx="215900" cy="3816350"/>
          </a:xfrm>
          <a:custGeom>
            <a:avLst/>
            <a:gdLst>
              <a:gd name="T0" fmla="*/ 2147483646 w 226"/>
              <a:gd name="T1" fmla="*/ 0 h 1588"/>
              <a:gd name="T2" fmla="*/ 0 w 226"/>
              <a:gd name="T3" fmla="*/ 2147483646 h 1588"/>
              <a:gd name="T4" fmla="*/ 2147483646 w 226"/>
              <a:gd name="T5" fmla="*/ 2147483646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26" h="1588">
                <a:moveTo>
                  <a:pt x="226" y="0"/>
                </a:moveTo>
                <a:cubicBezTo>
                  <a:pt x="113" y="253"/>
                  <a:pt x="0" y="506"/>
                  <a:pt x="0" y="771"/>
                </a:cubicBezTo>
                <a:cubicBezTo>
                  <a:pt x="0" y="1036"/>
                  <a:pt x="188" y="1452"/>
                  <a:pt x="226" y="1588"/>
                </a:cubicBezTo>
              </a:path>
            </a:pathLst>
          </a:custGeom>
          <a:noFill/>
          <a:ln w="222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6" name="Line 10"/>
          <p:cNvSpPr>
            <a:spLocks noChangeShapeType="1"/>
          </p:cNvSpPr>
          <p:nvPr/>
        </p:nvSpPr>
        <p:spPr bwMode="auto">
          <a:xfrm>
            <a:off x="2640014" y="2924175"/>
            <a:ext cx="727233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7" name="Line 11"/>
          <p:cNvSpPr>
            <a:spLocks noChangeShapeType="1"/>
          </p:cNvSpPr>
          <p:nvPr/>
        </p:nvSpPr>
        <p:spPr bwMode="auto">
          <a:xfrm>
            <a:off x="4872038" y="2852738"/>
            <a:ext cx="0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48" name="Text Box 12"/>
          <p:cNvSpPr txBox="1">
            <a:spLocks noChangeArrowheads="1"/>
          </p:cNvSpPr>
          <p:nvPr/>
        </p:nvSpPr>
        <p:spPr bwMode="auto">
          <a:xfrm>
            <a:off x="4656138" y="299720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+mn-lt"/>
              </a:rPr>
              <a:t>F</a:t>
            </a:r>
            <a:endParaRPr lang="en-US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849" name="Text Box 13"/>
          <p:cNvSpPr txBox="1">
            <a:spLocks noChangeArrowheads="1"/>
          </p:cNvSpPr>
          <p:nvPr/>
        </p:nvSpPr>
        <p:spPr bwMode="auto">
          <a:xfrm>
            <a:off x="7535863" y="2997200"/>
            <a:ext cx="43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+mn-lt"/>
              </a:rPr>
              <a:t>F</a:t>
            </a:r>
            <a:endParaRPr lang="en-US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850" name="Line 14"/>
          <p:cNvSpPr>
            <a:spLocks noChangeShapeType="1"/>
          </p:cNvSpPr>
          <p:nvPr/>
        </p:nvSpPr>
        <p:spPr bwMode="auto">
          <a:xfrm>
            <a:off x="7751763" y="2852738"/>
            <a:ext cx="0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1" name="Line 15"/>
          <p:cNvSpPr>
            <a:spLocks noChangeShapeType="1"/>
          </p:cNvSpPr>
          <p:nvPr/>
        </p:nvSpPr>
        <p:spPr bwMode="auto">
          <a:xfrm>
            <a:off x="2711450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2" name="Line 16"/>
          <p:cNvSpPr>
            <a:spLocks noChangeShapeType="1"/>
          </p:cNvSpPr>
          <p:nvPr/>
        </p:nvSpPr>
        <p:spPr bwMode="auto">
          <a:xfrm>
            <a:off x="8472488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3" name="Line 17"/>
          <p:cNvSpPr>
            <a:spLocks noChangeShapeType="1"/>
          </p:cNvSpPr>
          <p:nvPr/>
        </p:nvSpPr>
        <p:spPr bwMode="auto">
          <a:xfrm>
            <a:off x="9191625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4" name="Line 18"/>
          <p:cNvSpPr>
            <a:spLocks noChangeShapeType="1"/>
          </p:cNvSpPr>
          <p:nvPr/>
        </p:nvSpPr>
        <p:spPr bwMode="auto">
          <a:xfrm>
            <a:off x="9912350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5" name="Line 19"/>
          <p:cNvSpPr>
            <a:spLocks noChangeShapeType="1"/>
          </p:cNvSpPr>
          <p:nvPr/>
        </p:nvSpPr>
        <p:spPr bwMode="auto">
          <a:xfrm>
            <a:off x="5591175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6" name="Line 20"/>
          <p:cNvSpPr>
            <a:spLocks noChangeShapeType="1"/>
          </p:cNvSpPr>
          <p:nvPr/>
        </p:nvSpPr>
        <p:spPr bwMode="auto">
          <a:xfrm>
            <a:off x="6311900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7" name="Line 21"/>
          <p:cNvSpPr>
            <a:spLocks noChangeShapeType="1"/>
          </p:cNvSpPr>
          <p:nvPr/>
        </p:nvSpPr>
        <p:spPr bwMode="auto">
          <a:xfrm>
            <a:off x="7032625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8" name="Line 22"/>
          <p:cNvSpPr>
            <a:spLocks noChangeShapeType="1"/>
          </p:cNvSpPr>
          <p:nvPr/>
        </p:nvSpPr>
        <p:spPr bwMode="auto">
          <a:xfrm>
            <a:off x="3432175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59" name="Line 23"/>
          <p:cNvSpPr>
            <a:spLocks noChangeShapeType="1"/>
          </p:cNvSpPr>
          <p:nvPr/>
        </p:nvSpPr>
        <p:spPr bwMode="auto">
          <a:xfrm>
            <a:off x="4151313" y="765175"/>
            <a:ext cx="0" cy="4319588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0" name="Line 24"/>
          <p:cNvSpPr>
            <a:spLocks noChangeShapeType="1"/>
          </p:cNvSpPr>
          <p:nvPr/>
        </p:nvSpPr>
        <p:spPr bwMode="auto">
          <a:xfrm>
            <a:off x="2711450" y="5084763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1" name="Line 25"/>
          <p:cNvSpPr>
            <a:spLocks noChangeShapeType="1"/>
          </p:cNvSpPr>
          <p:nvPr/>
        </p:nvSpPr>
        <p:spPr bwMode="auto">
          <a:xfrm>
            <a:off x="2711450" y="765175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2" name="Line 26"/>
          <p:cNvSpPr>
            <a:spLocks noChangeShapeType="1"/>
          </p:cNvSpPr>
          <p:nvPr/>
        </p:nvSpPr>
        <p:spPr bwMode="auto">
          <a:xfrm>
            <a:off x="2711450" y="1484313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3" name="Line 27"/>
          <p:cNvSpPr>
            <a:spLocks noChangeShapeType="1"/>
          </p:cNvSpPr>
          <p:nvPr/>
        </p:nvSpPr>
        <p:spPr bwMode="auto">
          <a:xfrm>
            <a:off x="2711450" y="2205038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4" name="Line 28"/>
          <p:cNvSpPr>
            <a:spLocks noChangeShapeType="1"/>
          </p:cNvSpPr>
          <p:nvPr/>
        </p:nvSpPr>
        <p:spPr bwMode="auto">
          <a:xfrm>
            <a:off x="2711450" y="3644900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5" name="Line 29"/>
          <p:cNvSpPr>
            <a:spLocks noChangeShapeType="1"/>
          </p:cNvSpPr>
          <p:nvPr/>
        </p:nvSpPr>
        <p:spPr bwMode="auto">
          <a:xfrm>
            <a:off x="2711450" y="4365625"/>
            <a:ext cx="72009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6" name="Line 30"/>
          <p:cNvSpPr>
            <a:spLocks noChangeShapeType="1"/>
          </p:cNvSpPr>
          <p:nvPr/>
        </p:nvSpPr>
        <p:spPr bwMode="auto">
          <a:xfrm>
            <a:off x="3432175" y="2852738"/>
            <a:ext cx="0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7" name="Line 31"/>
          <p:cNvSpPr>
            <a:spLocks noChangeShapeType="1"/>
          </p:cNvSpPr>
          <p:nvPr/>
        </p:nvSpPr>
        <p:spPr bwMode="auto">
          <a:xfrm>
            <a:off x="9191625" y="2852738"/>
            <a:ext cx="0" cy="144462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68" name="Text Box 32"/>
          <p:cNvSpPr txBox="1">
            <a:spLocks noChangeArrowheads="1"/>
          </p:cNvSpPr>
          <p:nvPr/>
        </p:nvSpPr>
        <p:spPr bwMode="auto">
          <a:xfrm>
            <a:off x="8904288" y="2997200"/>
            <a:ext cx="5762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+mn-lt"/>
              </a:rPr>
              <a:t>2F</a:t>
            </a:r>
            <a:endParaRPr lang="en-US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869" name="Text Box 33"/>
          <p:cNvSpPr txBox="1">
            <a:spLocks noChangeArrowheads="1"/>
          </p:cNvSpPr>
          <p:nvPr/>
        </p:nvSpPr>
        <p:spPr bwMode="auto">
          <a:xfrm>
            <a:off x="3143251" y="2997200"/>
            <a:ext cx="5762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FF0000"/>
                </a:solidFill>
                <a:latin typeface="+mn-lt"/>
              </a:rPr>
              <a:t>2F</a:t>
            </a:r>
            <a:endParaRPr lang="en-US" altLang="en-US" sz="2400" b="1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5870" name="Text Box 34"/>
          <p:cNvSpPr txBox="1">
            <a:spLocks noChangeArrowheads="1"/>
          </p:cNvSpPr>
          <p:nvPr/>
        </p:nvSpPr>
        <p:spPr bwMode="auto">
          <a:xfrm>
            <a:off x="3359150" y="215900"/>
            <a:ext cx="55451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+mn-lt"/>
              </a:rPr>
              <a:t>6. CONCAVE (DIVERGING) LENS</a:t>
            </a:r>
            <a:endParaRPr lang="en-US" altLang="en-US" sz="2400" b="1" u="sng" dirty="0">
              <a:latin typeface="+mn-lt"/>
            </a:endParaRPr>
          </a:p>
        </p:txBody>
      </p:sp>
      <p:sp>
        <p:nvSpPr>
          <p:cNvPr id="23587" name="Line 35"/>
          <p:cNvSpPr>
            <a:spLocks noChangeShapeType="1"/>
          </p:cNvSpPr>
          <p:nvPr/>
        </p:nvSpPr>
        <p:spPr bwMode="auto">
          <a:xfrm flipV="1">
            <a:off x="3935413" y="1484313"/>
            <a:ext cx="0" cy="1441450"/>
          </a:xfrm>
          <a:prstGeom prst="line">
            <a:avLst/>
          </a:prstGeom>
          <a:noFill/>
          <a:ln w="730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23588" name="Group 36"/>
          <p:cNvGrpSpPr>
            <a:grpSpLocks/>
          </p:cNvGrpSpPr>
          <p:nvPr/>
        </p:nvGrpSpPr>
        <p:grpSpPr bwMode="auto">
          <a:xfrm flipV="1">
            <a:off x="3959225" y="1417639"/>
            <a:ext cx="2376488" cy="73025"/>
            <a:chOff x="612" y="799"/>
            <a:chExt cx="2268" cy="0"/>
          </a:xfrm>
        </p:grpSpPr>
        <p:sp>
          <p:nvSpPr>
            <p:cNvPr id="35892" name="Line 37"/>
            <p:cNvSpPr>
              <a:spLocks noChangeShapeType="1"/>
            </p:cNvSpPr>
            <p:nvPr/>
          </p:nvSpPr>
          <p:spPr bwMode="auto">
            <a:xfrm>
              <a:off x="612" y="799"/>
              <a:ext cx="2268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93" name="Line 38"/>
            <p:cNvSpPr>
              <a:spLocks noChangeShapeType="1"/>
            </p:cNvSpPr>
            <p:nvPr/>
          </p:nvSpPr>
          <p:spPr bwMode="auto">
            <a:xfrm>
              <a:off x="1292" y="799"/>
              <a:ext cx="499" cy="0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591" name="Group 39"/>
          <p:cNvGrpSpPr>
            <a:grpSpLocks/>
          </p:cNvGrpSpPr>
          <p:nvPr/>
        </p:nvGrpSpPr>
        <p:grpSpPr bwMode="auto">
          <a:xfrm>
            <a:off x="3935414" y="1484313"/>
            <a:ext cx="6192837" cy="3744912"/>
            <a:chOff x="612" y="799"/>
            <a:chExt cx="4853" cy="1951"/>
          </a:xfrm>
        </p:grpSpPr>
        <p:sp>
          <p:nvSpPr>
            <p:cNvPr id="35890" name="Line 40"/>
            <p:cNvSpPr>
              <a:spLocks noChangeShapeType="1"/>
            </p:cNvSpPr>
            <p:nvPr/>
          </p:nvSpPr>
          <p:spPr bwMode="auto">
            <a:xfrm>
              <a:off x="612" y="799"/>
              <a:ext cx="4853" cy="195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91" name="Line 41"/>
            <p:cNvSpPr>
              <a:spLocks noChangeShapeType="1"/>
            </p:cNvSpPr>
            <p:nvPr/>
          </p:nvSpPr>
          <p:spPr bwMode="auto">
            <a:xfrm>
              <a:off x="3334" y="1888"/>
              <a:ext cx="453" cy="181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3594" name="Group 42"/>
          <p:cNvGrpSpPr>
            <a:grpSpLocks/>
          </p:cNvGrpSpPr>
          <p:nvPr/>
        </p:nvGrpSpPr>
        <p:grpSpPr bwMode="auto">
          <a:xfrm flipV="1">
            <a:off x="6311901" y="476251"/>
            <a:ext cx="1008063" cy="1008063"/>
            <a:chOff x="2880" y="799"/>
            <a:chExt cx="2404" cy="2404"/>
          </a:xfrm>
        </p:grpSpPr>
        <p:sp>
          <p:nvSpPr>
            <p:cNvPr id="35888" name="Line 43"/>
            <p:cNvSpPr>
              <a:spLocks noChangeShapeType="1"/>
            </p:cNvSpPr>
            <p:nvPr/>
          </p:nvSpPr>
          <p:spPr bwMode="auto">
            <a:xfrm>
              <a:off x="2880" y="799"/>
              <a:ext cx="2404" cy="2404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89" name="Line 44"/>
            <p:cNvSpPr>
              <a:spLocks noChangeShapeType="1"/>
            </p:cNvSpPr>
            <p:nvPr/>
          </p:nvSpPr>
          <p:spPr bwMode="auto">
            <a:xfrm>
              <a:off x="3651" y="1570"/>
              <a:ext cx="363" cy="363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3597" name="Text Box 45"/>
          <p:cNvSpPr txBox="1">
            <a:spLocks noChangeArrowheads="1"/>
          </p:cNvSpPr>
          <p:nvPr/>
        </p:nvSpPr>
        <p:spPr bwMode="auto">
          <a:xfrm>
            <a:off x="2279651" y="5300664"/>
            <a:ext cx="7561263" cy="466725"/>
          </a:xfrm>
          <a:prstGeom prst="rect">
            <a:avLst/>
          </a:prstGeom>
          <a:solidFill>
            <a:srgbClr val="FFCC99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: VIRTUAL, UPRIGHT, DIMINSHED</a:t>
            </a:r>
            <a:endParaRPr lang="en-US" altLang="en-US" sz="2800">
              <a:latin typeface="+mn-lt"/>
            </a:endParaRPr>
          </a:p>
        </p:txBody>
      </p:sp>
      <p:sp>
        <p:nvSpPr>
          <p:cNvPr id="23598" name="Text Box 46"/>
          <p:cNvSpPr txBox="1">
            <a:spLocks noChangeArrowheads="1"/>
          </p:cNvSpPr>
          <p:nvPr/>
        </p:nvSpPr>
        <p:spPr bwMode="auto">
          <a:xfrm>
            <a:off x="2279651" y="6021389"/>
            <a:ext cx="8137525" cy="466725"/>
          </a:xfrm>
          <a:prstGeom prst="rect">
            <a:avLst/>
          </a:prstGeom>
          <a:solidFill>
            <a:srgbClr val="FFCC99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IMAGE</a:t>
            </a:r>
            <a:r>
              <a:rPr lang="en-GB" altLang="en-US" sz="2400">
                <a:latin typeface="+mn-lt"/>
              </a:rPr>
              <a:t> </a:t>
            </a:r>
            <a:r>
              <a:rPr lang="en-GB" altLang="en-US" sz="2400" b="1">
                <a:solidFill>
                  <a:srgbClr val="009900"/>
                </a:solidFill>
                <a:latin typeface="+mn-lt"/>
              </a:rPr>
              <a:t>POSITION: </a:t>
            </a:r>
            <a:r>
              <a:rPr lang="en-GB" altLang="en-US" sz="2400" b="1">
                <a:latin typeface="+mn-lt"/>
              </a:rPr>
              <a:t>INSIDE F SAME SIDE AS OBJECT</a:t>
            </a:r>
            <a:endParaRPr lang="en-US" altLang="en-US" sz="2800" b="1">
              <a:latin typeface="+mn-lt"/>
            </a:endParaRPr>
          </a:p>
        </p:txBody>
      </p:sp>
      <p:sp>
        <p:nvSpPr>
          <p:cNvPr id="35880" name="Text Box 51"/>
          <p:cNvSpPr txBox="1">
            <a:spLocks noChangeArrowheads="1"/>
          </p:cNvSpPr>
          <p:nvPr/>
        </p:nvSpPr>
        <p:spPr bwMode="auto">
          <a:xfrm>
            <a:off x="8147050" y="6553200"/>
            <a:ext cx="2520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400" dirty="0">
                <a:latin typeface="+mn-lt"/>
              </a:rPr>
              <a:t>Arrow key to animate slide</a:t>
            </a:r>
            <a:endParaRPr lang="en-US" altLang="en-US" sz="1400" dirty="0">
              <a:latin typeface="+mn-lt"/>
            </a:endParaRPr>
          </a:p>
        </p:txBody>
      </p:sp>
      <p:sp>
        <p:nvSpPr>
          <p:cNvPr id="35881" name="Line 52"/>
          <p:cNvSpPr>
            <a:spLocks noChangeShapeType="1"/>
          </p:cNvSpPr>
          <p:nvPr/>
        </p:nvSpPr>
        <p:spPr bwMode="auto">
          <a:xfrm>
            <a:off x="5951539" y="4868863"/>
            <a:ext cx="720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882" name="Line 53"/>
          <p:cNvSpPr>
            <a:spLocks noChangeShapeType="1"/>
          </p:cNvSpPr>
          <p:nvPr/>
        </p:nvSpPr>
        <p:spPr bwMode="auto">
          <a:xfrm>
            <a:off x="5951539" y="1052513"/>
            <a:ext cx="720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6" name="Line 54"/>
          <p:cNvSpPr>
            <a:spLocks noChangeShapeType="1"/>
          </p:cNvSpPr>
          <p:nvPr/>
        </p:nvSpPr>
        <p:spPr bwMode="auto">
          <a:xfrm flipV="1">
            <a:off x="4872038" y="1484313"/>
            <a:ext cx="1439862" cy="1439862"/>
          </a:xfrm>
          <a:prstGeom prst="line">
            <a:avLst/>
          </a:prstGeom>
          <a:noFill/>
          <a:ln w="28575">
            <a:solidFill>
              <a:srgbClr val="0000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7" name="Line 55"/>
          <p:cNvSpPr>
            <a:spLocks noChangeShapeType="1"/>
          </p:cNvSpPr>
          <p:nvPr/>
        </p:nvSpPr>
        <p:spPr bwMode="auto">
          <a:xfrm flipV="1">
            <a:off x="5410200" y="2368551"/>
            <a:ext cx="0" cy="557213"/>
          </a:xfrm>
          <a:prstGeom prst="line">
            <a:avLst/>
          </a:prstGeom>
          <a:noFill/>
          <a:ln w="73025">
            <a:solidFill>
              <a:srgbClr val="008000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608" name="AutoShape 56"/>
          <p:cNvSpPr>
            <a:spLocks noChangeArrowheads="1"/>
          </p:cNvSpPr>
          <p:nvPr/>
        </p:nvSpPr>
        <p:spPr bwMode="auto">
          <a:xfrm>
            <a:off x="442913" y="3113932"/>
            <a:ext cx="2376488" cy="1584325"/>
          </a:xfrm>
          <a:prstGeom prst="wedgeRoundRectCallout">
            <a:avLst>
              <a:gd name="adj1" fmla="val 37102"/>
              <a:gd name="adj2" fmla="val 8587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+mn-lt"/>
              </a:rPr>
              <a:t>Same type of image for all object positions</a:t>
            </a:r>
            <a:endParaRPr lang="en-US" altLang="en-US" sz="24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5279784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3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87" grpId="0" animBg="1"/>
      <p:bldP spid="23597" grpId="0" animBg="1"/>
      <p:bldP spid="23598" grpId="0" animBg="1"/>
      <p:bldP spid="23606" grpId="0" animBg="1"/>
      <p:bldP spid="23607" grpId="0" animBg="1"/>
      <p:bldP spid="23608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86" y="0"/>
            <a:ext cx="9119464" cy="678285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839" y="4525702"/>
            <a:ext cx="11184815" cy="20259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0114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1" y="151917"/>
            <a:ext cx="8365182" cy="65541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95" y="3480380"/>
            <a:ext cx="11686551" cy="322570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3224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87" y="137088"/>
            <a:ext cx="6647426" cy="65919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1928" y="1932972"/>
            <a:ext cx="10611947" cy="477371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876" y="507256"/>
            <a:ext cx="8192103" cy="619942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19459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32" y="32853"/>
            <a:ext cx="7360414" cy="67842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775" y="3553428"/>
            <a:ext cx="7166801" cy="307464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774" y="1901262"/>
            <a:ext cx="10937862" cy="392080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97209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21" y="125052"/>
            <a:ext cx="8320088" cy="65939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30" y="3016577"/>
            <a:ext cx="11491877" cy="370240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08115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0JzscbSaab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4480" y="161290"/>
            <a:ext cx="115316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56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2241"/>
            <a:ext cx="10515600" cy="873760"/>
          </a:xfrm>
        </p:spPr>
        <p:txBody>
          <a:bodyPr>
            <a:normAutofit/>
          </a:bodyPr>
          <a:lstStyle/>
          <a:p>
            <a:r>
              <a:rPr lang="en-GB" b="1" u="sng" dirty="0" smtClean="0"/>
              <a:t>Visible light – key words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00480"/>
            <a:ext cx="11623040" cy="540511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Absorb</a:t>
            </a:r>
            <a:r>
              <a:rPr lang="en-GB" dirty="0" smtClean="0"/>
              <a:t>  </a:t>
            </a:r>
          </a:p>
          <a:p>
            <a:pPr marL="457200" lvl="1" indent="0">
              <a:buNone/>
            </a:pPr>
            <a:r>
              <a:rPr lang="en-GB" dirty="0" smtClean="0"/>
              <a:t>light is taken in by the object it hits</a:t>
            </a: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Diffuse </a:t>
            </a:r>
            <a:r>
              <a:rPr lang="en-GB" dirty="0" smtClean="0">
                <a:solidFill>
                  <a:srgbClr val="FF0000"/>
                </a:solidFill>
              </a:rPr>
              <a:t>reflection </a:t>
            </a:r>
            <a:endParaRPr lang="en-GB" dirty="0" smtClean="0"/>
          </a:p>
          <a:p>
            <a:pPr marL="457200" lvl="1" indent="0">
              <a:buNone/>
            </a:pPr>
            <a:r>
              <a:rPr lang="en-GB" dirty="0" smtClean="0"/>
              <a:t>reflection from a rough surface – the light rays are scattered in different directions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Opaque</a:t>
            </a:r>
            <a:r>
              <a:rPr lang="en-GB" dirty="0" smtClean="0"/>
              <a:t>  </a:t>
            </a:r>
          </a:p>
          <a:p>
            <a:pPr marL="457200" lvl="1" indent="0">
              <a:buNone/>
            </a:pPr>
            <a:r>
              <a:rPr lang="en-GB" dirty="0" smtClean="0"/>
              <a:t>an object that light cannot pass through</a:t>
            </a: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Specular </a:t>
            </a:r>
            <a:r>
              <a:rPr lang="en-GB" dirty="0" smtClean="0">
                <a:solidFill>
                  <a:srgbClr val="FF0000"/>
                </a:solidFill>
              </a:rPr>
              <a:t>reflection </a:t>
            </a:r>
            <a:r>
              <a:rPr lang="en-GB" dirty="0" smtClean="0"/>
              <a:t> </a:t>
            </a:r>
          </a:p>
          <a:p>
            <a:pPr marL="457200" lvl="1" indent="0">
              <a:buNone/>
            </a:pPr>
            <a:r>
              <a:rPr lang="en-GB" dirty="0" smtClean="0"/>
              <a:t>reflection from a smooth surface. Each light ray is reflected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Translucent</a:t>
            </a:r>
            <a:r>
              <a:rPr lang="en-GB" dirty="0" smtClean="0"/>
              <a:t> </a:t>
            </a:r>
          </a:p>
          <a:p>
            <a:pPr marL="457200" lvl="1" indent="0">
              <a:buNone/>
            </a:pPr>
            <a:r>
              <a:rPr lang="en-GB" dirty="0" smtClean="0"/>
              <a:t>an object that allows light to pass through</a:t>
            </a:r>
            <a:r>
              <a:rPr lang="en-GB" smtClean="0"/>
              <a:t>, but </a:t>
            </a:r>
            <a:r>
              <a:rPr lang="en-GB" dirty="0" smtClean="0"/>
              <a:t>the light is scattered or refracted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Transmission</a:t>
            </a:r>
            <a:r>
              <a:rPr lang="en-GB" dirty="0" smtClean="0"/>
              <a:t>  </a:t>
            </a:r>
          </a:p>
          <a:p>
            <a:pPr marL="457200" lvl="1" indent="0">
              <a:buNone/>
            </a:pPr>
            <a:r>
              <a:rPr lang="en-GB" dirty="0" smtClean="0"/>
              <a:t>a wave passing through a substance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Transparent</a:t>
            </a:r>
            <a:r>
              <a:rPr lang="en-GB" dirty="0" smtClean="0"/>
              <a:t>  </a:t>
            </a:r>
          </a:p>
          <a:p>
            <a:pPr marL="457200" lvl="1" indent="0">
              <a:buNone/>
            </a:pPr>
            <a:r>
              <a:rPr lang="en-GB" dirty="0" smtClean="0"/>
              <a:t>object that transmits all the incident light that enters the object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71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2" b="7647"/>
          <a:stretch/>
        </p:blipFill>
        <p:spPr bwMode="auto">
          <a:xfrm>
            <a:off x="1314680" y="859315"/>
            <a:ext cx="9010909" cy="3384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69042" y="4488120"/>
            <a:ext cx="91440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Each colour in the electromagnetic spectrum as it’s own narrow band. These bands merge into each other.</a:t>
            </a:r>
          </a:p>
          <a:p>
            <a:endParaRPr lang="en-GB" sz="2800" dirty="0"/>
          </a:p>
          <a:p>
            <a:r>
              <a:rPr lang="en-GB" sz="3200" dirty="0"/>
              <a:t>Also written in standard form</a:t>
            </a:r>
          </a:p>
          <a:p>
            <a:r>
              <a:rPr lang="en-GB" sz="3200" b="1" dirty="0"/>
              <a:t>Violet </a:t>
            </a:r>
            <a:r>
              <a:rPr lang="en-GB" sz="3200" dirty="0"/>
              <a:t>400-450 nm     or   4 x10</a:t>
            </a:r>
            <a:r>
              <a:rPr lang="en-GB" sz="3200" baseline="30000" dirty="0"/>
              <a:t>-7</a:t>
            </a:r>
            <a:r>
              <a:rPr lang="en-GB" sz="3200" dirty="0"/>
              <a:t> to 4.5 x 10</a:t>
            </a:r>
            <a:r>
              <a:rPr lang="en-GB" sz="3200" baseline="30000" dirty="0"/>
              <a:t>-7</a:t>
            </a:r>
            <a:r>
              <a:rPr lang="en-GB" sz="3200" dirty="0"/>
              <a:t> m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14680" y="-62799"/>
            <a:ext cx="9144000" cy="922114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600" b="1" u="sng" dirty="0" smtClean="0"/>
              <a:t>Visible light</a:t>
            </a:r>
            <a:endParaRPr lang="en-GB" sz="3600" b="1" u="sng" dirty="0"/>
          </a:p>
        </p:txBody>
      </p:sp>
    </p:spTree>
    <p:extLst>
      <p:ext uri="{BB962C8B-B14F-4D97-AF65-F5344CB8AC3E}">
        <p14:creationId xmlns:p14="http://schemas.microsoft.com/office/powerpoint/2010/main" val="366606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6520" y="1156202"/>
            <a:ext cx="8640960" cy="5616624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Work by </a:t>
            </a:r>
            <a:r>
              <a:rPr lang="en-GB" dirty="0" smtClean="0">
                <a:solidFill>
                  <a:srgbClr val="FF0000"/>
                </a:solidFill>
              </a:rPr>
              <a:t>absorbing</a:t>
            </a:r>
            <a:r>
              <a:rPr lang="en-GB" dirty="0" smtClean="0"/>
              <a:t> certain wavelengths and </a:t>
            </a:r>
            <a:r>
              <a:rPr lang="en-GB" dirty="0" smtClean="0">
                <a:solidFill>
                  <a:srgbClr val="FF0000"/>
                </a:solidFill>
              </a:rPr>
              <a:t>transmitting</a:t>
            </a:r>
            <a:r>
              <a:rPr lang="en-GB" dirty="0" smtClean="0"/>
              <a:t> other wavelengths.</a:t>
            </a:r>
            <a:endParaRPr lang="en-GB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3" y="2884395"/>
            <a:ext cx="5211803" cy="3101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45216" y="2308330"/>
            <a:ext cx="29523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A red filter will absorb all wavelengths contained in white light and transmit only red light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314680" y="-62799"/>
            <a:ext cx="9144000" cy="9221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u="sng" dirty="0" smtClean="0"/>
              <a:t>Visible light</a:t>
            </a:r>
            <a:endParaRPr lang="en-GB" sz="3600" b="1" u="sng" dirty="0"/>
          </a:p>
        </p:txBody>
      </p:sp>
    </p:spTree>
    <p:extLst>
      <p:ext uri="{BB962C8B-B14F-4D97-AF65-F5344CB8AC3E}">
        <p14:creationId xmlns:p14="http://schemas.microsoft.com/office/powerpoint/2010/main" val="188321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46" y="443294"/>
            <a:ext cx="8879206" cy="4752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2146" y="5473005"/>
            <a:ext cx="84304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The colour of the  surface of any </a:t>
            </a:r>
            <a:r>
              <a:rPr lang="en-GB" sz="2800" dirty="0">
                <a:solidFill>
                  <a:srgbClr val="FF0000"/>
                </a:solidFill>
              </a:rPr>
              <a:t>opaque</a:t>
            </a:r>
            <a:r>
              <a:rPr lang="en-GB" sz="2800" dirty="0"/>
              <a:t> object depends on chemicals called pigments. Pigments absorb certain wavelengths and reflect others.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14680" y="-62799"/>
            <a:ext cx="9144000" cy="922114"/>
          </a:xfrm>
          <a:noFill/>
        </p:spPr>
        <p:txBody>
          <a:bodyPr>
            <a:normAutofit/>
          </a:bodyPr>
          <a:lstStyle/>
          <a:p>
            <a:pPr algn="ctr"/>
            <a:r>
              <a:rPr lang="en-GB" sz="3600" b="1" u="sng" dirty="0" smtClean="0"/>
              <a:t>Visible light</a:t>
            </a:r>
            <a:endParaRPr lang="en-GB" sz="3600" b="1" u="sng" dirty="0"/>
          </a:p>
        </p:txBody>
      </p:sp>
      <p:sp>
        <p:nvSpPr>
          <p:cNvPr id="2" name="Rounded Rectangle 1"/>
          <p:cNvSpPr/>
          <p:nvPr/>
        </p:nvSpPr>
        <p:spPr>
          <a:xfrm>
            <a:off x="9285670" y="2334731"/>
            <a:ext cx="2805629" cy="2094123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If all wavelengths of light are absorbed the object appears BLACK</a:t>
            </a:r>
            <a:endParaRPr lang="en-GB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9386371" y="4706038"/>
            <a:ext cx="2805629" cy="21519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If all wavelengths of light are reflected the object appears WHITE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63140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311" y="5508139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The colour you see objects as depends on the objects colour and the light you view it in</a:t>
            </a:r>
            <a:r>
              <a:rPr lang="en-GB" sz="3600" dirty="0" smtClean="0"/>
              <a:t>.</a:t>
            </a:r>
            <a:endParaRPr lang="en-GB" sz="2800" dirty="0"/>
          </a:p>
        </p:txBody>
      </p:sp>
      <p:pic>
        <p:nvPicPr>
          <p:cNvPr id="23557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06" b="12352"/>
          <a:stretch/>
        </p:blipFill>
        <p:spPr bwMode="auto">
          <a:xfrm>
            <a:off x="1880166" y="3095674"/>
            <a:ext cx="8612753" cy="2412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12311" y="1191175"/>
            <a:ext cx="8568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The colour of the  surface of any opaque object depends on chemicals called pigments. Pigments absorb certain wavelengths and reflect others.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314680" y="-62799"/>
            <a:ext cx="9144000" cy="92211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u="sng" dirty="0" smtClean="0"/>
              <a:t>Visible light</a:t>
            </a:r>
            <a:endParaRPr lang="en-GB" sz="3600" b="1" u="sng" dirty="0"/>
          </a:p>
        </p:txBody>
      </p:sp>
    </p:spTree>
    <p:extLst>
      <p:ext uri="{BB962C8B-B14F-4D97-AF65-F5344CB8AC3E}">
        <p14:creationId xmlns:p14="http://schemas.microsoft.com/office/powerpoint/2010/main" val="283785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41" y="144496"/>
            <a:ext cx="11935022" cy="6133737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16816" y="4194928"/>
            <a:ext cx="11764652" cy="188536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80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94" y="124619"/>
            <a:ext cx="11576803" cy="65623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954714"/>
            <a:ext cx="11253639" cy="579971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95984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vVQAg_oA2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5120" y="144780"/>
            <a:ext cx="11633200" cy="654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4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660" y="116632"/>
            <a:ext cx="6120680" cy="6552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="1" u="sng" dirty="0" smtClean="0"/>
              <a:t>Infrared Radiation</a:t>
            </a:r>
            <a:endParaRPr lang="en-GB" sz="4000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1919535" y="1268760"/>
            <a:ext cx="9383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All objects give off infrared radiation.</a:t>
            </a:r>
          </a:p>
          <a:p>
            <a:endParaRPr lang="en-GB" sz="2400" dirty="0"/>
          </a:p>
          <a:p>
            <a:r>
              <a:rPr lang="en-GB" sz="2400" dirty="0"/>
              <a:t>The higher the temperature of an object the more infrared radiation it will emit.</a:t>
            </a:r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824" y="2625688"/>
            <a:ext cx="5616624" cy="4207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047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35660" y="116632"/>
            <a:ext cx="6120680" cy="65527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="1" u="sng" dirty="0" smtClean="0"/>
              <a:t>Infrared Radiation</a:t>
            </a:r>
            <a:endParaRPr lang="en-GB" sz="4000" b="1" u="sng" dirty="0"/>
          </a:p>
        </p:txBody>
      </p:sp>
      <p:sp>
        <p:nvSpPr>
          <p:cNvPr id="2" name="TextBox 1"/>
          <p:cNvSpPr txBox="1"/>
          <p:nvPr/>
        </p:nvSpPr>
        <p:spPr>
          <a:xfrm>
            <a:off x="1461821" y="1327700"/>
            <a:ext cx="910562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Not only do objects give off (emit) infrared radiation, they also absorb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When an object is at constant temperature it is absorbing and emitting infrared radiation at the same rate.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Objects that are good at absorbing are also very good at emitting.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FF0000"/>
                </a:solidFill>
              </a:rPr>
              <a:t>Perfect black body </a:t>
            </a:r>
            <a:r>
              <a:rPr lang="en-GB" sz="2400" dirty="0"/>
              <a:t>will absorb </a:t>
            </a:r>
            <a:r>
              <a:rPr lang="en-GB" sz="2400" dirty="0">
                <a:solidFill>
                  <a:srgbClr val="FF0000"/>
                </a:solidFill>
              </a:rPr>
              <a:t>ALL OF THE RADIATION THAT HITS IT</a:t>
            </a:r>
            <a:r>
              <a:rPr lang="en-GB" sz="2400" dirty="0"/>
              <a:t>.  This means that it is very good at emitting radiation too.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/>
              <a:t>Black body radiation</a:t>
            </a:r>
            <a:r>
              <a:rPr lang="en-GB" sz="2400" dirty="0"/>
              <a:t> is the radiation emitted by a </a:t>
            </a:r>
            <a:r>
              <a:rPr lang="en-GB" sz="2400" b="1" dirty="0"/>
              <a:t>perfect black body.</a:t>
            </a:r>
          </a:p>
        </p:txBody>
      </p:sp>
    </p:spTree>
    <p:extLst>
      <p:ext uri="{BB962C8B-B14F-4D97-AF65-F5344CB8AC3E}">
        <p14:creationId xmlns:p14="http://schemas.microsoft.com/office/powerpoint/2010/main" val="287015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Image result for image black body peak waveleng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22" y="688497"/>
            <a:ext cx="7823218" cy="560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564711" y="1292197"/>
            <a:ext cx="312452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dirty="0"/>
              <a:t>As the temperature increases (in Kelvin), the glow of the object becomes more intense. </a:t>
            </a:r>
          </a:p>
          <a:p>
            <a:endParaRPr lang="en-GB" sz="2800" i="1" dirty="0"/>
          </a:p>
          <a:p>
            <a:r>
              <a:rPr lang="en-GB" sz="2800" i="1" dirty="0"/>
              <a:t>As the temperature increases so too does the peak wavelength.</a:t>
            </a:r>
          </a:p>
        </p:txBody>
      </p:sp>
    </p:spTree>
    <p:extLst>
      <p:ext uri="{BB962C8B-B14F-4D97-AF65-F5344CB8AC3E}">
        <p14:creationId xmlns:p14="http://schemas.microsoft.com/office/powerpoint/2010/main" val="356928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155" y="96428"/>
            <a:ext cx="6057900" cy="64389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659" y="814624"/>
            <a:ext cx="8166186" cy="150297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122" y="2452540"/>
            <a:ext cx="7413723" cy="216089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436" y="365125"/>
            <a:ext cx="10563225" cy="428625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0412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33" y="109685"/>
            <a:ext cx="8387646" cy="664346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6" y="957262"/>
            <a:ext cx="11715659" cy="345448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2373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1811</Words>
  <Application>Microsoft Office PowerPoint</Application>
  <PresentationFormat>Widescreen</PresentationFormat>
  <Paragraphs>251</Paragraphs>
  <Slides>90</Slides>
  <Notes>1</Notes>
  <HiddenSlides>0</HiddenSlides>
  <MMClips>19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90</vt:i4>
      </vt:variant>
    </vt:vector>
  </HeadingPairs>
  <TitlesOfParts>
    <vt:vector size="98" baseType="lpstr">
      <vt:lpstr>Arial</vt:lpstr>
      <vt:lpstr>Calibri</vt:lpstr>
      <vt:lpstr>Calibri Light</vt:lpstr>
      <vt:lpstr>Cambria Math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The nature of waves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Measuring waves </vt:lpstr>
      <vt:lpstr>Waves – required practical x2</vt:lpstr>
      <vt:lpstr>Using a ripple tank – required practical</vt:lpstr>
      <vt:lpstr>Measuring speed of sound in air – required practical</vt:lpstr>
      <vt:lpstr>PowerPoint Presentation</vt:lpstr>
      <vt:lpstr>PowerPoint Presentation</vt:lpstr>
      <vt:lpstr>PowerPoint Presentation</vt:lpstr>
      <vt:lpstr>Wave properties: reflection </vt:lpstr>
      <vt:lpstr>Investigation of reflection and refraction</vt:lpstr>
      <vt:lpstr>PowerPoint Presentation</vt:lpstr>
      <vt:lpstr>PowerPoint Presentation</vt:lpstr>
      <vt:lpstr>PowerPoint Presentation</vt:lpstr>
      <vt:lpstr>Sound</vt:lpstr>
      <vt:lpstr>PowerPoint Presentation</vt:lpstr>
      <vt:lpstr>PowerPoint Presentation</vt:lpstr>
      <vt:lpstr>PowerPoint Presentation</vt:lpstr>
      <vt:lpstr>PowerPoint Presentation</vt:lpstr>
      <vt:lpstr>What are Ultrasounds?</vt:lpstr>
      <vt:lpstr>How does an Ultrasound work?</vt:lpstr>
      <vt:lpstr>Uses of Ultrasounds</vt:lpstr>
      <vt:lpstr>PowerPoint Presentation</vt:lpstr>
      <vt:lpstr>PowerPoint Presentation</vt:lpstr>
      <vt:lpstr>Primary Waves (P-Waves) - Longitudinal</vt:lpstr>
      <vt:lpstr>Secondary Waves (S-Waves) - Transverse</vt:lpstr>
      <vt:lpstr>Echo Sounding/Location</vt:lpstr>
      <vt:lpstr>Calculating the distance</vt:lpstr>
      <vt:lpstr>Calculate the depth of the ocean</vt:lpstr>
      <vt:lpstr>PowerPoint Presentation</vt:lpstr>
      <vt:lpstr>PowerPoint Presentation</vt:lpstr>
      <vt:lpstr>PowerPoint Presentation</vt:lpstr>
      <vt:lpstr>The electromagnetic spectrum </vt:lpstr>
      <vt:lpstr>PowerPoint Presentation</vt:lpstr>
      <vt:lpstr>PowerPoint Presentation</vt:lpstr>
      <vt:lpstr>PowerPoint Presentation</vt:lpstr>
      <vt:lpstr>Wave properties: refraction  </vt:lpstr>
      <vt:lpstr>Infrared investigation</vt:lpstr>
      <vt:lpstr>PowerPoint Presentation</vt:lpstr>
      <vt:lpstr>PowerPoint Presentation</vt:lpstr>
      <vt:lpstr>PowerPoint Presentation</vt:lpstr>
      <vt:lpstr>PowerPoint Presentation</vt:lpstr>
      <vt:lpstr>Light, infrared, microwaves and radio waves </vt:lpstr>
      <vt:lpstr>Communications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Visible light – key words</vt:lpstr>
      <vt:lpstr>Visible light</vt:lpstr>
      <vt:lpstr>PowerPoint Presentation</vt:lpstr>
      <vt:lpstr>Visible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30</cp:revision>
  <dcterms:created xsi:type="dcterms:W3CDTF">2018-05-16T16:26:21Z</dcterms:created>
  <dcterms:modified xsi:type="dcterms:W3CDTF">2019-06-05T09:54:38Z</dcterms:modified>
</cp:coreProperties>
</file>