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16.xml" ContentType="application/vnd.openxmlformats-officedocument.presentationml.tags+xml"/>
  <Override PartName="/ppt/notesSlides/notesSlide25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26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27.xml" ContentType="application/vnd.openxmlformats-officedocument.presentationml.notesSlide+xml"/>
  <Override PartName="/ppt/tags/tag27.xml" ContentType="application/vnd.openxmlformats-officedocument.presentationml.tags+xml"/>
  <Override PartName="/ppt/notesSlides/notesSlide28.xml" ContentType="application/vnd.openxmlformats-officedocument.presentationml.notesSlide+xml"/>
  <Override PartName="/ppt/tags/tag28.xml" ContentType="application/vnd.openxmlformats-officedocument.presentationml.tags+xml"/>
  <Override PartName="/ppt/notesSlides/notesSlide29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30.xml" ContentType="application/vnd.openxmlformats-officedocument.presentationml.notesSlide+xml"/>
  <Override PartName="/ppt/tags/tag33.xml" ContentType="application/vnd.openxmlformats-officedocument.presentationml.tags+xml"/>
  <Override PartName="/ppt/notesSlides/notesSlide31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24"/>
  </p:notesMasterIdLst>
  <p:sldIdLst>
    <p:sldId id="256" r:id="rId4"/>
    <p:sldId id="481" r:id="rId5"/>
    <p:sldId id="377" r:id="rId6"/>
    <p:sldId id="257" r:id="rId7"/>
    <p:sldId id="482" r:id="rId8"/>
    <p:sldId id="258" r:id="rId9"/>
    <p:sldId id="483" r:id="rId10"/>
    <p:sldId id="324" r:id="rId11"/>
    <p:sldId id="325" r:id="rId12"/>
    <p:sldId id="326" r:id="rId13"/>
    <p:sldId id="440" r:id="rId14"/>
    <p:sldId id="441" r:id="rId15"/>
    <p:sldId id="442" r:id="rId16"/>
    <p:sldId id="259" r:id="rId17"/>
    <p:sldId id="484" r:id="rId18"/>
    <p:sldId id="379" r:id="rId19"/>
    <p:sldId id="380" r:id="rId20"/>
    <p:sldId id="437" r:id="rId21"/>
    <p:sldId id="473" r:id="rId22"/>
    <p:sldId id="381" r:id="rId23"/>
    <p:sldId id="382" r:id="rId24"/>
    <p:sldId id="383" r:id="rId25"/>
    <p:sldId id="384" r:id="rId26"/>
    <p:sldId id="486" r:id="rId27"/>
    <p:sldId id="485" r:id="rId28"/>
    <p:sldId id="487" r:id="rId29"/>
    <p:sldId id="385" r:id="rId30"/>
    <p:sldId id="386" r:id="rId31"/>
    <p:sldId id="431" r:id="rId32"/>
    <p:sldId id="432" r:id="rId33"/>
    <p:sldId id="433" r:id="rId34"/>
    <p:sldId id="434" r:id="rId35"/>
    <p:sldId id="435" r:id="rId36"/>
    <p:sldId id="436" r:id="rId37"/>
    <p:sldId id="260" r:id="rId38"/>
    <p:sldId id="488" r:id="rId39"/>
    <p:sldId id="389" r:id="rId40"/>
    <p:sldId id="387" r:id="rId41"/>
    <p:sldId id="388" r:id="rId42"/>
    <p:sldId id="390" r:id="rId43"/>
    <p:sldId id="489" r:id="rId44"/>
    <p:sldId id="391" r:id="rId45"/>
    <p:sldId id="399" r:id="rId46"/>
    <p:sldId id="400" r:id="rId47"/>
    <p:sldId id="401" r:id="rId48"/>
    <p:sldId id="402" r:id="rId49"/>
    <p:sldId id="479" r:id="rId50"/>
    <p:sldId id="392" r:id="rId51"/>
    <p:sldId id="398" r:id="rId52"/>
    <p:sldId id="393" r:id="rId53"/>
    <p:sldId id="403" r:id="rId54"/>
    <p:sldId id="404" r:id="rId55"/>
    <p:sldId id="405" r:id="rId56"/>
    <p:sldId id="406" r:id="rId57"/>
    <p:sldId id="407" r:id="rId58"/>
    <p:sldId id="408" r:id="rId59"/>
    <p:sldId id="409" r:id="rId60"/>
    <p:sldId id="410" r:id="rId61"/>
    <p:sldId id="411" r:id="rId62"/>
    <p:sldId id="412" r:id="rId63"/>
    <p:sldId id="413" r:id="rId64"/>
    <p:sldId id="414" r:id="rId65"/>
    <p:sldId id="264" r:id="rId66"/>
    <p:sldId id="490" r:id="rId67"/>
    <p:sldId id="491" r:id="rId68"/>
    <p:sldId id="444" r:id="rId69"/>
    <p:sldId id="445" r:id="rId70"/>
    <p:sldId id="446" r:id="rId71"/>
    <p:sldId id="474" r:id="rId72"/>
    <p:sldId id="475" r:id="rId73"/>
    <p:sldId id="492" r:id="rId74"/>
    <p:sldId id="447" r:id="rId75"/>
    <p:sldId id="448" r:id="rId76"/>
    <p:sldId id="449" r:id="rId77"/>
    <p:sldId id="450" r:id="rId78"/>
    <p:sldId id="452" r:id="rId79"/>
    <p:sldId id="453" r:id="rId80"/>
    <p:sldId id="476" r:id="rId81"/>
    <p:sldId id="477" r:id="rId82"/>
    <p:sldId id="265" r:id="rId83"/>
    <p:sldId id="493" r:id="rId84"/>
    <p:sldId id="478" r:id="rId85"/>
    <p:sldId id="266" r:id="rId86"/>
    <p:sldId id="494" r:id="rId87"/>
    <p:sldId id="464" r:id="rId88"/>
    <p:sldId id="466" r:id="rId89"/>
    <p:sldId id="468" r:id="rId90"/>
    <p:sldId id="469" r:id="rId91"/>
    <p:sldId id="471" r:id="rId92"/>
    <p:sldId id="472" r:id="rId93"/>
    <p:sldId id="267" r:id="rId94"/>
    <p:sldId id="454" r:id="rId95"/>
    <p:sldId id="455" r:id="rId96"/>
    <p:sldId id="456" r:id="rId97"/>
    <p:sldId id="458" r:id="rId98"/>
    <p:sldId id="459" r:id="rId99"/>
    <p:sldId id="460" r:id="rId100"/>
    <p:sldId id="268" r:id="rId101"/>
    <p:sldId id="438" r:id="rId102"/>
    <p:sldId id="439" r:id="rId103"/>
    <p:sldId id="269" r:id="rId104"/>
    <p:sldId id="495" r:id="rId105"/>
    <p:sldId id="376" r:id="rId106"/>
    <p:sldId id="270" r:id="rId107"/>
    <p:sldId id="371" r:id="rId108"/>
    <p:sldId id="415" r:id="rId109"/>
    <p:sldId id="271" r:id="rId110"/>
    <p:sldId id="496" r:id="rId111"/>
    <p:sldId id="272" r:id="rId112"/>
    <p:sldId id="497" r:id="rId113"/>
    <p:sldId id="370" r:id="rId114"/>
    <p:sldId id="416" r:id="rId115"/>
    <p:sldId id="273" r:id="rId116"/>
    <p:sldId id="498" r:id="rId117"/>
    <p:sldId id="417" r:id="rId118"/>
    <p:sldId id="418" r:id="rId119"/>
    <p:sldId id="274" r:id="rId120"/>
    <p:sldId id="419" r:id="rId121"/>
    <p:sldId id="420" r:id="rId122"/>
    <p:sldId id="421" r:id="rId123"/>
    <p:sldId id="422" r:id="rId124"/>
    <p:sldId id="423" r:id="rId125"/>
    <p:sldId id="424" r:id="rId126"/>
    <p:sldId id="430" r:id="rId127"/>
    <p:sldId id="275" r:id="rId128"/>
    <p:sldId id="499" r:id="rId129"/>
    <p:sldId id="425" r:id="rId130"/>
    <p:sldId id="426" r:id="rId131"/>
    <p:sldId id="427" r:id="rId132"/>
    <p:sldId id="428" r:id="rId133"/>
    <p:sldId id="429" r:id="rId134"/>
    <p:sldId id="503" r:id="rId135"/>
    <p:sldId id="353" r:id="rId136"/>
    <p:sldId id="354" r:id="rId137"/>
    <p:sldId id="355" r:id="rId138"/>
    <p:sldId id="356" r:id="rId139"/>
    <p:sldId id="357" r:id="rId140"/>
    <p:sldId id="358" r:id="rId141"/>
    <p:sldId id="359" r:id="rId142"/>
    <p:sldId id="360" r:id="rId143"/>
    <p:sldId id="361" r:id="rId144"/>
    <p:sldId id="362" r:id="rId145"/>
    <p:sldId id="363" r:id="rId146"/>
    <p:sldId id="368" r:id="rId147"/>
    <p:sldId id="365" r:id="rId148"/>
    <p:sldId id="366" r:id="rId149"/>
    <p:sldId id="367" r:id="rId150"/>
    <p:sldId id="276" r:id="rId151"/>
    <p:sldId id="500" r:id="rId152"/>
    <p:sldId id="373" r:id="rId153"/>
    <p:sldId id="374" r:id="rId154"/>
    <p:sldId id="334" r:id="rId155"/>
    <p:sldId id="341" r:id="rId156"/>
    <p:sldId id="335" r:id="rId157"/>
    <p:sldId id="336" r:id="rId158"/>
    <p:sldId id="337" r:id="rId159"/>
    <p:sldId id="338" r:id="rId160"/>
    <p:sldId id="339" r:id="rId161"/>
    <p:sldId id="340" r:id="rId162"/>
    <p:sldId id="277" r:id="rId163"/>
    <p:sldId id="501" r:id="rId164"/>
    <p:sldId id="342" r:id="rId165"/>
    <p:sldId id="343" r:id="rId166"/>
    <p:sldId id="347" r:id="rId167"/>
    <p:sldId id="348" r:id="rId168"/>
    <p:sldId id="349" r:id="rId169"/>
    <p:sldId id="350" r:id="rId170"/>
    <p:sldId id="351" r:id="rId171"/>
    <p:sldId id="278" r:id="rId172"/>
    <p:sldId id="480" r:id="rId173"/>
    <p:sldId id="279" r:id="rId174"/>
    <p:sldId id="502" r:id="rId175"/>
    <p:sldId id="280" r:id="rId176"/>
    <p:sldId id="504" r:id="rId177"/>
    <p:sldId id="287" r:id="rId178"/>
    <p:sldId id="288" r:id="rId179"/>
    <p:sldId id="289" r:id="rId180"/>
    <p:sldId id="290" r:id="rId181"/>
    <p:sldId id="281" r:id="rId182"/>
    <p:sldId id="282" r:id="rId183"/>
    <p:sldId id="291" r:id="rId184"/>
    <p:sldId id="292" r:id="rId185"/>
    <p:sldId id="293" r:id="rId186"/>
    <p:sldId id="283" r:id="rId187"/>
    <p:sldId id="505" r:id="rId188"/>
    <p:sldId id="294" r:id="rId189"/>
    <p:sldId id="295" r:id="rId190"/>
    <p:sldId id="296" r:id="rId191"/>
    <p:sldId id="297" r:id="rId192"/>
    <p:sldId id="298" r:id="rId193"/>
    <p:sldId id="299" r:id="rId194"/>
    <p:sldId id="300" r:id="rId195"/>
    <p:sldId id="284" r:id="rId196"/>
    <p:sldId id="506" r:id="rId197"/>
    <p:sldId id="301" r:id="rId198"/>
    <p:sldId id="302" r:id="rId199"/>
    <p:sldId id="303" r:id="rId200"/>
    <p:sldId id="322" r:id="rId201"/>
    <p:sldId id="507" r:id="rId202"/>
    <p:sldId id="304" r:id="rId203"/>
    <p:sldId id="305" r:id="rId204"/>
    <p:sldId id="306" r:id="rId205"/>
    <p:sldId id="307" r:id="rId206"/>
    <p:sldId id="308" r:id="rId207"/>
    <p:sldId id="309" r:id="rId208"/>
    <p:sldId id="310" r:id="rId209"/>
    <p:sldId id="311" r:id="rId210"/>
    <p:sldId id="312" r:id="rId211"/>
    <p:sldId id="313" r:id="rId212"/>
    <p:sldId id="314" r:id="rId213"/>
    <p:sldId id="315" r:id="rId214"/>
    <p:sldId id="316" r:id="rId215"/>
    <p:sldId id="317" r:id="rId216"/>
    <p:sldId id="318" r:id="rId217"/>
    <p:sldId id="319" r:id="rId218"/>
    <p:sldId id="320" r:id="rId219"/>
    <p:sldId id="286" r:id="rId220"/>
    <p:sldId id="508" r:id="rId221"/>
    <p:sldId id="321" r:id="rId222"/>
    <p:sldId id="372" r:id="rId2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68" autoAdjust="0"/>
    <p:restoredTop sz="90000" autoAdjust="0"/>
  </p:normalViewPr>
  <p:slideViewPr>
    <p:cSldViewPr snapToGrid="0">
      <p:cViewPr varScale="1">
        <p:scale>
          <a:sx n="67" d="100"/>
          <a:sy n="67" d="100"/>
        </p:scale>
        <p:origin x="524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4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63" Type="http://schemas.openxmlformats.org/officeDocument/2006/relationships/slide" Target="slides/slide60.xml"/><Relationship Id="rId84" Type="http://schemas.openxmlformats.org/officeDocument/2006/relationships/slide" Target="slides/slide81.xml"/><Relationship Id="rId138" Type="http://schemas.openxmlformats.org/officeDocument/2006/relationships/slide" Target="slides/slide135.xml"/><Relationship Id="rId159" Type="http://schemas.openxmlformats.org/officeDocument/2006/relationships/slide" Target="slides/slide156.xml"/><Relationship Id="rId170" Type="http://schemas.openxmlformats.org/officeDocument/2006/relationships/slide" Target="slides/slide167.xml"/><Relationship Id="rId191" Type="http://schemas.openxmlformats.org/officeDocument/2006/relationships/slide" Target="slides/slide188.xml"/><Relationship Id="rId205" Type="http://schemas.openxmlformats.org/officeDocument/2006/relationships/slide" Target="slides/slide202.xml"/><Relationship Id="rId226" Type="http://schemas.openxmlformats.org/officeDocument/2006/relationships/viewProps" Target="viewProps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53" Type="http://schemas.openxmlformats.org/officeDocument/2006/relationships/slide" Target="slides/slide50.xml"/><Relationship Id="rId74" Type="http://schemas.openxmlformats.org/officeDocument/2006/relationships/slide" Target="slides/slide71.xml"/><Relationship Id="rId128" Type="http://schemas.openxmlformats.org/officeDocument/2006/relationships/slide" Target="slides/slide125.xml"/><Relationship Id="rId149" Type="http://schemas.openxmlformats.org/officeDocument/2006/relationships/slide" Target="slides/slide146.xml"/><Relationship Id="rId5" Type="http://schemas.openxmlformats.org/officeDocument/2006/relationships/slide" Target="slides/slide2.xml"/><Relationship Id="rId95" Type="http://schemas.openxmlformats.org/officeDocument/2006/relationships/slide" Target="slides/slide92.xml"/><Relationship Id="rId160" Type="http://schemas.openxmlformats.org/officeDocument/2006/relationships/slide" Target="slides/slide157.xml"/><Relationship Id="rId181" Type="http://schemas.openxmlformats.org/officeDocument/2006/relationships/slide" Target="slides/slide178.xml"/><Relationship Id="rId216" Type="http://schemas.openxmlformats.org/officeDocument/2006/relationships/slide" Target="slides/slide213.xml"/><Relationship Id="rId211" Type="http://schemas.openxmlformats.org/officeDocument/2006/relationships/slide" Target="slides/slide208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113" Type="http://schemas.openxmlformats.org/officeDocument/2006/relationships/slide" Target="slides/slide110.xml"/><Relationship Id="rId118" Type="http://schemas.openxmlformats.org/officeDocument/2006/relationships/slide" Target="slides/slide115.xml"/><Relationship Id="rId134" Type="http://schemas.openxmlformats.org/officeDocument/2006/relationships/slide" Target="slides/slide131.xml"/><Relationship Id="rId139" Type="http://schemas.openxmlformats.org/officeDocument/2006/relationships/slide" Target="slides/slide136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50" Type="http://schemas.openxmlformats.org/officeDocument/2006/relationships/slide" Target="slides/slide147.xml"/><Relationship Id="rId155" Type="http://schemas.openxmlformats.org/officeDocument/2006/relationships/slide" Target="slides/slide152.xml"/><Relationship Id="rId171" Type="http://schemas.openxmlformats.org/officeDocument/2006/relationships/slide" Target="slides/slide168.xml"/><Relationship Id="rId176" Type="http://schemas.openxmlformats.org/officeDocument/2006/relationships/slide" Target="slides/slide173.xml"/><Relationship Id="rId192" Type="http://schemas.openxmlformats.org/officeDocument/2006/relationships/slide" Target="slides/slide189.xml"/><Relationship Id="rId197" Type="http://schemas.openxmlformats.org/officeDocument/2006/relationships/slide" Target="slides/slide194.xml"/><Relationship Id="rId206" Type="http://schemas.openxmlformats.org/officeDocument/2006/relationships/slide" Target="slides/slide203.xml"/><Relationship Id="rId227" Type="http://schemas.openxmlformats.org/officeDocument/2006/relationships/theme" Target="theme/theme1.xml"/><Relationship Id="rId201" Type="http://schemas.openxmlformats.org/officeDocument/2006/relationships/slide" Target="slides/slide198.xml"/><Relationship Id="rId222" Type="http://schemas.openxmlformats.org/officeDocument/2006/relationships/slide" Target="slides/slide219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124" Type="http://schemas.openxmlformats.org/officeDocument/2006/relationships/slide" Target="slides/slide121.xml"/><Relationship Id="rId129" Type="http://schemas.openxmlformats.org/officeDocument/2006/relationships/slide" Target="slides/slide126.xml"/><Relationship Id="rId54" Type="http://schemas.openxmlformats.org/officeDocument/2006/relationships/slide" Target="slides/slide51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40" Type="http://schemas.openxmlformats.org/officeDocument/2006/relationships/slide" Target="slides/slide137.xml"/><Relationship Id="rId145" Type="http://schemas.openxmlformats.org/officeDocument/2006/relationships/slide" Target="slides/slide142.xml"/><Relationship Id="rId161" Type="http://schemas.openxmlformats.org/officeDocument/2006/relationships/slide" Target="slides/slide158.xml"/><Relationship Id="rId166" Type="http://schemas.openxmlformats.org/officeDocument/2006/relationships/slide" Target="slides/slide163.xml"/><Relationship Id="rId182" Type="http://schemas.openxmlformats.org/officeDocument/2006/relationships/slide" Target="slides/slide179.xml"/><Relationship Id="rId187" Type="http://schemas.openxmlformats.org/officeDocument/2006/relationships/slide" Target="slides/slide184.xml"/><Relationship Id="rId217" Type="http://schemas.openxmlformats.org/officeDocument/2006/relationships/slide" Target="slides/slide21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212" Type="http://schemas.openxmlformats.org/officeDocument/2006/relationships/slide" Target="slides/slide209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49" Type="http://schemas.openxmlformats.org/officeDocument/2006/relationships/slide" Target="slides/slide46.xml"/><Relationship Id="rId114" Type="http://schemas.openxmlformats.org/officeDocument/2006/relationships/slide" Target="slides/slide111.xml"/><Relationship Id="rId119" Type="http://schemas.openxmlformats.org/officeDocument/2006/relationships/slide" Target="slides/slide116.xml"/><Relationship Id="rId44" Type="http://schemas.openxmlformats.org/officeDocument/2006/relationships/slide" Target="slides/slide41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130" Type="http://schemas.openxmlformats.org/officeDocument/2006/relationships/slide" Target="slides/slide127.xml"/><Relationship Id="rId135" Type="http://schemas.openxmlformats.org/officeDocument/2006/relationships/slide" Target="slides/slide132.xml"/><Relationship Id="rId151" Type="http://schemas.openxmlformats.org/officeDocument/2006/relationships/slide" Target="slides/slide148.xml"/><Relationship Id="rId156" Type="http://schemas.openxmlformats.org/officeDocument/2006/relationships/slide" Target="slides/slide153.xml"/><Relationship Id="rId177" Type="http://schemas.openxmlformats.org/officeDocument/2006/relationships/slide" Target="slides/slide174.xml"/><Relationship Id="rId198" Type="http://schemas.openxmlformats.org/officeDocument/2006/relationships/slide" Target="slides/slide195.xml"/><Relationship Id="rId172" Type="http://schemas.openxmlformats.org/officeDocument/2006/relationships/slide" Target="slides/slide169.xml"/><Relationship Id="rId193" Type="http://schemas.openxmlformats.org/officeDocument/2006/relationships/slide" Target="slides/slide190.xml"/><Relationship Id="rId202" Type="http://schemas.openxmlformats.org/officeDocument/2006/relationships/slide" Target="slides/slide199.xml"/><Relationship Id="rId207" Type="http://schemas.openxmlformats.org/officeDocument/2006/relationships/slide" Target="slides/slide204.xml"/><Relationship Id="rId223" Type="http://schemas.openxmlformats.org/officeDocument/2006/relationships/slide" Target="slides/slide220.xml"/><Relationship Id="rId228" Type="http://schemas.openxmlformats.org/officeDocument/2006/relationships/tableStyles" Target="tableStyles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120" Type="http://schemas.openxmlformats.org/officeDocument/2006/relationships/slide" Target="slides/slide117.xml"/><Relationship Id="rId125" Type="http://schemas.openxmlformats.org/officeDocument/2006/relationships/slide" Target="slides/slide122.xml"/><Relationship Id="rId141" Type="http://schemas.openxmlformats.org/officeDocument/2006/relationships/slide" Target="slides/slide138.xml"/><Relationship Id="rId146" Type="http://schemas.openxmlformats.org/officeDocument/2006/relationships/slide" Target="slides/slide143.xml"/><Relationship Id="rId167" Type="http://schemas.openxmlformats.org/officeDocument/2006/relationships/slide" Target="slides/slide164.xml"/><Relationship Id="rId188" Type="http://schemas.openxmlformats.org/officeDocument/2006/relationships/slide" Target="slides/slide185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162" Type="http://schemas.openxmlformats.org/officeDocument/2006/relationships/slide" Target="slides/slide159.xml"/><Relationship Id="rId183" Type="http://schemas.openxmlformats.org/officeDocument/2006/relationships/slide" Target="slides/slide180.xml"/><Relationship Id="rId213" Type="http://schemas.openxmlformats.org/officeDocument/2006/relationships/slide" Target="slides/slide210.xml"/><Relationship Id="rId218" Type="http://schemas.openxmlformats.org/officeDocument/2006/relationships/slide" Target="slides/slide21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slide" Target="slides/slide107.xml"/><Relationship Id="rId115" Type="http://schemas.openxmlformats.org/officeDocument/2006/relationships/slide" Target="slides/slide112.xml"/><Relationship Id="rId131" Type="http://schemas.openxmlformats.org/officeDocument/2006/relationships/slide" Target="slides/slide128.xml"/><Relationship Id="rId136" Type="http://schemas.openxmlformats.org/officeDocument/2006/relationships/slide" Target="slides/slide133.xml"/><Relationship Id="rId157" Type="http://schemas.openxmlformats.org/officeDocument/2006/relationships/slide" Target="slides/slide154.xml"/><Relationship Id="rId178" Type="http://schemas.openxmlformats.org/officeDocument/2006/relationships/slide" Target="slides/slide175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52" Type="http://schemas.openxmlformats.org/officeDocument/2006/relationships/slide" Target="slides/slide149.xml"/><Relationship Id="rId173" Type="http://schemas.openxmlformats.org/officeDocument/2006/relationships/slide" Target="slides/slide170.xml"/><Relationship Id="rId194" Type="http://schemas.openxmlformats.org/officeDocument/2006/relationships/slide" Target="slides/slide191.xml"/><Relationship Id="rId199" Type="http://schemas.openxmlformats.org/officeDocument/2006/relationships/slide" Target="slides/slide196.xml"/><Relationship Id="rId203" Type="http://schemas.openxmlformats.org/officeDocument/2006/relationships/slide" Target="slides/slide200.xml"/><Relationship Id="rId208" Type="http://schemas.openxmlformats.org/officeDocument/2006/relationships/slide" Target="slides/slide205.xml"/><Relationship Id="rId19" Type="http://schemas.openxmlformats.org/officeDocument/2006/relationships/slide" Target="slides/slide16.xml"/><Relationship Id="rId224" Type="http://schemas.openxmlformats.org/officeDocument/2006/relationships/notesMaster" Target="notesMasters/notesMaster1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126" Type="http://schemas.openxmlformats.org/officeDocument/2006/relationships/slide" Target="slides/slide123.xml"/><Relationship Id="rId147" Type="http://schemas.openxmlformats.org/officeDocument/2006/relationships/slide" Target="slides/slide144.xml"/><Relationship Id="rId168" Type="http://schemas.openxmlformats.org/officeDocument/2006/relationships/slide" Target="slides/slide165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121" Type="http://schemas.openxmlformats.org/officeDocument/2006/relationships/slide" Target="slides/slide118.xml"/><Relationship Id="rId142" Type="http://schemas.openxmlformats.org/officeDocument/2006/relationships/slide" Target="slides/slide139.xml"/><Relationship Id="rId163" Type="http://schemas.openxmlformats.org/officeDocument/2006/relationships/slide" Target="slides/slide160.xml"/><Relationship Id="rId184" Type="http://schemas.openxmlformats.org/officeDocument/2006/relationships/slide" Target="slides/slide181.xml"/><Relationship Id="rId189" Type="http://schemas.openxmlformats.org/officeDocument/2006/relationships/slide" Target="slides/slide186.xml"/><Relationship Id="rId219" Type="http://schemas.openxmlformats.org/officeDocument/2006/relationships/slide" Target="slides/slide216.xml"/><Relationship Id="rId3" Type="http://schemas.openxmlformats.org/officeDocument/2006/relationships/slideMaster" Target="slideMasters/slideMaster3.xml"/><Relationship Id="rId214" Type="http://schemas.openxmlformats.org/officeDocument/2006/relationships/slide" Target="slides/slide211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116" Type="http://schemas.openxmlformats.org/officeDocument/2006/relationships/slide" Target="slides/slide113.xml"/><Relationship Id="rId137" Type="http://schemas.openxmlformats.org/officeDocument/2006/relationships/slide" Target="slides/slide134.xml"/><Relationship Id="rId158" Type="http://schemas.openxmlformats.org/officeDocument/2006/relationships/slide" Target="slides/slide155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111" Type="http://schemas.openxmlformats.org/officeDocument/2006/relationships/slide" Target="slides/slide108.xml"/><Relationship Id="rId132" Type="http://schemas.openxmlformats.org/officeDocument/2006/relationships/slide" Target="slides/slide129.xml"/><Relationship Id="rId153" Type="http://schemas.openxmlformats.org/officeDocument/2006/relationships/slide" Target="slides/slide150.xml"/><Relationship Id="rId174" Type="http://schemas.openxmlformats.org/officeDocument/2006/relationships/slide" Target="slides/slide171.xml"/><Relationship Id="rId179" Type="http://schemas.openxmlformats.org/officeDocument/2006/relationships/slide" Target="slides/slide176.xml"/><Relationship Id="rId195" Type="http://schemas.openxmlformats.org/officeDocument/2006/relationships/slide" Target="slides/slide192.xml"/><Relationship Id="rId209" Type="http://schemas.openxmlformats.org/officeDocument/2006/relationships/slide" Target="slides/slide206.xml"/><Relationship Id="rId190" Type="http://schemas.openxmlformats.org/officeDocument/2006/relationships/slide" Target="slides/slide187.xml"/><Relationship Id="rId204" Type="http://schemas.openxmlformats.org/officeDocument/2006/relationships/slide" Target="slides/slide201.xml"/><Relationship Id="rId220" Type="http://schemas.openxmlformats.org/officeDocument/2006/relationships/slide" Target="slides/slide217.xml"/><Relationship Id="rId225" Type="http://schemas.openxmlformats.org/officeDocument/2006/relationships/presProps" Target="presProps.xml"/><Relationship Id="rId15" Type="http://schemas.openxmlformats.org/officeDocument/2006/relationships/slide" Target="slides/slide12.xml"/><Relationship Id="rId36" Type="http://schemas.openxmlformats.org/officeDocument/2006/relationships/slide" Target="slides/slide33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27" Type="http://schemas.openxmlformats.org/officeDocument/2006/relationships/slide" Target="slides/slide12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52" Type="http://schemas.openxmlformats.org/officeDocument/2006/relationships/slide" Target="slides/slide49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122" Type="http://schemas.openxmlformats.org/officeDocument/2006/relationships/slide" Target="slides/slide119.xml"/><Relationship Id="rId143" Type="http://schemas.openxmlformats.org/officeDocument/2006/relationships/slide" Target="slides/slide140.xml"/><Relationship Id="rId148" Type="http://schemas.openxmlformats.org/officeDocument/2006/relationships/slide" Target="slides/slide145.xml"/><Relationship Id="rId164" Type="http://schemas.openxmlformats.org/officeDocument/2006/relationships/slide" Target="slides/slide161.xml"/><Relationship Id="rId169" Type="http://schemas.openxmlformats.org/officeDocument/2006/relationships/slide" Target="slides/slide166.xml"/><Relationship Id="rId185" Type="http://schemas.openxmlformats.org/officeDocument/2006/relationships/slide" Target="slides/slide182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80" Type="http://schemas.openxmlformats.org/officeDocument/2006/relationships/slide" Target="slides/slide177.xml"/><Relationship Id="rId210" Type="http://schemas.openxmlformats.org/officeDocument/2006/relationships/slide" Target="slides/slide207.xml"/><Relationship Id="rId215" Type="http://schemas.openxmlformats.org/officeDocument/2006/relationships/slide" Target="slides/slide212.xml"/><Relationship Id="rId26" Type="http://schemas.openxmlformats.org/officeDocument/2006/relationships/slide" Target="slides/slide23.xml"/><Relationship Id="rId47" Type="http://schemas.openxmlformats.org/officeDocument/2006/relationships/slide" Target="slides/slide44.xml"/><Relationship Id="rId68" Type="http://schemas.openxmlformats.org/officeDocument/2006/relationships/slide" Target="slides/slide65.xml"/><Relationship Id="rId89" Type="http://schemas.openxmlformats.org/officeDocument/2006/relationships/slide" Target="slides/slide86.xml"/><Relationship Id="rId112" Type="http://schemas.openxmlformats.org/officeDocument/2006/relationships/slide" Target="slides/slide109.xml"/><Relationship Id="rId133" Type="http://schemas.openxmlformats.org/officeDocument/2006/relationships/slide" Target="slides/slide130.xml"/><Relationship Id="rId154" Type="http://schemas.openxmlformats.org/officeDocument/2006/relationships/slide" Target="slides/slide151.xml"/><Relationship Id="rId175" Type="http://schemas.openxmlformats.org/officeDocument/2006/relationships/slide" Target="slides/slide172.xml"/><Relationship Id="rId196" Type="http://schemas.openxmlformats.org/officeDocument/2006/relationships/slide" Target="slides/slide193.xml"/><Relationship Id="rId200" Type="http://schemas.openxmlformats.org/officeDocument/2006/relationships/slide" Target="slides/slide197.xml"/><Relationship Id="rId16" Type="http://schemas.openxmlformats.org/officeDocument/2006/relationships/slide" Target="slides/slide13.xml"/><Relationship Id="rId221" Type="http://schemas.openxmlformats.org/officeDocument/2006/relationships/slide" Target="slides/slide218.xml"/><Relationship Id="rId37" Type="http://schemas.openxmlformats.org/officeDocument/2006/relationships/slide" Target="slides/slide34.xml"/><Relationship Id="rId58" Type="http://schemas.openxmlformats.org/officeDocument/2006/relationships/slide" Target="slides/slide55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123" Type="http://schemas.openxmlformats.org/officeDocument/2006/relationships/slide" Target="slides/slide120.xml"/><Relationship Id="rId144" Type="http://schemas.openxmlformats.org/officeDocument/2006/relationships/slide" Target="slides/slide141.xml"/><Relationship Id="rId90" Type="http://schemas.openxmlformats.org/officeDocument/2006/relationships/slide" Target="slides/slide87.xml"/><Relationship Id="rId165" Type="http://schemas.openxmlformats.org/officeDocument/2006/relationships/slide" Target="slides/slide162.xml"/><Relationship Id="rId186" Type="http://schemas.openxmlformats.org/officeDocument/2006/relationships/slide" Target="slides/slide18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C231C-AF19-4432-B110-95783F3B14F6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E2056F-DC74-42A1-B233-B5B621B4C9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200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Image - http://</a:t>
            </a:r>
            <a:r>
              <a:rPr lang="en-GB" dirty="0" err="1"/>
              <a:t>www.bbc.co.uk</a:t>
            </a:r>
            <a:r>
              <a:rPr lang="en-GB" dirty="0"/>
              <a:t>/schools/</a:t>
            </a:r>
            <a:r>
              <a:rPr lang="en-GB" dirty="0" err="1"/>
              <a:t>gcsebitesize</a:t>
            </a:r>
            <a:r>
              <a:rPr lang="en-GB" dirty="0"/>
              <a:t>/science/</a:t>
            </a:r>
            <a:r>
              <a:rPr lang="en-GB" dirty="0" err="1"/>
              <a:t>triple_aqa</a:t>
            </a:r>
            <a:r>
              <a:rPr lang="en-GB" dirty="0"/>
              <a:t>/</a:t>
            </a:r>
            <a:r>
              <a:rPr lang="en-GB" dirty="0" err="1"/>
              <a:t>using_physics_make_things_work</a:t>
            </a:r>
            <a:r>
              <a:rPr lang="en-GB" dirty="0"/>
              <a:t>/</a:t>
            </a:r>
            <a:r>
              <a:rPr lang="en-GB" dirty="0" err="1"/>
              <a:t>centre_of_mass</a:t>
            </a:r>
            <a:r>
              <a:rPr lang="en-GB" dirty="0"/>
              <a:t>/revision/1/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C54D9-FB08-45C3-8C4A-CC4C89FAC4D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617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Image - 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www.kerboodle.com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/app/courses/20465/modules/Resources/node/16070/page/1/content/117693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C54D9-FB08-45C3-8C4A-CC4C89FAC4D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1231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Image</a:t>
            </a:r>
            <a:r>
              <a:rPr lang="en-GB" baseline="0" dirty="0"/>
              <a:t> - https://getrevising.co.uk/revision-notes/further_physics_turning_forces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C54D9-FB08-45C3-8C4A-CC4C89FAC4D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1729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E2056F-DC74-42A1-B233-B5B621B4C9D4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5546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6BC6E0-D779-46B3-8190-2E70D0828F5D}" type="slidenum">
              <a:rPr lang="en-GB" altLang="en-US"/>
              <a:pPr/>
              <a:t>72</a:t>
            </a:fld>
            <a:endParaRPr lang="en-GB" alt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25233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AD9F4-BB9E-4BAB-8C14-67A81DF58549}" type="slidenum">
              <a:rPr lang="en-GB" smtClean="0"/>
              <a:pPr/>
              <a:t>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18135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AD9F4-BB9E-4BAB-8C14-67A81DF58549}" type="slidenum">
              <a:rPr lang="en-GB" smtClean="0"/>
              <a:pPr/>
              <a:t>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3477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AD9F4-BB9E-4BAB-8C14-67A81DF58549}" type="slidenum">
              <a:rPr lang="en-GB" smtClean="0"/>
              <a:pPr/>
              <a:t>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83972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URL for this optional proof is: https://youtu.be/xfNI8vqyO9M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3437A4-3CEB-4EBE-945D-F5165D628A8E}" type="slidenum">
              <a:rPr lang="en-GB" smtClean="0"/>
              <a:t>88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3219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FF41F-D6E6-4D89-AA66-AACE184AE8D7}" type="slidenum">
              <a:rPr lang="en-GB" smtClean="0"/>
              <a:t>92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3169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FF41F-D6E6-4D89-AA66-AACE184AE8D7}" type="slidenum">
              <a:rPr lang="en-GB" smtClean="0"/>
              <a:t>93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8217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FF41F-D6E6-4D89-AA66-AACE184AE8D7}" type="slidenum">
              <a:rPr lang="en-GB" smtClean="0"/>
              <a:t>97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581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07F6E6-428B-4115-8673-D187BCAEE82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286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8BDDF0-D608-455A-8EC7-7BB71D7EE353}" type="slidenum">
              <a:rPr lang="en-US" altLang="en-US"/>
              <a:pPr/>
              <a:t>133</a:t>
            </a:fld>
            <a:endParaRPr lang="en-US" altLang="en-US" dirty="0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407588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CAD72A-E0B8-4579-BAA1-81A823EF5069}" type="slidenum">
              <a:rPr lang="en-US" altLang="en-US"/>
              <a:pPr/>
              <a:t>134</a:t>
            </a:fld>
            <a:endParaRPr lang="en-US" altLang="en-US" dirty="0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16608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CEFFB1-9BA2-4ECB-90E3-1E5076227BA8}" type="slidenum">
              <a:rPr lang="en-US" altLang="en-US"/>
              <a:pPr/>
              <a:t>135</a:t>
            </a:fld>
            <a:endParaRPr lang="en-US" altLang="en-US" dirty="0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461537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F8A469-78E4-4EAF-9BE9-E26B631F30F1}" type="slidenum">
              <a:rPr lang="en-US" altLang="en-US"/>
              <a:pPr/>
              <a:t>136</a:t>
            </a:fld>
            <a:endParaRPr lang="en-US" altLang="en-US" dirty="0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76540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BC8716-1A05-4FAF-8466-4E6FA86495B3}" type="slidenum">
              <a:rPr lang="en-US" altLang="en-US"/>
              <a:pPr/>
              <a:t>137</a:t>
            </a:fld>
            <a:endParaRPr lang="en-US" altLang="en-US" dirty="0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383806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2A3197-2937-43AD-9E55-E1ECFAF23694}" type="slidenum">
              <a:rPr lang="en-US" altLang="en-US"/>
              <a:pPr/>
              <a:t>138</a:t>
            </a:fld>
            <a:endParaRPr lang="en-US" altLang="en-US" dirty="0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92858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F5F669-3E65-47E6-8382-D8F77CAE095B}" type="slidenum">
              <a:rPr lang="en-US" altLang="en-US"/>
              <a:pPr/>
              <a:t>139</a:t>
            </a:fld>
            <a:endParaRPr lang="en-US" altLang="en-US" dirty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381133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945D54-0911-4889-81A2-0D67E70A62A9}" type="slidenum">
              <a:rPr lang="en-US" altLang="en-US"/>
              <a:pPr/>
              <a:t>140</a:t>
            </a:fld>
            <a:endParaRPr lang="en-US" altLang="en-US" dirty="0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039779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568189-37B7-4D72-8A81-BA049D5B5EB2}" type="slidenum">
              <a:rPr lang="en-US" altLang="en-US"/>
              <a:pPr/>
              <a:t>141</a:t>
            </a:fld>
            <a:endParaRPr lang="en-US" altLang="en-US" dirty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178574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7602DF-BD44-4217-9C2A-6C8596D1D7E9}" type="slidenum">
              <a:rPr lang="en-US" altLang="en-US"/>
              <a:pPr/>
              <a:t>142</a:t>
            </a:fld>
            <a:endParaRPr lang="en-US" altLang="en-US" dirty="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287569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D0F3FC-887A-46F3-B11C-969AD45FE638}" type="slidenum">
              <a:rPr lang="en-US" altLang="en-US"/>
              <a:pPr/>
              <a:t>143</a:t>
            </a:fld>
            <a:endParaRPr lang="en-US" altLang="en-US" dirty="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492528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-108" charset="0"/>
                <a:ea typeface="ＭＳ Ｐゴシック" pitchFamily="-108" charset="-128"/>
              </a:defRPr>
            </a:lvl1pPr>
            <a:lvl2pPr marL="37931725" indent="-37474525" eaLnBrk="0" hangingPunct="0">
              <a:defRPr sz="2000">
                <a:solidFill>
                  <a:schemeClr val="tx1"/>
                </a:solidFill>
                <a:latin typeface="Verdana" pitchFamily="-108" charset="0"/>
                <a:ea typeface="ＭＳ Ｐゴシック" pitchFamily="-108" charset="-128"/>
              </a:defRPr>
            </a:lvl2pPr>
            <a:lvl3pPr eaLnBrk="0" hangingPunct="0">
              <a:defRPr sz="2000">
                <a:solidFill>
                  <a:schemeClr val="tx1"/>
                </a:solidFill>
                <a:latin typeface="Verdana" pitchFamily="-108" charset="0"/>
                <a:ea typeface="ＭＳ Ｐゴシック" pitchFamily="-108" charset="-128"/>
              </a:defRPr>
            </a:lvl3pPr>
            <a:lvl4pPr eaLnBrk="0" hangingPunct="0">
              <a:defRPr sz="2000">
                <a:solidFill>
                  <a:schemeClr val="tx1"/>
                </a:solidFill>
                <a:latin typeface="Verdana" pitchFamily="-108" charset="0"/>
                <a:ea typeface="ＭＳ Ｐゴシック" pitchFamily="-108" charset="-128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Verdana" pitchFamily="-108" charset="0"/>
                <a:ea typeface="ＭＳ Ｐゴシック" pitchFamily="-108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-108" charset="0"/>
                <a:ea typeface="ＭＳ Ｐゴシック" pitchFamily="-108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-108" charset="0"/>
                <a:ea typeface="ＭＳ Ｐゴシック" pitchFamily="-108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-108" charset="0"/>
                <a:ea typeface="ＭＳ Ｐゴシック" pitchFamily="-108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-108" charset="0"/>
                <a:ea typeface="ＭＳ Ｐゴシック" pitchFamily="-108" charset="-128"/>
              </a:defRPr>
            </a:lvl9pPr>
          </a:lstStyle>
          <a:p>
            <a:fld id="{F24659B2-2BF1-43A9-9D5D-379A16D9505B}" type="slidenum">
              <a:rPr lang="en-US" sz="1200">
                <a:latin typeface="Arial" charset="0"/>
              </a:rPr>
              <a:pPr/>
              <a:t>144</a:t>
            </a:fld>
            <a:endParaRPr lang="en-US" sz="1200">
              <a:latin typeface="Arial" charset="0"/>
            </a:endParaRPr>
          </a:p>
        </p:txBody>
      </p:sp>
      <p:sp>
        <p:nvSpPr>
          <p:cNvPr id="25603" name="Rectangle 1026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</p:spPr>
      </p:sp>
      <p:sp>
        <p:nvSpPr>
          <p:cNvPr id="25604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lvl="2" eaLnBrk="1" hangingPunct="1"/>
            <a:endParaRPr lang="en-GB" smtClean="0">
              <a:ea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438887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7A9BB-FDDE-4619-BCBF-42EE895955E6}" type="slidenum">
              <a:rPr lang="en-GB" smtClean="0"/>
              <a:pPr/>
              <a:t>196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83303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40002-9413-45B7-9107-710F13AC936A}" type="slidenum">
              <a:rPr lang="en-GB" smtClean="0"/>
              <a:pPr/>
              <a:t>203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1076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40002-9413-45B7-9107-710F13AC936A}" type="slidenum">
              <a:rPr lang="en-GB" smtClean="0"/>
              <a:pPr/>
              <a:t>204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1107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40002-9413-45B7-9107-710F13AC936A}" type="slidenum">
              <a:rPr lang="en-GB" smtClean="0"/>
              <a:pPr/>
              <a:t>205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0214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40002-9413-45B7-9107-710F13AC936A}" type="slidenum">
              <a:rPr lang="en-GB" smtClean="0"/>
              <a:pPr/>
              <a:t>210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35829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F40002-9413-45B7-9107-710F13AC936A}" type="slidenum">
              <a:rPr lang="en-GB" smtClean="0"/>
              <a:pPr/>
              <a:t>211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3725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62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174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121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854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521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749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5310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710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574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942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882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72778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9409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6597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6363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4897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8875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9909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324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9634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8051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6601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C0502-B05A-47B0-86AA-B9E3E8A82368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05/06/2019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F484-5353-4AEE-85B9-BB6F301FD0C3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737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C0502-B05A-47B0-86AA-B9E3E8A82368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05/06/2019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F484-5353-4AEE-85B9-BB6F301FD0C3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1428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C0502-B05A-47B0-86AA-B9E3E8A82368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05/06/2019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F484-5353-4AEE-85B9-BB6F301FD0C3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0813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C0502-B05A-47B0-86AA-B9E3E8A82368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05/06/2019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F484-5353-4AEE-85B9-BB6F301FD0C3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2177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C0502-B05A-47B0-86AA-B9E3E8A82368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05/06/2019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F484-5353-4AEE-85B9-BB6F301FD0C3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0757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C0502-B05A-47B0-86AA-B9E3E8A82368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05/06/2019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F484-5353-4AEE-85B9-BB6F301FD0C3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6796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C0502-B05A-47B0-86AA-B9E3E8A82368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05/06/2019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F484-5353-4AEE-85B9-BB6F301FD0C3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929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C0502-B05A-47B0-86AA-B9E3E8A82368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05/06/2019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F484-5353-4AEE-85B9-BB6F301FD0C3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5948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C0502-B05A-47B0-86AA-B9E3E8A82368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05/06/2019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F484-5353-4AEE-85B9-BB6F301FD0C3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527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C0502-B05A-47B0-86AA-B9E3E8A82368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05/06/2019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F484-5353-4AEE-85B9-BB6F301FD0C3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5929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C0502-B05A-47B0-86AA-B9E3E8A82368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05/06/2019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F484-5353-4AEE-85B9-BB6F301FD0C3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870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486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0597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C0502-B05A-47B0-86AA-B9E3E8A82368}" type="datetimeFigureOut">
              <a:rPr lang="en-GB">
                <a:solidFill>
                  <a:prstClr val="black">
                    <a:tint val="75000"/>
                  </a:prstClr>
                </a:solidFill>
              </a:rPr>
              <a:pPr/>
              <a:t>05/06/2019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3F484-5353-4AEE-85B9-BB6F301FD0C3}" type="slidenum">
              <a:rPr lang="en-GB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385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1lSWWUkMdQ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xxK8N23nx9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2aBVbcHr_k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L8ATKipoB4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G8wV022Eu0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8RI2_gJy0L0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Y80j_iNT9Y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CDbJ8rsQDo" TargetMode="Externa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QAt3e6Bz7U" TargetMode="Externa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51.gi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5kJBi2_BAPs" TargetMode="Externa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RW2N-oPcM9g" TargetMode="Externa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88.jpeg"/><Relationship Id="rId4" Type="http://schemas.openxmlformats.org/officeDocument/2006/relationships/image" Target="../media/image8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89.png"/><Relationship Id="rId4" Type="http://schemas.openxmlformats.org/officeDocument/2006/relationships/image" Target="../media/image88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4.xml"/><Relationship Id="rId1" Type="http://schemas.openxmlformats.org/officeDocument/2006/relationships/video" Target="https://www.youtube.com/embed/uwzhXL0vp1w" TargetMode="Externa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96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9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9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9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9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08-lYPy1hI" TargetMode="Externa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VB6CjbTIAI" TargetMode="Externa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960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0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_0FRIX8wIM" TargetMode="Externa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09aDQcci_tQ" TargetMode="Externa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kCw2C-DkT0" TargetMode="Externa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r5iXzDCRMsE" TargetMode="Externa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8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8.png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pqWzTwnwUk" TargetMode="Externa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7" Type="http://schemas.openxmlformats.org/officeDocument/2006/relationships/image" Target="../media/image146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5.png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3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7.png"/><Relationship Id="rId4" Type="http://schemas.openxmlformats.org/officeDocument/2006/relationships/image" Target="../media/image156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aVy_gNVaCGg" TargetMode="Externa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4" Type="http://schemas.openxmlformats.org/officeDocument/2006/relationships/image" Target="../media/image164.jpe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8.png"/><Relationship Id="rId4" Type="http://schemas.openxmlformats.org/officeDocument/2006/relationships/image" Target="../media/image167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1.pn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_W3VbonFNcw" TargetMode="Externa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7.wmf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wmf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orce" TargetMode="External"/><Relationship Id="rId2" Type="http://schemas.openxmlformats.org/officeDocument/2006/relationships/hyperlink" Target="https://en.wikipedia.org/wiki/Velocity" TargetMode="External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qdCCxv9YzI" TargetMode="Externa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gzjeggjznw" TargetMode="Externa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3.png"/><Relationship Id="rId4" Type="http://schemas.openxmlformats.org/officeDocument/2006/relationships/image" Target="../media/image202.png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ANmggaC9pY" TargetMode="Externa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rMKdcMq3o0" TargetMode="Externa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9.png"/><Relationship Id="rId13" Type="http://schemas.openxmlformats.org/officeDocument/2006/relationships/image" Target="../media/image224.png"/><Relationship Id="rId3" Type="http://schemas.openxmlformats.org/officeDocument/2006/relationships/image" Target="../media/image214.png"/><Relationship Id="rId7" Type="http://schemas.openxmlformats.org/officeDocument/2006/relationships/image" Target="../media/image218.png"/><Relationship Id="rId12" Type="http://schemas.openxmlformats.org/officeDocument/2006/relationships/image" Target="../media/image223.pn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7.png"/><Relationship Id="rId11" Type="http://schemas.openxmlformats.org/officeDocument/2006/relationships/image" Target="../media/image222.png"/><Relationship Id="rId5" Type="http://schemas.openxmlformats.org/officeDocument/2006/relationships/image" Target="../media/image216.png"/><Relationship Id="rId10" Type="http://schemas.openxmlformats.org/officeDocument/2006/relationships/image" Target="../media/image221.png"/><Relationship Id="rId4" Type="http://schemas.openxmlformats.org/officeDocument/2006/relationships/image" Target="../media/image215.png"/><Relationship Id="rId9" Type="http://schemas.openxmlformats.org/officeDocument/2006/relationships/image" Target="../media/image220.png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png"/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png"/><Relationship Id="rId3" Type="http://schemas.openxmlformats.org/officeDocument/2006/relationships/image" Target="../media/image228.png"/><Relationship Id="rId7" Type="http://schemas.openxmlformats.org/officeDocument/2006/relationships/image" Target="../media/image232.pn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1.png"/><Relationship Id="rId5" Type="http://schemas.openxmlformats.org/officeDocument/2006/relationships/image" Target="../media/image230.png"/><Relationship Id="rId4" Type="http://schemas.openxmlformats.org/officeDocument/2006/relationships/image" Target="../media/image229.png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iXhR2eZxgo" TargetMode="Externa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5.jpeg"/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jpeg"/><Relationship Id="rId2" Type="http://schemas.openxmlformats.org/officeDocument/2006/relationships/image" Target="../media/image236.jpeg"/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png"/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1.png"/><Relationship Id="rId4" Type="http://schemas.openxmlformats.org/officeDocument/2006/relationships/image" Target="../media/image240.png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png"/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png"/><Relationship Id="rId2" Type="http://schemas.openxmlformats.org/officeDocument/2006/relationships/image" Target="../media/image244.png"/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6.png"/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tQhlwPxE28" TargetMode="Externa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6" Type="http://schemas.openxmlformats.org/officeDocument/2006/relationships/image" Target="../media/image249.png"/><Relationship Id="rId5" Type="http://schemas.openxmlformats.org/officeDocument/2006/relationships/image" Target="../media/image248.png"/><Relationship Id="rId4" Type="http://schemas.openxmlformats.org/officeDocument/2006/relationships/image" Target="../media/image247.png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2.png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YEHcQD6Hij8" TargetMode="Externa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png"/><Relationship Id="rId2" Type="http://schemas.openxmlformats.org/officeDocument/2006/relationships/image" Target="../media/image2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7.png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4" Type="http://schemas.openxmlformats.org/officeDocument/2006/relationships/image" Target="../media/image259.png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image" Target="../media/image260.png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png"/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4" Type="http://schemas.openxmlformats.org/officeDocument/2006/relationships/image" Target="../media/image264.png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png"/><Relationship Id="rId2" Type="http://schemas.openxmlformats.org/officeDocument/2006/relationships/image" Target="../media/image265.png"/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png"/><Relationship Id="rId2" Type="http://schemas.openxmlformats.org/officeDocument/2006/relationships/image" Target="../media/image267.png"/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2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1.png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3.png"/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4.png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6.png"/><Relationship Id="rId2" Type="http://schemas.openxmlformats.org/officeDocument/2006/relationships/image" Target="../media/image275.png"/><Relationship Id="rId1" Type="http://schemas.openxmlformats.org/officeDocument/2006/relationships/slideLayout" Target="../slideLayouts/slideLayout2.xml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6yx0fQrK3fA" TargetMode="External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9.png"/><Relationship Id="rId2" Type="http://schemas.openxmlformats.org/officeDocument/2006/relationships/image" Target="../media/image2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6770" y="1122363"/>
            <a:ext cx="9144000" cy="23876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6770" y="3602038"/>
            <a:ext cx="9144000" cy="1655762"/>
          </a:xfrm>
        </p:spPr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03" y="391421"/>
            <a:ext cx="11916267" cy="5627126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204504" y="2749216"/>
            <a:ext cx="7089423" cy="69991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204504" y="3509963"/>
            <a:ext cx="10899422" cy="69991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809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1lSWWUkMdQ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8174" y="64605"/>
            <a:ext cx="11721547" cy="659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8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173659" y="86462"/>
            <a:ext cx="9535886" cy="6555641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u="sng" dirty="0" smtClean="0"/>
              <a:t>Other scalar quantities:</a:t>
            </a:r>
          </a:p>
          <a:p>
            <a:endParaRPr lang="en-GB" sz="2800" dirty="0"/>
          </a:p>
          <a:p>
            <a:r>
              <a:rPr lang="en-GB" sz="2800" dirty="0" smtClean="0"/>
              <a:t>Mass</a:t>
            </a:r>
          </a:p>
          <a:p>
            <a:r>
              <a:rPr lang="en-GB" sz="2800" dirty="0" smtClean="0"/>
              <a:t>Temperature</a:t>
            </a:r>
          </a:p>
          <a:p>
            <a:r>
              <a:rPr lang="en-GB" sz="2800" dirty="0" smtClean="0"/>
              <a:t>Speed</a:t>
            </a:r>
          </a:p>
          <a:p>
            <a:r>
              <a:rPr lang="en-GB" sz="2800" dirty="0" smtClean="0"/>
              <a:t>Energy</a:t>
            </a:r>
          </a:p>
          <a:p>
            <a:r>
              <a:rPr lang="en-GB" sz="2800" dirty="0" smtClean="0"/>
              <a:t>Time</a:t>
            </a:r>
          </a:p>
          <a:p>
            <a:endParaRPr lang="en-GB" sz="2800" dirty="0"/>
          </a:p>
          <a:p>
            <a:r>
              <a:rPr lang="en-GB" sz="2800" u="sng" dirty="0" smtClean="0"/>
              <a:t>Other vector quantities:</a:t>
            </a:r>
          </a:p>
          <a:p>
            <a:endParaRPr lang="en-GB" sz="2800" dirty="0"/>
          </a:p>
          <a:p>
            <a:r>
              <a:rPr lang="en-GB" sz="2800" dirty="0" smtClean="0"/>
              <a:t>Weight</a:t>
            </a:r>
          </a:p>
          <a:p>
            <a:r>
              <a:rPr lang="en-GB" sz="2800" dirty="0" smtClean="0"/>
              <a:t>Force</a:t>
            </a:r>
          </a:p>
          <a:p>
            <a:r>
              <a:rPr lang="en-GB" sz="2800" dirty="0" smtClean="0"/>
              <a:t>Velocity</a:t>
            </a:r>
          </a:p>
          <a:p>
            <a:r>
              <a:rPr lang="en-GB" sz="2800" dirty="0" smtClean="0"/>
              <a:t>Acceleration</a:t>
            </a:r>
          </a:p>
          <a:p>
            <a:r>
              <a:rPr lang="en-GB" sz="2800" dirty="0" smtClean="0"/>
              <a:t>Momentum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43324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85" y="134577"/>
            <a:ext cx="8381411" cy="6610201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5" name="Left Arrow 4"/>
          <p:cNvSpPr/>
          <p:nvPr/>
        </p:nvSpPr>
        <p:spPr>
          <a:xfrm>
            <a:off x="8018559" y="2358693"/>
            <a:ext cx="3335241" cy="1402862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LEARN</a:t>
            </a:r>
            <a:endParaRPr lang="en-GB" sz="2800" dirty="0"/>
          </a:p>
        </p:txBody>
      </p:sp>
      <p:sp>
        <p:nvSpPr>
          <p:cNvPr id="2" name="Rectangle 1"/>
          <p:cNvSpPr/>
          <p:nvPr/>
        </p:nvSpPr>
        <p:spPr>
          <a:xfrm>
            <a:off x="93285" y="2602523"/>
            <a:ext cx="7925274" cy="8792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48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xxK8N23nx9M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8174" y="122996"/>
            <a:ext cx="11582400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87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82" y="97640"/>
            <a:ext cx="11680596" cy="514270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1435" y="440540"/>
            <a:ext cx="8154955" cy="6255544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3943563" y="5118538"/>
            <a:ext cx="7830515" cy="7672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277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W2aBVbcHr_k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17443" y="116785"/>
            <a:ext cx="11522766" cy="648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9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belastro.net/files/photo/moon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524922" y="2905626"/>
            <a:ext cx="3404756" cy="4499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 smtClean="0"/>
              <a:t>Weight and Mass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4628" y="202394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/>
              <a:t>Mass</a:t>
            </a:r>
            <a:r>
              <a:rPr lang="en-GB" dirty="0" smtClean="0"/>
              <a:t> 		= the quantity of matter in an object</a:t>
            </a:r>
          </a:p>
          <a:p>
            <a:pPr marL="0" indent="0">
              <a:buNone/>
            </a:pPr>
            <a:r>
              <a:rPr lang="en-GB" b="1" dirty="0" smtClean="0"/>
              <a:t>Weight</a:t>
            </a:r>
            <a:r>
              <a:rPr lang="en-GB" dirty="0" smtClean="0"/>
              <a:t> 	= the force of gravity on an object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The </a:t>
            </a:r>
            <a:r>
              <a:rPr lang="en-GB" b="1" dirty="0"/>
              <a:t>gravitational field strength </a:t>
            </a:r>
            <a:endParaRPr lang="en-GB" b="1" dirty="0" smtClean="0"/>
          </a:p>
          <a:p>
            <a:pPr marL="0" indent="0">
              <a:buNone/>
            </a:pPr>
            <a:r>
              <a:rPr lang="en-GB" dirty="0"/>
              <a:t>o</a:t>
            </a:r>
            <a:r>
              <a:rPr lang="en-GB" dirty="0" smtClean="0"/>
              <a:t>f Earth is </a:t>
            </a:r>
            <a:r>
              <a:rPr lang="en-GB" dirty="0"/>
              <a:t>about </a:t>
            </a:r>
            <a:endParaRPr lang="en-GB" dirty="0" smtClean="0"/>
          </a:p>
          <a:p>
            <a:pPr marL="0" indent="0">
              <a:buNone/>
            </a:pPr>
            <a:r>
              <a:rPr lang="en-GB" sz="5400" b="1" dirty="0" smtClean="0"/>
              <a:t>10N/kg</a:t>
            </a:r>
          </a:p>
          <a:p>
            <a:pPr marL="0" indent="0">
              <a:buNone/>
            </a:pPr>
            <a:r>
              <a:rPr lang="en-GB" sz="2000" b="1" dirty="0" smtClean="0"/>
              <a:t>(but you will be given the value of g in the question)</a:t>
            </a:r>
            <a:endParaRPr lang="en-GB" sz="1800" b="1" dirty="0"/>
          </a:p>
          <a:p>
            <a:pPr marL="0" indent="0">
              <a:buNone/>
            </a:pP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9861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845490" y="263015"/>
            <a:ext cx="6480000" cy="6750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GB" b="1" u="sng" dirty="0" smtClean="0"/>
              <a:t>Calculating forces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45490" y="4106920"/>
            <a:ext cx="3510390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385763" indent="-385763">
              <a:buFont typeface="Arial" pitchFamily="34" charset="0"/>
              <a:buChar char="•"/>
            </a:pPr>
            <a:r>
              <a:rPr lang="en-GB" sz="2400" dirty="0"/>
              <a:t>W = weight (N)</a:t>
            </a:r>
          </a:p>
          <a:p>
            <a:pPr marL="385763" indent="-385763">
              <a:buFont typeface="Arial" pitchFamily="34" charset="0"/>
              <a:buChar char="•"/>
            </a:pPr>
            <a:r>
              <a:rPr lang="en-GB" sz="2400" dirty="0"/>
              <a:t>m = mass (kg)</a:t>
            </a:r>
          </a:p>
          <a:p>
            <a:pPr marL="385763" indent="-385763">
              <a:buFont typeface="Arial" pitchFamily="34" charset="0"/>
              <a:buChar char="•"/>
            </a:pPr>
            <a:r>
              <a:rPr lang="en-GB" sz="2400" dirty="0"/>
              <a:t>g = gravitational field strength (N/kg)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392" y="1716887"/>
            <a:ext cx="10225136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750" dirty="0" smtClean="0"/>
              <a:t>Weight = mass x gravitational field strength</a:t>
            </a:r>
          </a:p>
          <a:p>
            <a:pPr algn="ctr"/>
            <a:endParaRPr lang="en-GB" sz="3750" dirty="0" smtClean="0"/>
          </a:p>
          <a:p>
            <a:pPr algn="ctr"/>
            <a:r>
              <a:rPr lang="en-GB" sz="3750" dirty="0" smtClean="0"/>
              <a:t>W </a:t>
            </a:r>
            <a:r>
              <a:rPr lang="en-GB" sz="3750" dirty="0"/>
              <a:t>= m x g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970607" y="3623263"/>
            <a:ext cx="2052228" cy="2053317"/>
            <a:chOff x="6960096" y="3068599"/>
            <a:chExt cx="2052228" cy="2053317"/>
          </a:xfrm>
        </p:grpSpPr>
        <p:sp>
          <p:nvSpPr>
            <p:cNvPr id="10" name="Isosceles Triangle 9"/>
            <p:cNvSpPr/>
            <p:nvPr/>
          </p:nvSpPr>
          <p:spPr>
            <a:xfrm>
              <a:off x="6960096" y="3068599"/>
              <a:ext cx="2052228" cy="2052228"/>
            </a:xfrm>
            <a:prstGeom prst="triangl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960096" y="4185084"/>
              <a:ext cx="2052228" cy="0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/>
          </p:nvSpPr>
          <p:spPr>
            <a:xfrm>
              <a:off x="7188555" y="4337086"/>
              <a:ext cx="1595310" cy="7848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4500" dirty="0">
                  <a:solidFill>
                    <a:schemeClr val="bg1"/>
                  </a:solidFill>
                </a:rPr>
                <a:t>m x g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675868" y="3448382"/>
              <a:ext cx="62068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3600" dirty="0">
                  <a:solidFill>
                    <a:schemeClr val="bg1"/>
                  </a:solidFill>
                </a:rPr>
                <a:t>W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1219200" y="1512277"/>
            <a:ext cx="9061938" cy="1066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283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596" y="0"/>
            <a:ext cx="8229600" cy="785794"/>
          </a:xfrm>
        </p:spPr>
        <p:txBody>
          <a:bodyPr/>
          <a:lstStyle/>
          <a:p>
            <a:pPr algn="ctr"/>
            <a:r>
              <a:rPr lang="en-GB" b="1" u="sng" dirty="0" smtClean="0"/>
              <a:t>Weight and Mass</a:t>
            </a:r>
            <a:endParaRPr lang="en-GB" b="1" u="sng" dirty="0"/>
          </a:p>
        </p:txBody>
      </p:sp>
      <p:pic>
        <p:nvPicPr>
          <p:cNvPr id="5" name="Picture 2" descr="http://www.bbc.co.uk/schools/ks3bitesize/science/images/astronaut_weight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85794"/>
            <a:ext cx="9145285" cy="6061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982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2873" y="855785"/>
            <a:ext cx="10515600" cy="1325563"/>
          </a:xfrm>
        </p:spPr>
        <p:txBody>
          <a:bodyPr/>
          <a:lstStyle/>
          <a:p>
            <a:pPr algn="ctr"/>
            <a:r>
              <a:rPr lang="en-GB" b="1" u="sng" dirty="0"/>
              <a:t>Centre of Mass – Symmetrical Object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509024"/>
            <a:ext cx="5035891" cy="3360070"/>
          </a:xfrm>
        </p:spPr>
        <p:txBody>
          <a:bodyPr>
            <a:normAutofit/>
          </a:bodyPr>
          <a:lstStyle/>
          <a:p>
            <a:r>
              <a:rPr lang="en-GB" sz="2800" dirty="0"/>
              <a:t>For a symmetrical 2D object, its centre of mass is along the line of symmetry. </a:t>
            </a:r>
          </a:p>
          <a:p>
            <a:r>
              <a:rPr lang="en-GB" sz="2800" dirty="0"/>
              <a:t>If the object has more than one line of symmetry then its centre of mass is where the lines meet.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4336" y="2414445"/>
            <a:ext cx="5034137" cy="27820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392" y="100216"/>
            <a:ext cx="8992325" cy="85578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30381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A65EC-52E1-6F4F-8C32-7E82647C6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 smtClean="0"/>
              <a:t>Irregular </a:t>
            </a:r>
            <a:r>
              <a:rPr lang="en-GB" b="1" u="sng" dirty="0"/>
              <a:t>Object</a:t>
            </a:r>
            <a:endParaRPr lang="en-US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47FD3-45FB-4549-A595-B4A29B21D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090" y="1845734"/>
            <a:ext cx="6632983" cy="45135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/>
              <a:t>To find the centre of mass for an irregular object you must hang it twice.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/>
              <a:t>Place a hole through the object and allow it to swing freely.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/>
              <a:t>Hang a plumb line and mark that line on the irregular shape.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/>
              <a:t>Rotate the object and hang it through another hole, mark the plumb line.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/>
              <a:t>The point at which the two plumb lines meet is the centre of mass.</a:t>
            </a:r>
            <a:endParaRPr lang="en-US" sz="2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437EAE-9437-0F49-8329-800D12C18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653" y="1952944"/>
            <a:ext cx="3720869" cy="440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35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/>
              <a:t>Suspended Equilibrium</a:t>
            </a:r>
          </a:p>
        </p:txBody>
      </p:sp>
      <p:pic>
        <p:nvPicPr>
          <p:cNvPr id="1026" name="Picture 2" descr="Image result for suspended equilibriu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6" r="5646"/>
          <a:stretch/>
        </p:blipFill>
        <p:spPr bwMode="auto">
          <a:xfrm>
            <a:off x="2263698" y="1842817"/>
            <a:ext cx="7906214" cy="4925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1512" y="4516244"/>
            <a:ext cx="3646448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/>
              <a:t>The object is suspended and is in </a:t>
            </a:r>
            <a:r>
              <a:rPr lang="en-GB" sz="2400" b="1" dirty="0"/>
              <a:t>equilibrium</a:t>
            </a:r>
            <a:r>
              <a:rPr lang="en-GB" sz="2400" dirty="0"/>
              <a:t>. This is because the centre of mass is directly below the point where it is suspended.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45552" y="2157306"/>
            <a:ext cx="3646448" cy="30469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/>
              <a:t>If the object is removed from this position and released it will swing back to its </a:t>
            </a:r>
            <a:r>
              <a:rPr lang="en-GB" sz="2400" b="1" dirty="0"/>
              <a:t>equilibrium</a:t>
            </a:r>
            <a:r>
              <a:rPr lang="en-GB" sz="2400" dirty="0"/>
              <a:t> position. The weight no longer acts directly below where it is suspended and therefore creates a turning effect. </a:t>
            </a:r>
          </a:p>
        </p:txBody>
      </p:sp>
    </p:spTree>
    <p:extLst>
      <p:ext uri="{BB962C8B-B14F-4D97-AF65-F5344CB8AC3E}">
        <p14:creationId xmlns:p14="http://schemas.microsoft.com/office/powerpoint/2010/main" val="58501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61" y="103596"/>
            <a:ext cx="9116800" cy="665551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24787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L8ATKipoB4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77687" y="131694"/>
            <a:ext cx="11602278" cy="652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24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bbc.co.uk/scotland/learning/bitesize/standard/physics/images/rocket2.g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5" r="26667"/>
          <a:stretch/>
        </p:blipFill>
        <p:spPr bwMode="auto">
          <a:xfrm>
            <a:off x="1790175" y="782932"/>
            <a:ext cx="4862963" cy="6075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4799"/>
            <a:ext cx="10972800" cy="1143000"/>
          </a:xfrm>
        </p:spPr>
        <p:txBody>
          <a:bodyPr/>
          <a:lstStyle/>
          <a:p>
            <a:r>
              <a:rPr lang="en-GB" b="1" u="sng" dirty="0" smtClean="0"/>
              <a:t>Resultant Force</a:t>
            </a:r>
            <a:endParaRPr lang="en-GB" b="1" u="sng" dirty="0"/>
          </a:p>
        </p:txBody>
      </p:sp>
      <p:sp>
        <p:nvSpPr>
          <p:cNvPr id="6" name="Up Arrow 5"/>
          <p:cNvSpPr/>
          <p:nvPr/>
        </p:nvSpPr>
        <p:spPr>
          <a:xfrm>
            <a:off x="2735451" y="1700684"/>
            <a:ext cx="432048" cy="1656184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Up Arrow 7"/>
          <p:cNvSpPr/>
          <p:nvPr/>
        </p:nvSpPr>
        <p:spPr>
          <a:xfrm rot="10800000">
            <a:off x="2735451" y="4337361"/>
            <a:ext cx="432048" cy="82809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ounded Rectangle 4"/>
          <p:cNvSpPr/>
          <p:nvPr/>
        </p:nvSpPr>
        <p:spPr>
          <a:xfrm>
            <a:off x="6862852" y="230727"/>
            <a:ext cx="5160579" cy="183414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b="1" u="sng" dirty="0" smtClean="0"/>
              <a:t>Resultant force</a:t>
            </a:r>
            <a:r>
              <a:rPr lang="en-GB" sz="3600" dirty="0" smtClean="0"/>
              <a:t> = the ‘overall force’ acting an  object</a:t>
            </a:r>
            <a:endParaRPr lang="en-GB" sz="36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7871908" y="2628045"/>
            <a:ext cx="346672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 smtClean="0"/>
              <a:t>When forces are in the </a:t>
            </a:r>
            <a:r>
              <a:rPr lang="en-GB" b="1" u="sng" dirty="0" smtClean="0"/>
              <a:t>same</a:t>
            </a:r>
            <a:r>
              <a:rPr lang="en-GB" dirty="0" smtClean="0"/>
              <a:t> direction, we add them together to get the total force.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 smtClean="0"/>
              <a:t>When forces are in the </a:t>
            </a:r>
            <a:r>
              <a:rPr lang="en-GB" b="1" u="sng" dirty="0" smtClean="0"/>
              <a:t>opposite</a:t>
            </a:r>
            <a:r>
              <a:rPr lang="en-GB" dirty="0" smtClean="0"/>
              <a:t> direction, we subtract them.</a:t>
            </a:r>
            <a:endParaRPr lang="en-GB" dirty="0"/>
          </a:p>
        </p:txBody>
      </p:sp>
      <p:sp>
        <p:nvSpPr>
          <p:cNvPr id="10" name="Up Arrow 9"/>
          <p:cNvSpPr/>
          <p:nvPr/>
        </p:nvSpPr>
        <p:spPr>
          <a:xfrm>
            <a:off x="2317393" y="2628045"/>
            <a:ext cx="432048" cy="728823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Up Arrow 10"/>
          <p:cNvSpPr/>
          <p:nvPr/>
        </p:nvSpPr>
        <p:spPr>
          <a:xfrm rot="10800000">
            <a:off x="2303402" y="4337360"/>
            <a:ext cx="432048" cy="117248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Up Arrow 11"/>
          <p:cNvSpPr/>
          <p:nvPr/>
        </p:nvSpPr>
        <p:spPr>
          <a:xfrm>
            <a:off x="4998005" y="1019909"/>
            <a:ext cx="432048" cy="233696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Up Arrow 12"/>
          <p:cNvSpPr/>
          <p:nvPr/>
        </p:nvSpPr>
        <p:spPr>
          <a:xfrm rot="10800000">
            <a:off x="4998005" y="4134998"/>
            <a:ext cx="432048" cy="200057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Equal 6"/>
          <p:cNvSpPr/>
          <p:nvPr/>
        </p:nvSpPr>
        <p:spPr>
          <a:xfrm>
            <a:off x="3585557" y="2043501"/>
            <a:ext cx="1078523" cy="738554"/>
          </a:xfrm>
          <a:prstGeom prst="mathEqua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9" name="Equal 18"/>
          <p:cNvSpPr/>
          <p:nvPr/>
        </p:nvSpPr>
        <p:spPr>
          <a:xfrm>
            <a:off x="3585556" y="4599712"/>
            <a:ext cx="1078523" cy="738554"/>
          </a:xfrm>
          <a:prstGeom prst="mathEqua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2" name="Equal 21"/>
          <p:cNvSpPr/>
          <p:nvPr/>
        </p:nvSpPr>
        <p:spPr>
          <a:xfrm>
            <a:off x="5430053" y="3356868"/>
            <a:ext cx="1078523" cy="738554"/>
          </a:xfrm>
          <a:prstGeom prst="mathEqua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3" name="Up Arrow 22"/>
          <p:cNvSpPr/>
          <p:nvPr/>
        </p:nvSpPr>
        <p:spPr>
          <a:xfrm>
            <a:off x="6646828" y="3498874"/>
            <a:ext cx="432048" cy="336017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91228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1" grpId="0" animBg="1"/>
      <p:bldP spid="12" grpId="0" animBg="1"/>
      <p:bldP spid="13" grpId="0" animBg="1"/>
      <p:bldP spid="7" grpId="0" animBg="1"/>
      <p:bldP spid="19" grpId="0" animBg="1"/>
      <p:bldP spid="22" grpId="0" animBg="1"/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bbc.co.uk/scotland/learning/bitesize/standard/physics/images/rocket2.g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5" r="26667"/>
          <a:stretch/>
        </p:blipFill>
        <p:spPr bwMode="auto">
          <a:xfrm>
            <a:off x="6312025" y="1023822"/>
            <a:ext cx="4148269" cy="5182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bbc.co.uk/scotland/learning/bitesize/standard/physics/images/rocket2.g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5" r="26667"/>
          <a:stretch/>
        </p:blipFill>
        <p:spPr bwMode="auto">
          <a:xfrm>
            <a:off x="2113589" y="1023822"/>
            <a:ext cx="4148269" cy="5182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669" y="98021"/>
            <a:ext cx="10515600" cy="1325563"/>
          </a:xfrm>
        </p:spPr>
        <p:txBody>
          <a:bodyPr/>
          <a:lstStyle/>
          <a:p>
            <a:r>
              <a:rPr lang="en-GB" b="1" u="sng" dirty="0" smtClean="0"/>
              <a:t>Resultant Force</a:t>
            </a:r>
            <a:endParaRPr lang="en-GB" b="1" u="sng" dirty="0"/>
          </a:p>
        </p:txBody>
      </p:sp>
      <p:sp>
        <p:nvSpPr>
          <p:cNvPr id="6" name="Up Arrow 5"/>
          <p:cNvSpPr/>
          <p:nvPr/>
        </p:nvSpPr>
        <p:spPr>
          <a:xfrm>
            <a:off x="2927648" y="1556792"/>
            <a:ext cx="432048" cy="1656184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Up Arrow 7"/>
          <p:cNvSpPr/>
          <p:nvPr/>
        </p:nvSpPr>
        <p:spPr>
          <a:xfrm rot="10800000">
            <a:off x="2927648" y="4193469"/>
            <a:ext cx="432048" cy="82809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900100" y="227687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6</a:t>
            </a:r>
            <a:r>
              <a:rPr lang="en-GB" dirty="0" smtClean="0"/>
              <a:t>0N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1900100" y="4238183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20N</a:t>
            </a:r>
            <a:endParaRPr lang="en-GB" dirty="0"/>
          </a:p>
        </p:txBody>
      </p:sp>
      <p:sp>
        <p:nvSpPr>
          <p:cNvPr id="11" name="Up Arrow 10"/>
          <p:cNvSpPr/>
          <p:nvPr/>
        </p:nvSpPr>
        <p:spPr>
          <a:xfrm>
            <a:off x="7032104" y="1556792"/>
            <a:ext cx="432048" cy="1089412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6168008" y="2009165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40N</a:t>
            </a:r>
            <a:endParaRPr lang="en-GB" dirty="0"/>
          </a:p>
        </p:txBody>
      </p:sp>
      <p:sp>
        <p:nvSpPr>
          <p:cNvPr id="7" name="Equal 6"/>
          <p:cNvSpPr/>
          <p:nvPr/>
        </p:nvSpPr>
        <p:spPr>
          <a:xfrm>
            <a:off x="5447928" y="2780928"/>
            <a:ext cx="1080120" cy="648072"/>
          </a:xfrm>
          <a:prstGeom prst="mathEqual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499695" y="6170749"/>
            <a:ext cx="5129548" cy="64795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60N – 20N = 40N UP</a:t>
            </a:r>
            <a:endParaRPr lang="en-GB" sz="3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050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bbc.co.uk/scotland/learning/bitesize/standard/physics/images/rocket2.g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5" r="26667"/>
          <a:stretch/>
        </p:blipFill>
        <p:spPr bwMode="auto">
          <a:xfrm>
            <a:off x="6312025" y="1023822"/>
            <a:ext cx="4148269" cy="5182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bbc.co.uk/scotland/learning/bitesize/standard/physics/images/rocket2.g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5" r="26667"/>
          <a:stretch/>
        </p:blipFill>
        <p:spPr bwMode="auto">
          <a:xfrm>
            <a:off x="2113589" y="1023822"/>
            <a:ext cx="4148269" cy="5182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669" y="98021"/>
            <a:ext cx="10515600" cy="1325563"/>
          </a:xfrm>
        </p:spPr>
        <p:txBody>
          <a:bodyPr/>
          <a:lstStyle/>
          <a:p>
            <a:r>
              <a:rPr lang="en-GB" b="1" u="sng" dirty="0" smtClean="0"/>
              <a:t>Resultant Force</a:t>
            </a:r>
            <a:endParaRPr lang="en-GB" b="1" u="sng" dirty="0"/>
          </a:p>
        </p:txBody>
      </p:sp>
      <p:sp>
        <p:nvSpPr>
          <p:cNvPr id="6" name="Up Arrow 5"/>
          <p:cNvSpPr/>
          <p:nvPr/>
        </p:nvSpPr>
        <p:spPr>
          <a:xfrm>
            <a:off x="2927648" y="1556792"/>
            <a:ext cx="432048" cy="1656184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2180603" y="2331411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6</a:t>
            </a:r>
            <a:r>
              <a:rPr lang="en-GB" dirty="0" smtClean="0"/>
              <a:t>0N</a:t>
            </a:r>
            <a:endParaRPr lang="en-GB" dirty="0"/>
          </a:p>
        </p:txBody>
      </p:sp>
      <p:sp>
        <p:nvSpPr>
          <p:cNvPr id="11" name="Up Arrow 10"/>
          <p:cNvSpPr/>
          <p:nvPr/>
        </p:nvSpPr>
        <p:spPr>
          <a:xfrm>
            <a:off x="7032104" y="1556792"/>
            <a:ext cx="432048" cy="2416897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6168008" y="2009165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8</a:t>
            </a:r>
            <a:r>
              <a:rPr lang="en-GB" dirty="0" smtClean="0"/>
              <a:t>0N</a:t>
            </a:r>
            <a:endParaRPr lang="en-GB" dirty="0"/>
          </a:p>
        </p:txBody>
      </p:sp>
      <p:sp>
        <p:nvSpPr>
          <p:cNvPr id="7" name="Equal 6"/>
          <p:cNvSpPr/>
          <p:nvPr/>
        </p:nvSpPr>
        <p:spPr>
          <a:xfrm>
            <a:off x="5447928" y="2780928"/>
            <a:ext cx="1080120" cy="648072"/>
          </a:xfrm>
          <a:prstGeom prst="mathEqual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499695" y="6170749"/>
            <a:ext cx="5129548" cy="64795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60N + 20N = 80N UP</a:t>
            </a:r>
            <a:endParaRPr lang="en-GB" sz="3200" dirty="0"/>
          </a:p>
        </p:txBody>
      </p:sp>
      <p:sp>
        <p:nvSpPr>
          <p:cNvPr id="13" name="Up Arrow 12"/>
          <p:cNvSpPr/>
          <p:nvPr/>
        </p:nvSpPr>
        <p:spPr>
          <a:xfrm>
            <a:off x="1991120" y="2540000"/>
            <a:ext cx="432048" cy="672976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1215986" y="264620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2</a:t>
            </a:r>
            <a:r>
              <a:rPr lang="en-GB" dirty="0" smtClean="0"/>
              <a:t>0N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6054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bbc.co.uk/scotland/learning/bitesize/standard/physics/images/rocket2.g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5" r="26667"/>
          <a:stretch/>
        </p:blipFill>
        <p:spPr bwMode="auto">
          <a:xfrm>
            <a:off x="6312025" y="1023822"/>
            <a:ext cx="4148269" cy="5182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bbc.co.uk/scotland/learning/bitesize/standard/physics/images/rocket2.g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5" r="26667"/>
          <a:stretch/>
        </p:blipFill>
        <p:spPr bwMode="auto">
          <a:xfrm>
            <a:off x="2113589" y="1023822"/>
            <a:ext cx="4148269" cy="5182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669" y="98021"/>
            <a:ext cx="10515600" cy="1325563"/>
          </a:xfrm>
        </p:spPr>
        <p:txBody>
          <a:bodyPr/>
          <a:lstStyle/>
          <a:p>
            <a:r>
              <a:rPr lang="en-GB" b="1" u="sng" dirty="0" smtClean="0"/>
              <a:t>Resultant Force</a:t>
            </a:r>
            <a:endParaRPr lang="en-GB" b="1" u="sng" dirty="0"/>
          </a:p>
        </p:txBody>
      </p:sp>
      <p:sp>
        <p:nvSpPr>
          <p:cNvPr id="6" name="Up Arrow 5"/>
          <p:cNvSpPr/>
          <p:nvPr/>
        </p:nvSpPr>
        <p:spPr>
          <a:xfrm>
            <a:off x="2927648" y="1556792"/>
            <a:ext cx="432048" cy="1656184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2180603" y="2331411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6</a:t>
            </a:r>
            <a:r>
              <a:rPr lang="en-GB" dirty="0" smtClean="0"/>
              <a:t>0N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6168008" y="2009165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6</a:t>
            </a:r>
            <a:r>
              <a:rPr lang="en-GB" dirty="0" smtClean="0"/>
              <a:t>0N</a:t>
            </a:r>
            <a:endParaRPr lang="en-GB" dirty="0"/>
          </a:p>
        </p:txBody>
      </p:sp>
      <p:sp>
        <p:nvSpPr>
          <p:cNvPr id="7" name="Equal 6"/>
          <p:cNvSpPr/>
          <p:nvPr/>
        </p:nvSpPr>
        <p:spPr>
          <a:xfrm>
            <a:off x="5447928" y="2780928"/>
            <a:ext cx="1080120" cy="648072"/>
          </a:xfrm>
          <a:prstGeom prst="mathEqual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499695" y="6170749"/>
            <a:ext cx="5129548" cy="64795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60N + 20N – 20N = 60N UP</a:t>
            </a:r>
            <a:endParaRPr lang="en-GB" sz="3200" dirty="0"/>
          </a:p>
        </p:txBody>
      </p:sp>
      <p:sp>
        <p:nvSpPr>
          <p:cNvPr id="13" name="Up Arrow 12"/>
          <p:cNvSpPr/>
          <p:nvPr/>
        </p:nvSpPr>
        <p:spPr>
          <a:xfrm>
            <a:off x="1991120" y="2540000"/>
            <a:ext cx="432048" cy="672976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1215986" y="264620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2</a:t>
            </a:r>
            <a:r>
              <a:rPr lang="en-GB" dirty="0" smtClean="0"/>
              <a:t>0N</a:t>
            </a:r>
            <a:endParaRPr lang="en-GB" dirty="0"/>
          </a:p>
        </p:txBody>
      </p:sp>
      <p:sp>
        <p:nvSpPr>
          <p:cNvPr id="15" name="Up Arrow 14"/>
          <p:cNvSpPr/>
          <p:nvPr/>
        </p:nvSpPr>
        <p:spPr>
          <a:xfrm rot="10800000">
            <a:off x="2927648" y="4193469"/>
            <a:ext cx="432048" cy="82809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1900100" y="4238183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20N</a:t>
            </a:r>
            <a:endParaRPr lang="en-GB" dirty="0"/>
          </a:p>
        </p:txBody>
      </p:sp>
      <p:sp>
        <p:nvSpPr>
          <p:cNvPr id="17" name="Up Arrow 16"/>
          <p:cNvSpPr/>
          <p:nvPr/>
        </p:nvSpPr>
        <p:spPr>
          <a:xfrm>
            <a:off x="7136730" y="1556792"/>
            <a:ext cx="432048" cy="1656184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734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Practice questions (remember force has a direction)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527957" y="1825625"/>
            <a:ext cx="11136086" cy="47101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38300" y="5530632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7030A0"/>
                </a:solidFill>
              </a:rPr>
              <a:t>17N UP</a:t>
            </a:r>
            <a:endParaRPr lang="en-GB" sz="3600" b="1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24500" y="5988734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7030A0"/>
                </a:solidFill>
              </a:rPr>
              <a:t>3N UP</a:t>
            </a:r>
            <a:endParaRPr lang="en-GB" sz="3600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77300" y="6236166"/>
            <a:ext cx="2476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7030A0"/>
                </a:solidFill>
              </a:rPr>
              <a:t>20N DOWN</a:t>
            </a:r>
            <a:endParaRPr lang="en-GB" sz="3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783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Practice questions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617673" y="1702821"/>
            <a:ext cx="10736127" cy="45969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90650" y="6211669"/>
            <a:ext cx="3086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7030A0"/>
                </a:solidFill>
              </a:rPr>
              <a:t>400N DOWN</a:t>
            </a:r>
            <a:endParaRPr lang="en-GB" sz="3600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57850" y="4750484"/>
            <a:ext cx="1428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7030A0"/>
                </a:solidFill>
              </a:rPr>
              <a:t>0N</a:t>
            </a:r>
            <a:endParaRPr lang="en-GB" sz="3600" b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96300" y="5073649"/>
            <a:ext cx="2266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7030A0"/>
                </a:solidFill>
              </a:rPr>
              <a:t>26N RIGHT</a:t>
            </a:r>
            <a:endParaRPr lang="en-GB" sz="3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96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Practice questions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/>
          <p:cNvPicPr/>
          <p:nvPr/>
        </p:nvPicPr>
        <p:blipFill>
          <a:blip r:embed="rId3"/>
          <a:stretch>
            <a:fillRect/>
          </a:stretch>
        </p:blipFill>
        <p:spPr>
          <a:xfrm>
            <a:off x="563244" y="1690688"/>
            <a:ext cx="11073583" cy="48080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3000" y="5634843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7030A0"/>
                </a:solidFill>
              </a:rPr>
              <a:t>21N RIGHT</a:t>
            </a:r>
            <a:endParaRPr lang="en-GB" sz="3600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14900" y="5103674"/>
            <a:ext cx="2362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7030A0"/>
                </a:solidFill>
              </a:rPr>
              <a:t>105N DIAGONAL RIGHT</a:t>
            </a:r>
            <a:endParaRPr lang="en-GB" sz="3600" b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78115" y="4955582"/>
            <a:ext cx="2362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7030A0"/>
                </a:solidFill>
              </a:rPr>
              <a:t>6</a:t>
            </a:r>
            <a:r>
              <a:rPr lang="en-GB" sz="3600" b="1" dirty="0" smtClean="0">
                <a:solidFill>
                  <a:srgbClr val="7030A0"/>
                </a:solidFill>
              </a:rPr>
              <a:t>N DIAGONAL RIGHT</a:t>
            </a:r>
            <a:endParaRPr lang="en-GB" sz="3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129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153" y="518652"/>
            <a:ext cx="8640000" cy="900000"/>
          </a:xfrm>
          <a:noFill/>
        </p:spPr>
        <p:txBody>
          <a:bodyPr>
            <a:normAutofit/>
          </a:bodyPr>
          <a:lstStyle/>
          <a:p>
            <a:r>
              <a:rPr lang="en-GB" b="1" u="sng" dirty="0" smtClean="0"/>
              <a:t>Calculating the resultant force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88678" y="1411851"/>
            <a:ext cx="89212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 car of weight 5000N produces a driving force of 2000N. It experiences friction force from the ground of 500N and air resistance of 300N. What are the horizontal and vertical resultant forces acting on the car?</a:t>
            </a:r>
            <a:endParaRPr lang="en-GB" sz="2400" b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://1.2.3.12/bmi/www.allfreelogo.com/images/vector-thumb/cartoon-car-prev1175613399z4N9Y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7073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384431" y="4198570"/>
            <a:ext cx="1219200" cy="12660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Down Arrow 2"/>
          <p:cNvSpPr/>
          <p:nvPr/>
        </p:nvSpPr>
        <p:spPr>
          <a:xfrm>
            <a:off x="4783015" y="5464661"/>
            <a:ext cx="422031" cy="13800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Down Arrow 7"/>
          <p:cNvSpPr/>
          <p:nvPr/>
        </p:nvSpPr>
        <p:spPr>
          <a:xfrm rot="5400000">
            <a:off x="3906714" y="4148748"/>
            <a:ext cx="422031" cy="5216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Down Arrow 8"/>
          <p:cNvSpPr/>
          <p:nvPr/>
        </p:nvSpPr>
        <p:spPr>
          <a:xfrm rot="5400000">
            <a:off x="3654669" y="4529750"/>
            <a:ext cx="422031" cy="10257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Down Arrow 9"/>
          <p:cNvSpPr/>
          <p:nvPr/>
        </p:nvSpPr>
        <p:spPr>
          <a:xfrm rot="16200000">
            <a:off x="6031524" y="4075478"/>
            <a:ext cx="422031" cy="12778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5205046" y="5766198"/>
            <a:ext cx="1477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5000N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6881448" y="4556070"/>
            <a:ext cx="1477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</a:t>
            </a:r>
            <a:r>
              <a:rPr lang="en-GB" dirty="0" smtClean="0"/>
              <a:t>000N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3669120" y="5154307"/>
            <a:ext cx="1324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500N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3815758" y="3847502"/>
            <a:ext cx="1477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300N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5076093" y="3387299"/>
            <a:ext cx="1477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5000N</a:t>
            </a:r>
            <a:endParaRPr lang="en-GB" dirty="0"/>
          </a:p>
        </p:txBody>
      </p:sp>
      <p:sp>
        <p:nvSpPr>
          <p:cNvPr id="16" name="Down Arrow 15"/>
          <p:cNvSpPr/>
          <p:nvPr/>
        </p:nvSpPr>
        <p:spPr>
          <a:xfrm rot="10800000">
            <a:off x="4785791" y="2818511"/>
            <a:ext cx="422031" cy="13800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6262898" y="3317631"/>
            <a:ext cx="5929101" cy="8942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Horizontal = 2000N – (300N + 500N) = </a:t>
            </a:r>
          </a:p>
          <a:p>
            <a:pPr algn="ctr"/>
            <a:r>
              <a:rPr lang="en-GB" sz="2400" dirty="0" smtClean="0"/>
              <a:t>1200N to the right  </a:t>
            </a:r>
            <a:endParaRPr lang="en-GB" sz="2400" dirty="0"/>
          </a:p>
        </p:txBody>
      </p:sp>
      <p:sp>
        <p:nvSpPr>
          <p:cNvPr id="18" name="Rounded Rectangle 17"/>
          <p:cNvSpPr/>
          <p:nvPr/>
        </p:nvSpPr>
        <p:spPr>
          <a:xfrm>
            <a:off x="6881448" y="5464661"/>
            <a:ext cx="4853353" cy="8942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Vertical = 5000N – 5000N = 0N </a:t>
            </a:r>
            <a:endParaRPr lang="en-GB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19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  <p:bldP spid="9" grpId="0" animBg="1"/>
      <p:bldP spid="10" grpId="0" animBg="1"/>
      <p:bldP spid="4" grpId="0"/>
      <p:bldP spid="12" grpId="0"/>
      <p:bldP spid="13" grpId="0"/>
      <p:bldP spid="14" grpId="0"/>
      <p:bldP spid="15" grpId="0"/>
      <p:bldP spid="16" grpId="0" animBg="1"/>
      <p:bldP spid="6" grpId="0" animBg="1"/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492" y="365125"/>
            <a:ext cx="11570708" cy="406188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993127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G8wV022Eu0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8296" y="73301"/>
            <a:ext cx="11741426" cy="660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07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8RI2_gJy0L0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8904" y="73300"/>
            <a:ext cx="11741427" cy="6604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97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/>
              <a:t>Resultant force when the forces are not parallel (HT)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397659"/>
            <a:ext cx="10515600" cy="1253512"/>
          </a:xfrm>
        </p:spPr>
        <p:txBody>
          <a:bodyPr/>
          <a:lstStyle/>
          <a:p>
            <a:r>
              <a:rPr lang="en-GB" dirty="0"/>
              <a:t>If we draw it to scale we can work out the magnitude of the resultant force and its direction.</a:t>
            </a: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0" t="26414" r="17010" b="25914"/>
          <a:stretch>
            <a:fillRect/>
          </a:stretch>
        </p:blipFill>
        <p:spPr bwMode="auto">
          <a:xfrm>
            <a:off x="437107" y="1825625"/>
            <a:ext cx="3666808" cy="3437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41" t="18449" r="23734" b="38313"/>
          <a:stretch>
            <a:fillRect/>
          </a:stretch>
        </p:blipFill>
        <p:spPr bwMode="auto">
          <a:xfrm>
            <a:off x="4103914" y="1825625"/>
            <a:ext cx="3820885" cy="3437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11" t="16396" r="6464" b="32329"/>
          <a:stretch>
            <a:fillRect/>
          </a:stretch>
        </p:blipFill>
        <p:spPr bwMode="auto">
          <a:xfrm>
            <a:off x="7924799" y="1825625"/>
            <a:ext cx="3699466" cy="34370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137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85" y="63499"/>
            <a:ext cx="11359712" cy="652654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53" y="1508453"/>
            <a:ext cx="11018262" cy="514905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400583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04" y="65740"/>
            <a:ext cx="9722017" cy="664010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660" y="2395036"/>
            <a:ext cx="11413394" cy="202055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32439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76" y="152149"/>
            <a:ext cx="11880935" cy="557676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208" y="3218530"/>
            <a:ext cx="10484116" cy="309337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03594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67" y="173553"/>
            <a:ext cx="8782639" cy="668849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67" y="2107839"/>
            <a:ext cx="11581421" cy="332030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27193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50" y="264172"/>
            <a:ext cx="10220349" cy="6287558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50" y="1901202"/>
            <a:ext cx="11597584" cy="301349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23471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716" y="114800"/>
            <a:ext cx="9411452" cy="65457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009" y="512594"/>
            <a:ext cx="8909886" cy="597614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862228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5292" y="1432209"/>
            <a:ext cx="3183607" cy="535359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698" y="0"/>
            <a:ext cx="11172401" cy="135051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376" y="1108104"/>
            <a:ext cx="2121433" cy="5749896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5818899" y="2074985"/>
            <a:ext cx="1414239" cy="104335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818899" y="4103078"/>
            <a:ext cx="1414239" cy="22273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5818899" y="4700954"/>
            <a:ext cx="1414239" cy="124264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0319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84" y="115624"/>
            <a:ext cx="8471015" cy="669502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475" y="1220699"/>
            <a:ext cx="11577680" cy="5561189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528887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Y80j_iNT9Y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8661" y="93180"/>
            <a:ext cx="11741426" cy="660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71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wn Arrow 5"/>
          <p:cNvSpPr/>
          <p:nvPr/>
        </p:nvSpPr>
        <p:spPr>
          <a:xfrm rot="4022462">
            <a:off x="9281727" y="345702"/>
            <a:ext cx="801512" cy="1585298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76000" y="440768"/>
            <a:ext cx="8640000" cy="900000"/>
          </a:xfrm>
          <a:noFill/>
        </p:spPr>
        <p:txBody>
          <a:bodyPr>
            <a:normAutofit/>
          </a:bodyPr>
          <a:lstStyle/>
          <a:p>
            <a:pPr algn="ctr"/>
            <a:r>
              <a:rPr lang="en-GB" b="1" u="sng" dirty="0" smtClean="0"/>
              <a:t>Calculating 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47528" y="1556792"/>
            <a:ext cx="84969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</a:rPr>
              <a:t>The work done by an object is equal to the amount of energy that it transfers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07568" y="2780928"/>
            <a:ext cx="79208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Work done = force x distance</a:t>
            </a:r>
            <a:endParaRPr lang="en-GB" sz="2000" b="1" dirty="0"/>
          </a:p>
          <a:p>
            <a:pPr algn="ctr"/>
            <a:endParaRPr lang="en-GB" sz="1000" b="1" dirty="0"/>
          </a:p>
          <a:p>
            <a:pPr algn="ctr"/>
            <a:r>
              <a:rPr lang="en-GB" sz="4000" b="1" dirty="0">
                <a:solidFill>
                  <a:srgbClr val="FF0000"/>
                </a:solidFill>
              </a:rPr>
              <a:t>W = </a:t>
            </a:r>
            <a:r>
              <a:rPr lang="en-GB" sz="4000" b="1" dirty="0" smtClean="0">
                <a:solidFill>
                  <a:srgbClr val="FF0000"/>
                </a:solidFill>
              </a:rPr>
              <a:t>F </a:t>
            </a:r>
            <a:r>
              <a:rPr lang="en-GB" sz="4000" b="1" dirty="0">
                <a:solidFill>
                  <a:srgbClr val="FF0000"/>
                </a:solidFill>
              </a:rPr>
              <a:t>x 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27748" y="4509120"/>
            <a:ext cx="4968552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514350" indent="-514350">
              <a:buFont typeface="Arial" pitchFamily="34" charset="0"/>
              <a:buChar char="•"/>
            </a:pPr>
            <a:r>
              <a:rPr lang="en-GB" sz="3200" dirty="0"/>
              <a:t>W = work </a:t>
            </a:r>
            <a:r>
              <a:rPr lang="en-GB" sz="3200" dirty="0" smtClean="0"/>
              <a:t>done (J or Nm)</a:t>
            </a:r>
            <a:endParaRPr lang="en-GB" sz="3200" dirty="0"/>
          </a:p>
          <a:p>
            <a:pPr marL="514350" indent="-514350">
              <a:buFont typeface="Arial" pitchFamily="34" charset="0"/>
              <a:buChar char="•"/>
            </a:pPr>
            <a:r>
              <a:rPr lang="en-GB" sz="3200" dirty="0"/>
              <a:t>F</a:t>
            </a:r>
            <a:r>
              <a:rPr lang="en-GB" sz="3200" dirty="0" smtClean="0"/>
              <a:t> </a:t>
            </a:r>
            <a:r>
              <a:rPr lang="en-GB" sz="3200" dirty="0"/>
              <a:t>= force (N)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GB" sz="3200" dirty="0"/>
              <a:t>d = </a:t>
            </a:r>
            <a:r>
              <a:rPr lang="en-GB" sz="3200" dirty="0" smtClean="0"/>
              <a:t>distance (</a:t>
            </a:r>
            <a:r>
              <a:rPr lang="en-GB" sz="3200" dirty="0"/>
              <a:t>m)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51384" y="3585575"/>
            <a:ext cx="2052228" cy="2076401"/>
            <a:chOff x="551384" y="3585575"/>
            <a:chExt cx="2052228" cy="2076401"/>
          </a:xfrm>
        </p:grpSpPr>
        <p:sp>
          <p:nvSpPr>
            <p:cNvPr id="11" name="Isosceles Triangle 10"/>
            <p:cNvSpPr/>
            <p:nvPr/>
          </p:nvSpPr>
          <p:spPr>
            <a:xfrm>
              <a:off x="551384" y="3585575"/>
              <a:ext cx="2052228" cy="2052228"/>
            </a:xfrm>
            <a:prstGeom prst="triangl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551384" y="4725144"/>
              <a:ext cx="2052228" cy="0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/>
            <p:cNvSpPr/>
            <p:nvPr/>
          </p:nvSpPr>
          <p:spPr>
            <a:xfrm>
              <a:off x="940144" y="4877146"/>
              <a:ext cx="1274708" cy="7848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4500" dirty="0" smtClean="0">
                  <a:solidFill>
                    <a:schemeClr val="bg1"/>
                  </a:solidFill>
                </a:rPr>
                <a:t>f </a:t>
              </a:r>
              <a:r>
                <a:rPr lang="en-GB" sz="4500" dirty="0">
                  <a:solidFill>
                    <a:schemeClr val="bg1"/>
                  </a:solidFill>
                </a:rPr>
                <a:t>x </a:t>
              </a:r>
              <a:r>
                <a:rPr lang="en-GB" sz="4500" dirty="0" smtClean="0">
                  <a:solidFill>
                    <a:schemeClr val="bg1"/>
                  </a:solidFill>
                </a:rPr>
                <a:t>d</a:t>
              </a:r>
              <a:endParaRPr lang="en-GB" sz="4500" dirty="0">
                <a:solidFill>
                  <a:schemeClr val="bg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267156" y="3988442"/>
              <a:ext cx="62068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3600" dirty="0">
                  <a:solidFill>
                    <a:schemeClr val="bg1"/>
                  </a:solidFill>
                </a:rPr>
                <a:t>W</a:t>
              </a:r>
            </a:p>
          </p:txBody>
        </p:sp>
      </p:grpSp>
      <p:sp>
        <p:nvSpPr>
          <p:cNvPr id="15" name="Rounded Rectangle 14"/>
          <p:cNvSpPr/>
          <p:nvPr/>
        </p:nvSpPr>
        <p:spPr>
          <a:xfrm>
            <a:off x="10038702" y="-14191"/>
            <a:ext cx="2153298" cy="254425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Remember work done is the same as </a:t>
            </a:r>
            <a:r>
              <a:rPr lang="en-GB" sz="2800" u="sng" dirty="0" smtClean="0"/>
              <a:t>energy transferred</a:t>
            </a:r>
            <a:endParaRPr lang="en-GB" sz="2800" u="sng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2302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97" y="76994"/>
            <a:ext cx="11895248" cy="620239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337" y="2099441"/>
            <a:ext cx="11428671" cy="280889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790222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52" y="115613"/>
            <a:ext cx="11803453" cy="460353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799" y="2574048"/>
            <a:ext cx="10365015" cy="352342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740823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99" y="74886"/>
            <a:ext cx="9431064" cy="6693013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5" name="Left Arrow 4"/>
          <p:cNvSpPr/>
          <p:nvPr/>
        </p:nvSpPr>
        <p:spPr>
          <a:xfrm rot="1151481">
            <a:off x="8813484" y="4458485"/>
            <a:ext cx="3335241" cy="2159555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An object is elastic if it returns to it’s original shape when forces deforming it are removed</a:t>
            </a:r>
            <a:endParaRPr lang="en-GB" dirty="0"/>
          </a:p>
        </p:txBody>
      </p:sp>
      <p:sp>
        <p:nvSpPr>
          <p:cNvPr id="6" name="Left Arrow 5"/>
          <p:cNvSpPr/>
          <p:nvPr/>
        </p:nvSpPr>
        <p:spPr>
          <a:xfrm rot="20523017">
            <a:off x="8813483" y="2275125"/>
            <a:ext cx="3335241" cy="1397034"/>
          </a:xfrm>
          <a:prstGeom prst="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One force just causes an object to move!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772371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ACDbJ8rsQDo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8296" y="115543"/>
            <a:ext cx="11701669" cy="658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36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55" y="42040"/>
            <a:ext cx="8175075" cy="670313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Left Arrow 4"/>
          <p:cNvSpPr/>
          <p:nvPr/>
        </p:nvSpPr>
        <p:spPr>
          <a:xfrm>
            <a:off x="7899083" y="571934"/>
            <a:ext cx="3335241" cy="1402862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This needs to be MEMORISED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090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76000" y="440768"/>
            <a:ext cx="8640000" cy="900000"/>
          </a:xfrm>
          <a:noFill/>
        </p:spPr>
        <p:txBody>
          <a:bodyPr>
            <a:normAutofit/>
          </a:bodyPr>
          <a:lstStyle/>
          <a:p>
            <a:pPr algn="ctr"/>
            <a:r>
              <a:rPr lang="en-GB" b="1" u="sng" dirty="0" smtClean="0"/>
              <a:t>Hooke’s Law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55035" y="1700808"/>
            <a:ext cx="48245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Hooke’s law can be written as:</a:t>
            </a:r>
          </a:p>
          <a:p>
            <a:endParaRPr lang="en-GB" sz="2400" b="1" dirty="0">
              <a:solidFill>
                <a:srgbClr val="FF0000"/>
              </a:solidFill>
            </a:endParaRPr>
          </a:p>
          <a:p>
            <a:pPr algn="ctr"/>
            <a:r>
              <a:rPr lang="en-GB" sz="6000" b="1" dirty="0"/>
              <a:t>F = k x e</a:t>
            </a:r>
          </a:p>
        </p:txBody>
      </p:sp>
      <p:pic>
        <p:nvPicPr>
          <p:cNvPr id="21506" name="Picture 2" descr="http://www.vigyanprasar.gov.in/scientists/Hoo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192" y="2060849"/>
            <a:ext cx="2808312" cy="368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67608" y="4363693"/>
            <a:ext cx="4968552" cy="138499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514350" indent="-514350">
              <a:buFont typeface="Arial" pitchFamily="34" charset="0"/>
              <a:buChar char="•"/>
            </a:pPr>
            <a:r>
              <a:rPr lang="en-GB" sz="2800" dirty="0"/>
              <a:t>F = Force (N)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GB" sz="2800" dirty="0"/>
              <a:t>k = spring constant (N/m)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GB" sz="2800" dirty="0"/>
              <a:t>e = extension (m)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35360" y="1988840"/>
            <a:ext cx="2052228" cy="2076401"/>
            <a:chOff x="22521" y="2078878"/>
            <a:chExt cx="2052228" cy="2076401"/>
          </a:xfrm>
        </p:grpSpPr>
        <p:sp>
          <p:nvSpPr>
            <p:cNvPr id="8" name="Isosceles Triangle 7"/>
            <p:cNvSpPr/>
            <p:nvPr/>
          </p:nvSpPr>
          <p:spPr>
            <a:xfrm>
              <a:off x="22521" y="2078878"/>
              <a:ext cx="2052228" cy="2052228"/>
            </a:xfrm>
            <a:prstGeom prst="triangl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22521" y="3218447"/>
              <a:ext cx="2052228" cy="0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347161" y="3370449"/>
              <a:ext cx="1402948" cy="7848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4500" dirty="0" smtClean="0">
                  <a:solidFill>
                    <a:schemeClr val="bg1"/>
                  </a:solidFill>
                </a:rPr>
                <a:t>k </a:t>
              </a:r>
              <a:r>
                <a:rPr lang="en-GB" sz="4500" dirty="0">
                  <a:solidFill>
                    <a:schemeClr val="bg1"/>
                  </a:solidFill>
                </a:rPr>
                <a:t>x </a:t>
              </a:r>
              <a:r>
                <a:rPr lang="en-GB" sz="4500" dirty="0" smtClean="0">
                  <a:solidFill>
                    <a:schemeClr val="bg1"/>
                  </a:solidFill>
                </a:rPr>
                <a:t>e</a:t>
              </a:r>
              <a:endParaRPr lang="en-GB" sz="4500" dirty="0">
                <a:solidFill>
                  <a:schemeClr val="bg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815238" y="2481745"/>
              <a:ext cx="46679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3600" dirty="0" smtClean="0">
                  <a:solidFill>
                    <a:schemeClr val="bg1"/>
                  </a:solidFill>
                </a:rPr>
                <a:t>F</a:t>
              </a:r>
              <a:endParaRPr lang="en-GB" sz="3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5885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596" y="0"/>
            <a:ext cx="8229600" cy="857232"/>
          </a:xfrm>
        </p:spPr>
        <p:txBody>
          <a:bodyPr/>
          <a:lstStyle/>
          <a:p>
            <a:pPr algn="ctr"/>
            <a:r>
              <a:rPr lang="en-GB" b="1" u="sng" dirty="0" smtClean="0"/>
              <a:t>Hooke’s Law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8282" y="1000109"/>
            <a:ext cx="8715436" cy="4525963"/>
          </a:xfrm>
        </p:spPr>
        <p:txBody>
          <a:bodyPr>
            <a:normAutofit/>
          </a:bodyPr>
          <a:lstStyle/>
          <a:p>
            <a:pPr marL="0" algn="ctr">
              <a:buNone/>
            </a:pPr>
            <a:r>
              <a:rPr lang="en-GB" sz="3600" dirty="0"/>
              <a:t>“The </a:t>
            </a:r>
            <a:r>
              <a:rPr lang="en-GB" sz="3600" b="1" dirty="0">
                <a:solidFill>
                  <a:srgbClr val="7030A0"/>
                </a:solidFill>
              </a:rPr>
              <a:t>extension</a:t>
            </a:r>
            <a:r>
              <a:rPr lang="en-GB" sz="3600" dirty="0"/>
              <a:t> of an elastic object is </a:t>
            </a:r>
            <a:r>
              <a:rPr lang="en-GB" sz="3600" b="1" dirty="0">
                <a:solidFill>
                  <a:srgbClr val="7030A0"/>
                </a:solidFill>
              </a:rPr>
              <a:t>directly proportional</a:t>
            </a:r>
            <a:r>
              <a:rPr lang="en-GB" sz="3600" dirty="0"/>
              <a:t> to the </a:t>
            </a:r>
            <a:r>
              <a:rPr lang="en-GB" sz="3600" b="1" dirty="0">
                <a:solidFill>
                  <a:srgbClr val="7030A0"/>
                </a:solidFill>
              </a:rPr>
              <a:t>force</a:t>
            </a:r>
            <a:r>
              <a:rPr lang="en-GB" sz="3600" dirty="0"/>
              <a:t> applied to it”</a:t>
            </a:r>
          </a:p>
          <a:p>
            <a:pPr marL="0" algn="ctr">
              <a:buNone/>
            </a:pPr>
            <a:endParaRPr lang="en-GB" sz="3600" dirty="0"/>
          </a:p>
          <a:p>
            <a:pPr marL="0">
              <a:buNone/>
            </a:pPr>
            <a:endParaRPr lang="en-GB" sz="3600" dirty="0"/>
          </a:p>
        </p:txBody>
      </p:sp>
      <p:pic>
        <p:nvPicPr>
          <p:cNvPr id="16386" name="Picture 2" descr="Graph showing Hooke's La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9720" y="2143117"/>
            <a:ext cx="5715040" cy="4461285"/>
          </a:xfrm>
          <a:prstGeom prst="rect">
            <a:avLst/>
          </a:prstGeom>
          <a:noFill/>
        </p:spPr>
      </p:pic>
      <p:sp>
        <p:nvSpPr>
          <p:cNvPr id="6" name="Rounded Rectangle 5"/>
          <p:cNvSpPr/>
          <p:nvPr/>
        </p:nvSpPr>
        <p:spPr>
          <a:xfrm rot="21393610">
            <a:off x="7622037" y="5967494"/>
            <a:ext cx="2888251" cy="548869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Increase in length</a:t>
            </a:r>
          </a:p>
        </p:txBody>
      </p:sp>
      <p:cxnSp>
        <p:nvCxnSpPr>
          <p:cNvPr id="8" name="Straight Arrow Connector 7"/>
          <p:cNvCxnSpPr>
            <a:stCxn id="6" idx="1"/>
          </p:cNvCxnSpPr>
          <p:nvPr/>
        </p:nvCxnSpPr>
        <p:spPr>
          <a:xfrm flipH="1">
            <a:off x="5524498" y="6328577"/>
            <a:ext cx="2100141" cy="156120"/>
          </a:xfrm>
          <a:prstGeom prst="straightConnector1">
            <a:avLst/>
          </a:prstGeom>
          <a:ln w="28575">
            <a:solidFill>
              <a:schemeClr val="accent4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119336" y="3928983"/>
            <a:ext cx="2052228" cy="2076401"/>
            <a:chOff x="22521" y="2078878"/>
            <a:chExt cx="2052228" cy="2076401"/>
          </a:xfrm>
        </p:grpSpPr>
        <p:sp>
          <p:nvSpPr>
            <p:cNvPr id="9" name="Isosceles Triangle 8"/>
            <p:cNvSpPr/>
            <p:nvPr/>
          </p:nvSpPr>
          <p:spPr>
            <a:xfrm>
              <a:off x="22521" y="2078878"/>
              <a:ext cx="2052228" cy="2052228"/>
            </a:xfrm>
            <a:prstGeom prst="triangl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2521" y="3218447"/>
              <a:ext cx="2052228" cy="0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347161" y="3370449"/>
              <a:ext cx="1402948" cy="7848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4500" dirty="0" smtClean="0">
                  <a:solidFill>
                    <a:schemeClr val="bg1"/>
                  </a:solidFill>
                </a:rPr>
                <a:t>k </a:t>
              </a:r>
              <a:r>
                <a:rPr lang="en-GB" sz="4500" dirty="0">
                  <a:solidFill>
                    <a:schemeClr val="bg1"/>
                  </a:solidFill>
                </a:rPr>
                <a:t>x </a:t>
              </a:r>
              <a:r>
                <a:rPr lang="en-GB" sz="4500" dirty="0" smtClean="0">
                  <a:solidFill>
                    <a:schemeClr val="bg1"/>
                  </a:solidFill>
                </a:rPr>
                <a:t>e</a:t>
              </a:r>
              <a:endParaRPr lang="en-GB" sz="4500" dirty="0">
                <a:solidFill>
                  <a:schemeClr val="bg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15238" y="2481745"/>
              <a:ext cx="46679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3600" dirty="0" smtClean="0">
                  <a:solidFill>
                    <a:schemeClr val="bg1"/>
                  </a:solidFill>
                </a:rPr>
                <a:t>F</a:t>
              </a:r>
              <a:endParaRPr lang="en-GB" sz="3600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Rounded Rectangle 12"/>
          <p:cNvSpPr/>
          <p:nvPr/>
        </p:nvSpPr>
        <p:spPr>
          <a:xfrm>
            <a:off x="7968208" y="2348880"/>
            <a:ext cx="3672408" cy="33499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Gradient = </a:t>
            </a:r>
          </a:p>
          <a:p>
            <a:pPr algn="ctr"/>
            <a:r>
              <a:rPr lang="en-GB" sz="2800" dirty="0" smtClean="0"/>
              <a:t>vertical </a:t>
            </a:r>
            <a:r>
              <a:rPr lang="en-GB" sz="2800" dirty="0"/>
              <a:t>÷ horizontal</a:t>
            </a:r>
            <a:endParaRPr lang="en-GB" sz="2800" dirty="0" smtClean="0"/>
          </a:p>
          <a:p>
            <a:pPr algn="ctr"/>
            <a:endParaRPr lang="en-GB" sz="2800" dirty="0"/>
          </a:p>
          <a:p>
            <a:pPr algn="ctr"/>
            <a:r>
              <a:rPr lang="en-GB" sz="2800" dirty="0" smtClean="0"/>
              <a:t>Force ÷ Extension</a:t>
            </a:r>
          </a:p>
          <a:p>
            <a:pPr algn="ctr"/>
            <a:endParaRPr lang="en-GB" sz="2800" dirty="0"/>
          </a:p>
          <a:p>
            <a:pPr algn="ctr"/>
            <a:r>
              <a:rPr lang="en-GB" sz="2800" dirty="0" smtClean="0"/>
              <a:t>Therefore: </a:t>
            </a:r>
          </a:p>
          <a:p>
            <a:pPr algn="ctr"/>
            <a:r>
              <a:rPr lang="en-GB" sz="2800" dirty="0" smtClean="0"/>
              <a:t>Gradient = Spring constant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7649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40" y="1700486"/>
            <a:ext cx="6861977" cy="355252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48299" y="1484784"/>
            <a:ext cx="427521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Beyond a point, the material will start to show </a:t>
            </a:r>
            <a:r>
              <a:rPr lang="en-GB" sz="2400" b="1" dirty="0"/>
              <a:t>plastic behaviour</a:t>
            </a:r>
            <a:r>
              <a:rPr lang="en-GB" sz="2400" dirty="0"/>
              <a:t>.</a:t>
            </a:r>
          </a:p>
          <a:p>
            <a:endParaRPr lang="en-GB" sz="2400" b="1" dirty="0">
              <a:solidFill>
                <a:srgbClr val="FF0000"/>
              </a:solidFill>
            </a:endParaRPr>
          </a:p>
          <a:p>
            <a:r>
              <a:rPr lang="en-GB" sz="2400" dirty="0"/>
              <a:t>A </a:t>
            </a:r>
            <a:r>
              <a:rPr lang="en-GB" sz="2400" b="1" dirty="0">
                <a:solidFill>
                  <a:srgbClr val="FF0000"/>
                </a:solidFill>
              </a:rPr>
              <a:t>small increase in force will give a large increase in extension</a:t>
            </a:r>
            <a:r>
              <a:rPr lang="en-GB" sz="2400" dirty="0"/>
              <a:t>. The deformation will be </a:t>
            </a:r>
            <a:r>
              <a:rPr lang="en-GB" sz="2400" b="1" dirty="0">
                <a:solidFill>
                  <a:srgbClr val="FF0000"/>
                </a:solidFill>
              </a:rPr>
              <a:t>irreversible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/>
              <a:t>(the material will not go back to the original shape when the force is taken away)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5235" y="5443004"/>
            <a:ext cx="6109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B0F0"/>
                </a:solidFill>
              </a:rPr>
              <a:t>Beyond the proportional limit, the material shows plastic behaviour. The extension is now much harder to predict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99328" y="3476747"/>
            <a:ext cx="247490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Proportional Limit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/>
              <a:t>Hooke’s Law – proportional limit</a:t>
            </a:r>
            <a:endParaRPr lang="en-GB" u="sng" dirty="0"/>
          </a:p>
        </p:txBody>
      </p:sp>
    </p:spTree>
    <p:extLst>
      <p:ext uri="{BB962C8B-B14F-4D97-AF65-F5344CB8AC3E}">
        <p14:creationId xmlns:p14="http://schemas.microsoft.com/office/powerpoint/2010/main" val="386511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76000" y="440768"/>
            <a:ext cx="8640000" cy="900000"/>
          </a:xfrm>
          <a:noFill/>
        </p:spPr>
        <p:txBody>
          <a:bodyPr>
            <a:normAutofit/>
          </a:bodyPr>
          <a:lstStyle/>
          <a:p>
            <a:pPr algn="ctr"/>
            <a:r>
              <a:rPr lang="en-GB" b="1" u="sng" dirty="0" smtClean="0"/>
              <a:t>Hooke’s Law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3661" y="2330707"/>
            <a:ext cx="482453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Hooke’s law states that: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The extension of an object is directly proportional to the force that is applied to it provided that the limit of proportionality is not exceeded</a:t>
            </a:r>
          </a:p>
          <a:p>
            <a:pPr marL="342900" indent="-342900">
              <a:buFont typeface="Arial" pitchFamily="34" charset="0"/>
              <a:buChar char="•"/>
            </a:pPr>
            <a:endParaRPr lang="en-GB" sz="3200" dirty="0"/>
          </a:p>
        </p:txBody>
      </p:sp>
      <p:pic>
        <p:nvPicPr>
          <p:cNvPr id="21506" name="Picture 2" descr="http://www.vigyanprasar.gov.in/scientists/Hoo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52" y="2060849"/>
            <a:ext cx="2808312" cy="368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183" y="2060849"/>
            <a:ext cx="5007923" cy="444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81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3933"/>
            <a:ext cx="10515600" cy="772013"/>
          </a:xfrm>
        </p:spPr>
        <p:txBody>
          <a:bodyPr/>
          <a:lstStyle/>
          <a:p>
            <a:r>
              <a:rPr lang="en-GB" b="1" u="sng" dirty="0" smtClean="0"/>
              <a:t>Spring required practical</a:t>
            </a:r>
            <a:endParaRPr lang="en-GB" b="1" u="sng" dirty="0"/>
          </a:p>
        </p:txBody>
      </p:sp>
      <p:pic>
        <p:nvPicPr>
          <p:cNvPr id="4" name="jQAt3e6Bz7U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96815" y="975946"/>
            <a:ext cx="10456985" cy="5882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5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98" y="137947"/>
            <a:ext cx="12014973" cy="525385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47448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76000" y="440768"/>
            <a:ext cx="8640000" cy="900000"/>
          </a:xfrm>
          <a:noFill/>
        </p:spPr>
        <p:txBody>
          <a:bodyPr>
            <a:normAutofit/>
          </a:bodyPr>
          <a:lstStyle/>
          <a:p>
            <a:pPr algn="ctr"/>
            <a:r>
              <a:rPr lang="en-GB" b="1" u="sng" dirty="0" smtClean="0"/>
              <a:t>Elastic potential energy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272" y="2050763"/>
            <a:ext cx="11583455" cy="1713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Elastic potential energy = 0.5 x spring constant x (extension)</a:t>
            </a:r>
            <a:r>
              <a:rPr lang="en-GB" sz="3600" baseline="30000" dirty="0" smtClean="0"/>
              <a:t>2</a:t>
            </a:r>
          </a:p>
          <a:p>
            <a:pPr algn="ctr"/>
            <a:endParaRPr lang="en-GB" sz="3200" baseline="30000" dirty="0"/>
          </a:p>
          <a:p>
            <a:pPr algn="ctr"/>
            <a:r>
              <a:rPr lang="en-GB" sz="4800" dirty="0" err="1" smtClean="0"/>
              <a:t>E</a:t>
            </a:r>
            <a:r>
              <a:rPr lang="en-GB" sz="4800" baseline="-25000" dirty="0" err="1" smtClean="0"/>
              <a:t>e</a:t>
            </a:r>
            <a:r>
              <a:rPr lang="en-GB" sz="4800" dirty="0" smtClean="0"/>
              <a:t> = ½ x k x e</a:t>
            </a:r>
            <a:r>
              <a:rPr lang="en-GB" sz="4800" baseline="30000" dirty="0" smtClean="0"/>
              <a:t>2</a:t>
            </a:r>
            <a:r>
              <a:rPr lang="en-GB" sz="4800" dirty="0" smtClean="0"/>
              <a:t> </a:t>
            </a:r>
            <a:endParaRPr lang="en-GB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3332736" y="4623337"/>
            <a:ext cx="5526525" cy="138499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514350" indent="-514350">
              <a:buFont typeface="Arial" pitchFamily="34" charset="0"/>
              <a:buChar char="•"/>
            </a:pPr>
            <a:r>
              <a:rPr lang="en-GB" sz="2800" dirty="0" err="1"/>
              <a:t>E</a:t>
            </a:r>
            <a:r>
              <a:rPr lang="en-GB" sz="2800" baseline="-25000" dirty="0" err="1"/>
              <a:t>e</a:t>
            </a:r>
            <a:r>
              <a:rPr lang="en-GB" sz="2800" dirty="0" smtClean="0"/>
              <a:t> </a:t>
            </a:r>
            <a:r>
              <a:rPr lang="en-GB" sz="2800" dirty="0"/>
              <a:t>= </a:t>
            </a:r>
            <a:r>
              <a:rPr lang="en-GB" sz="2800" dirty="0" smtClean="0"/>
              <a:t>Elastic potential energy (J)</a:t>
            </a:r>
            <a:endParaRPr lang="en-GB" sz="2800" dirty="0"/>
          </a:p>
          <a:p>
            <a:pPr marL="514350" indent="-514350">
              <a:buFont typeface="Arial" pitchFamily="34" charset="0"/>
              <a:buChar char="•"/>
            </a:pPr>
            <a:r>
              <a:rPr lang="en-GB" sz="2800" dirty="0"/>
              <a:t>k = spring constant (N/m)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GB" sz="2800" dirty="0"/>
              <a:t>e = extension (m)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272" y="1934307"/>
            <a:ext cx="11583455" cy="8557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2437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encrypted-tbn1.gstatic.com/images?q=tbn:ANd9GcRQdD2GMHJBuoVtFVfVyqiO5NZveHpYUnFyIPDFY-w21TCj8x9Iq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8547" y="3429000"/>
            <a:ext cx="2823539" cy="278605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596" y="0"/>
            <a:ext cx="8229600" cy="1143000"/>
          </a:xfrm>
        </p:spPr>
        <p:txBody>
          <a:bodyPr/>
          <a:lstStyle/>
          <a:p>
            <a:pPr algn="ctr"/>
            <a:r>
              <a:rPr lang="en-GB" b="1" u="sng" dirty="0" smtClean="0"/>
              <a:t>Elastic Potential Energy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8282" y="1142985"/>
            <a:ext cx="8715436" cy="4525963"/>
          </a:xfrm>
        </p:spPr>
        <p:txBody>
          <a:bodyPr/>
          <a:lstStyle/>
          <a:p>
            <a:pPr marL="0">
              <a:buNone/>
            </a:pPr>
            <a:r>
              <a:rPr lang="en-GB" dirty="0"/>
              <a:t>An elastic object such as a spring stores </a:t>
            </a:r>
            <a:r>
              <a:rPr lang="en-GB" b="1" dirty="0">
                <a:solidFill>
                  <a:srgbClr val="7030A0"/>
                </a:solidFill>
              </a:rPr>
              <a:t>elastic </a:t>
            </a:r>
            <a:r>
              <a:rPr lang="en-GB" b="1" u="sng" dirty="0">
                <a:solidFill>
                  <a:srgbClr val="7030A0"/>
                </a:solidFill>
              </a:rPr>
              <a:t>potential</a:t>
            </a:r>
            <a:r>
              <a:rPr lang="en-GB" b="1" dirty="0">
                <a:solidFill>
                  <a:srgbClr val="7030A0"/>
                </a:solidFill>
              </a:rPr>
              <a:t> energy </a:t>
            </a:r>
            <a:r>
              <a:rPr lang="en-GB" dirty="0"/>
              <a:t>when stretched or </a:t>
            </a:r>
            <a:r>
              <a:rPr lang="en-GB" dirty="0" smtClean="0"/>
              <a:t>squashed.</a:t>
            </a:r>
          </a:p>
          <a:p>
            <a:pPr marL="0">
              <a:buNone/>
            </a:pPr>
            <a:endParaRPr lang="en-GB" sz="1600" dirty="0"/>
          </a:p>
          <a:p>
            <a:pPr marL="0">
              <a:buNone/>
            </a:pPr>
            <a:r>
              <a:rPr lang="en-GB" b="1" dirty="0">
                <a:solidFill>
                  <a:srgbClr val="7030A0"/>
                </a:solidFill>
              </a:rPr>
              <a:t>Work</a:t>
            </a:r>
            <a:r>
              <a:rPr lang="en-GB" dirty="0"/>
              <a:t> is done on an elastic object when its shape changes and it stores </a:t>
            </a:r>
            <a:r>
              <a:rPr lang="en-GB" b="1" dirty="0">
                <a:solidFill>
                  <a:srgbClr val="7030A0"/>
                </a:solidFill>
              </a:rPr>
              <a:t>elastic potential energy</a:t>
            </a:r>
            <a:r>
              <a:rPr lang="en-GB" dirty="0"/>
              <a:t>.</a:t>
            </a:r>
          </a:p>
        </p:txBody>
      </p:sp>
      <p:pic>
        <p:nvPicPr>
          <p:cNvPr id="1026" name="Picture 2" descr="A squash ball falls and deforms as it hits the floo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8942" y="4384246"/>
            <a:ext cx="3724286" cy="2307082"/>
          </a:xfrm>
          <a:prstGeom prst="rect">
            <a:avLst/>
          </a:prstGeom>
          <a:noFill/>
        </p:spPr>
      </p:pic>
      <p:sp>
        <p:nvSpPr>
          <p:cNvPr id="5" name="Rounded Rectangle 4"/>
          <p:cNvSpPr/>
          <p:nvPr/>
        </p:nvSpPr>
        <p:spPr>
          <a:xfrm rot="21392069">
            <a:off x="1779761" y="4063964"/>
            <a:ext cx="2143140" cy="143723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Energy transferred by a force</a:t>
            </a:r>
          </a:p>
        </p:txBody>
      </p:sp>
      <p:cxnSp>
        <p:nvCxnSpPr>
          <p:cNvPr id="7" name="Straight Arrow Connector 6"/>
          <p:cNvCxnSpPr>
            <a:stCxn id="5" idx="0"/>
          </p:cNvCxnSpPr>
          <p:nvPr/>
        </p:nvCxnSpPr>
        <p:spPr>
          <a:xfrm rot="16200000" flipV="1">
            <a:off x="2062105" y="3319491"/>
            <a:ext cx="1064906" cy="426668"/>
          </a:xfrm>
          <a:prstGeom prst="straightConnector1">
            <a:avLst/>
          </a:prstGeom>
          <a:ln w="28575">
            <a:solidFill>
              <a:schemeClr val="accent4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144981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50" y="102803"/>
            <a:ext cx="7999687" cy="665856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0970" y="5905628"/>
            <a:ext cx="9588480" cy="7264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7606" y="5879710"/>
            <a:ext cx="9451844" cy="752318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7096" y="5879710"/>
            <a:ext cx="9336228" cy="93802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405930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2777"/>
          <a:stretch/>
        </p:blipFill>
        <p:spPr>
          <a:xfrm>
            <a:off x="101824" y="84081"/>
            <a:ext cx="9210342" cy="573993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4761" y="2954046"/>
            <a:ext cx="7863815" cy="3736813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0620324" y="6079968"/>
            <a:ext cx="9459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417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73" y="114627"/>
            <a:ext cx="9093419" cy="6605597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99447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77" y="82276"/>
            <a:ext cx="9608754" cy="6675108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8765" y="2013337"/>
            <a:ext cx="10013235" cy="485131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2051" y="937613"/>
            <a:ext cx="7400925" cy="609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8854" y="630427"/>
            <a:ext cx="10144946" cy="554653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68961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2" y="109701"/>
            <a:ext cx="7479917" cy="705423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90" y="5378012"/>
            <a:ext cx="8391196" cy="152090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753" y="4001294"/>
            <a:ext cx="11334915" cy="274089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29962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61" y="94592"/>
            <a:ext cx="10385535" cy="646041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566" y="1083313"/>
            <a:ext cx="9955103" cy="5539161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9749166" y="54551"/>
            <a:ext cx="2667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Required practical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0314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57" y="134006"/>
            <a:ext cx="9428929" cy="654976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231" y="5699646"/>
            <a:ext cx="10071538" cy="111906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1851" y="5439547"/>
            <a:ext cx="7835705" cy="248844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3446" y="5559739"/>
            <a:ext cx="8332517" cy="123444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919498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" y="80168"/>
            <a:ext cx="11796916" cy="350386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38" y="2546801"/>
            <a:ext cx="11112732" cy="175193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6870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73" y="153057"/>
            <a:ext cx="10697068" cy="448739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5462" y="1523761"/>
            <a:ext cx="6039507" cy="5059792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173" y="1690688"/>
            <a:ext cx="11381827" cy="275394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724025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2" y="270846"/>
            <a:ext cx="11861737" cy="310955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822" y="2987578"/>
            <a:ext cx="10736116" cy="199432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97453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5" y="25914"/>
            <a:ext cx="8071073" cy="687292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440" y="3427764"/>
            <a:ext cx="10987679" cy="298519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845244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03" y="147143"/>
            <a:ext cx="11549046" cy="574915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659117"/>
            <a:ext cx="11175894" cy="245942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019134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76" y="90487"/>
            <a:ext cx="11886563" cy="550880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1930" y="426303"/>
            <a:ext cx="8572009" cy="6361847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247838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5kJBi2_BAPs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8539" y="83240"/>
            <a:ext cx="11761304" cy="661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75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RW2N-oPcM9g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18052" y="104360"/>
            <a:ext cx="11721548" cy="659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75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76000" y="440768"/>
            <a:ext cx="8640000" cy="900000"/>
          </a:xfrm>
          <a:noFill/>
        </p:spPr>
        <p:txBody>
          <a:bodyPr>
            <a:normAutofit/>
          </a:bodyPr>
          <a:lstStyle/>
          <a:p>
            <a:pPr algn="ctr"/>
            <a:r>
              <a:rPr lang="en-GB" b="1" u="sng" dirty="0" smtClean="0"/>
              <a:t>Moment’s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55034" y="1700808"/>
            <a:ext cx="730846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The moment of a force can be calculated using:  </a:t>
            </a:r>
            <a:endParaRPr lang="en-GB" sz="2400" b="1" dirty="0" smtClean="0">
              <a:solidFill>
                <a:srgbClr val="FF0000"/>
              </a:solidFill>
            </a:endParaRPr>
          </a:p>
          <a:p>
            <a:pPr algn="ctr"/>
            <a:endParaRPr lang="en-GB" sz="2400" b="1" dirty="0">
              <a:solidFill>
                <a:srgbClr val="FF0000"/>
              </a:solidFill>
            </a:endParaRP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Moment of a force = force x distance</a:t>
            </a:r>
          </a:p>
          <a:p>
            <a:pPr algn="ctr"/>
            <a:r>
              <a:rPr lang="en-GB" sz="5400" b="1" dirty="0" smtClean="0"/>
              <a:t>M = F x d</a:t>
            </a:r>
            <a:endParaRPr lang="en-GB" sz="6000" dirty="0"/>
          </a:p>
        </p:txBody>
      </p:sp>
      <p:sp>
        <p:nvSpPr>
          <p:cNvPr id="6" name="TextBox 5"/>
          <p:cNvSpPr txBox="1"/>
          <p:nvPr/>
        </p:nvSpPr>
        <p:spPr>
          <a:xfrm>
            <a:off x="3704548" y="4457478"/>
            <a:ext cx="5609440" cy="138499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514350" indent="-514350">
              <a:buFont typeface="Arial" pitchFamily="34" charset="0"/>
              <a:buChar char="•"/>
            </a:pPr>
            <a:r>
              <a:rPr lang="en-GB" sz="2800" dirty="0"/>
              <a:t>M</a:t>
            </a:r>
            <a:r>
              <a:rPr lang="en-GB" sz="2800" dirty="0" smtClean="0"/>
              <a:t> </a:t>
            </a:r>
            <a:r>
              <a:rPr lang="en-GB" sz="2800" dirty="0"/>
              <a:t>= </a:t>
            </a:r>
            <a:r>
              <a:rPr lang="en-GB" sz="2800" dirty="0" smtClean="0"/>
              <a:t>Moment </a:t>
            </a:r>
            <a:r>
              <a:rPr lang="en-GB" sz="2800" dirty="0"/>
              <a:t>(</a:t>
            </a:r>
            <a:r>
              <a:rPr lang="en-GB" sz="2800" dirty="0" smtClean="0"/>
              <a:t>Nm)</a:t>
            </a:r>
            <a:endParaRPr lang="en-GB" sz="2800" dirty="0"/>
          </a:p>
          <a:p>
            <a:pPr marL="514350" indent="-514350">
              <a:buFont typeface="Arial" pitchFamily="34" charset="0"/>
              <a:buChar char="•"/>
            </a:pPr>
            <a:r>
              <a:rPr lang="en-GB" sz="2800" dirty="0"/>
              <a:t>F</a:t>
            </a:r>
            <a:r>
              <a:rPr lang="en-GB" sz="2800" dirty="0" smtClean="0"/>
              <a:t> </a:t>
            </a:r>
            <a:r>
              <a:rPr lang="en-GB" sz="2800" dirty="0"/>
              <a:t>= </a:t>
            </a:r>
            <a:r>
              <a:rPr lang="en-GB" sz="2800" dirty="0" smtClean="0"/>
              <a:t>Force (N)</a:t>
            </a:r>
            <a:endParaRPr lang="en-GB" sz="2800" dirty="0"/>
          </a:p>
          <a:p>
            <a:pPr marL="514350" indent="-514350">
              <a:buFont typeface="Arial" pitchFamily="34" charset="0"/>
              <a:buChar char="•"/>
            </a:pPr>
            <a:r>
              <a:rPr lang="en-GB" sz="2800" dirty="0"/>
              <a:t>d</a:t>
            </a:r>
            <a:r>
              <a:rPr lang="en-GB" sz="2800" dirty="0" smtClean="0"/>
              <a:t> = Perpendicular distance (m)</a:t>
            </a:r>
            <a:endParaRPr lang="en-GB" sz="2800" dirty="0"/>
          </a:p>
        </p:txBody>
      </p:sp>
      <p:grpSp>
        <p:nvGrpSpPr>
          <p:cNvPr id="2" name="Group 1"/>
          <p:cNvGrpSpPr/>
          <p:nvPr/>
        </p:nvGrpSpPr>
        <p:grpSpPr>
          <a:xfrm>
            <a:off x="335360" y="1988840"/>
            <a:ext cx="2052228" cy="2076401"/>
            <a:chOff x="22521" y="2078878"/>
            <a:chExt cx="2052228" cy="2076401"/>
          </a:xfrm>
        </p:grpSpPr>
        <p:sp>
          <p:nvSpPr>
            <p:cNvPr id="8" name="Isosceles Triangle 7"/>
            <p:cNvSpPr/>
            <p:nvPr/>
          </p:nvSpPr>
          <p:spPr>
            <a:xfrm>
              <a:off x="22521" y="2078878"/>
              <a:ext cx="2052228" cy="2052228"/>
            </a:xfrm>
            <a:prstGeom prst="triangl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22521" y="3218447"/>
              <a:ext cx="2052228" cy="0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417693" y="3370449"/>
              <a:ext cx="1261884" cy="7848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4500" dirty="0">
                  <a:solidFill>
                    <a:schemeClr val="bg1"/>
                  </a:solidFill>
                </a:rPr>
                <a:t>F</a:t>
              </a:r>
              <a:r>
                <a:rPr lang="en-GB" sz="4500" dirty="0" smtClean="0">
                  <a:solidFill>
                    <a:schemeClr val="bg1"/>
                  </a:solidFill>
                </a:rPr>
                <a:t> </a:t>
              </a:r>
              <a:r>
                <a:rPr lang="en-GB" sz="4500" dirty="0">
                  <a:solidFill>
                    <a:schemeClr val="bg1"/>
                  </a:solidFill>
                </a:rPr>
                <a:t>x d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59133" y="2481745"/>
              <a:ext cx="57900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3600" dirty="0" smtClean="0">
                  <a:solidFill>
                    <a:schemeClr val="bg1"/>
                  </a:solidFill>
                </a:rPr>
                <a:t>M</a:t>
              </a:r>
              <a:endParaRPr lang="en-GB" sz="3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091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7608" y="46167"/>
            <a:ext cx="2444602" cy="2035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859" y="2599978"/>
            <a:ext cx="1996222" cy="2851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1" y="3072558"/>
            <a:ext cx="3089919" cy="231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345160" y="5293204"/>
            <a:ext cx="7783289" cy="127674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Isosceles Triangle 6"/>
          <p:cNvSpPr/>
          <p:nvPr/>
        </p:nvSpPr>
        <p:spPr>
          <a:xfrm>
            <a:off x="5480717" y="5365736"/>
            <a:ext cx="1512168" cy="764704"/>
          </a:xfrm>
          <a:prstGeom prst="triangle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14352" y="309680"/>
            <a:ext cx="59632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prstClr val="white"/>
                </a:solidFill>
                <a:latin typeface="Calibri"/>
              </a:rPr>
              <a:t>Moment = Force x Distance</a:t>
            </a:r>
          </a:p>
          <a:p>
            <a:r>
              <a:rPr lang="en-GB" sz="4000" b="1" dirty="0">
                <a:solidFill>
                  <a:prstClr val="white"/>
                </a:solidFill>
                <a:latin typeface="Calibri"/>
              </a:rPr>
              <a:t>   (Nm)           (N)          (m)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236800" y="2035132"/>
            <a:ext cx="0" cy="4518069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1030" idx="2"/>
          </p:cNvCxnSpPr>
          <p:nvPr/>
        </p:nvCxnSpPr>
        <p:spPr>
          <a:xfrm flipH="1">
            <a:off x="3320480" y="5389996"/>
            <a:ext cx="1" cy="1163204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345160" y="5630814"/>
            <a:ext cx="922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prstClr val="white"/>
                </a:solidFill>
                <a:latin typeface="Calibri"/>
              </a:rPr>
              <a:t>500 N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3320480" y="5630813"/>
            <a:ext cx="2916321" cy="0"/>
          </a:xfrm>
          <a:prstGeom prst="straightConnector1">
            <a:avLst/>
          </a:prstGeom>
          <a:ln w="38100"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404416" y="5668776"/>
            <a:ext cx="814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prstClr val="white"/>
                </a:solidFill>
                <a:latin typeface="Calibri"/>
              </a:rPr>
              <a:t>10 m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8569849" y="5365736"/>
            <a:ext cx="1" cy="1163204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8645967" y="5668776"/>
            <a:ext cx="922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prstClr val="white"/>
                </a:solidFill>
                <a:latin typeface="Calibri"/>
              </a:rPr>
              <a:t>550 N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236801" y="5630813"/>
            <a:ext cx="2333049" cy="0"/>
          </a:xfrm>
          <a:prstGeom prst="straightConnector1">
            <a:avLst/>
          </a:prstGeom>
          <a:ln w="38100"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120536" y="5668776"/>
            <a:ext cx="659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prstClr val="white"/>
                </a:solidFill>
                <a:latin typeface="Calibri"/>
              </a:rPr>
              <a:t>6 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11625" y="1850466"/>
            <a:ext cx="3192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prstClr val="white"/>
                </a:solidFill>
                <a:latin typeface="Calibri"/>
              </a:rPr>
              <a:t>Moment = 500 N x 10 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63206" y="2369145"/>
            <a:ext cx="1550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prstClr val="white"/>
                </a:solidFill>
                <a:latin typeface="Calibri"/>
              </a:rPr>
              <a:t>= 5000 Nm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68840" y="1850466"/>
            <a:ext cx="30367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prstClr val="white"/>
                </a:solidFill>
                <a:latin typeface="Calibri"/>
              </a:rPr>
              <a:t>Moment = 550 N x 6 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95519" y="2369145"/>
            <a:ext cx="1550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prstClr val="white"/>
                </a:solidFill>
                <a:latin typeface="Calibri"/>
              </a:rPr>
              <a:t>= 3300 Nm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466693" y="3917881"/>
            <a:ext cx="35792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YODA WINS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90228" y="3056978"/>
            <a:ext cx="41969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>
                <a:solidFill>
                  <a:prstClr val="white"/>
                </a:solidFill>
                <a:latin typeface="Calibri"/>
              </a:rPr>
              <a:t>5000 Nm – 3300 Nm = 1700 Nm</a:t>
            </a:r>
          </a:p>
          <a:p>
            <a:pPr algn="ctr"/>
            <a:r>
              <a:rPr lang="en-GB" sz="2400" b="1" dirty="0">
                <a:solidFill>
                  <a:prstClr val="white"/>
                </a:solidFill>
                <a:latin typeface="Calibri"/>
              </a:rPr>
              <a:t>Anti-clockwise</a:t>
            </a:r>
          </a:p>
        </p:txBody>
      </p:sp>
    </p:spTree>
    <p:extLst>
      <p:ext uri="{BB962C8B-B14F-4D97-AF65-F5344CB8AC3E}">
        <p14:creationId xmlns:p14="http://schemas.microsoft.com/office/powerpoint/2010/main" val="4094863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85185E-6 L -0.00347 0.08264 " pathEditMode="relative" rAng="0" ptsTypes="AA">
                                      <p:cBhvr>
                                        <p:cTn id="100" dur="2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412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10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13" grpId="0"/>
      <p:bldP spid="13" grpId="1"/>
      <p:bldP spid="28" grpId="0"/>
      <p:bldP spid="28" grpId="1"/>
      <p:bldP spid="30" grpId="0"/>
      <p:bldP spid="30" grpId="1"/>
      <p:bldP spid="32" grpId="0"/>
      <p:bldP spid="32" grpId="1"/>
      <p:bldP spid="19" grpId="0"/>
      <p:bldP spid="20" grpId="0"/>
      <p:bldP spid="37" grpId="0"/>
      <p:bldP spid="38" grpId="0"/>
      <p:bldP spid="21" grpId="0"/>
      <p:bldP spid="3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2645" y="167281"/>
            <a:ext cx="2444602" cy="2035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1" y="3072558"/>
            <a:ext cx="3089919" cy="231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345160" y="5293204"/>
            <a:ext cx="7783289" cy="127674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Isosceles Triangle 6"/>
          <p:cNvSpPr/>
          <p:nvPr/>
        </p:nvSpPr>
        <p:spPr>
          <a:xfrm>
            <a:off x="5480717" y="5365736"/>
            <a:ext cx="1512168" cy="764704"/>
          </a:xfrm>
          <a:prstGeom prst="triangle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14352" y="309680"/>
            <a:ext cx="59632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prstClr val="white"/>
                </a:solidFill>
                <a:latin typeface="Calibri"/>
              </a:rPr>
              <a:t>Moment = Force x Distance</a:t>
            </a:r>
          </a:p>
          <a:p>
            <a:r>
              <a:rPr lang="en-GB" sz="4000" b="1" dirty="0">
                <a:solidFill>
                  <a:prstClr val="white"/>
                </a:solidFill>
                <a:latin typeface="Calibri"/>
              </a:rPr>
              <a:t>   (Nm)           (N)          (m)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236800" y="2035132"/>
            <a:ext cx="0" cy="4518069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1030" idx="2"/>
          </p:cNvCxnSpPr>
          <p:nvPr/>
        </p:nvCxnSpPr>
        <p:spPr>
          <a:xfrm flipH="1">
            <a:off x="3320480" y="5389996"/>
            <a:ext cx="1" cy="1163204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345160" y="5630814"/>
            <a:ext cx="922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prstClr val="white"/>
                </a:solidFill>
                <a:latin typeface="Calibri"/>
              </a:rPr>
              <a:t>500 N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3320480" y="5630813"/>
            <a:ext cx="2916321" cy="0"/>
          </a:xfrm>
          <a:prstGeom prst="straightConnector1">
            <a:avLst/>
          </a:prstGeom>
          <a:ln w="38100"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404416" y="5668776"/>
            <a:ext cx="814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prstClr val="white"/>
                </a:solidFill>
                <a:latin typeface="Calibri"/>
              </a:rPr>
              <a:t>10 m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8760297" y="5365736"/>
            <a:ext cx="1" cy="1163204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9010944" y="5716506"/>
            <a:ext cx="1077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prstClr val="white"/>
                </a:solidFill>
                <a:latin typeface="Calibri"/>
              </a:rPr>
              <a:t>1200 N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236800" y="5630813"/>
            <a:ext cx="2523496" cy="0"/>
          </a:xfrm>
          <a:prstGeom prst="straightConnector1">
            <a:avLst/>
          </a:prstGeom>
          <a:ln w="38100"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244052" y="5668776"/>
            <a:ext cx="659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prstClr val="white"/>
                </a:solidFill>
                <a:latin typeface="Calibri"/>
              </a:rPr>
              <a:t>7 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11625" y="1850466"/>
            <a:ext cx="3192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prstClr val="white"/>
                </a:solidFill>
                <a:latin typeface="Calibri"/>
              </a:rPr>
              <a:t>Moment = 500 N x 10 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82212" y="2336557"/>
            <a:ext cx="1550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prstClr val="white"/>
                </a:solidFill>
                <a:latin typeface="Calibri"/>
              </a:rPr>
              <a:t>= 5000 Nm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68840" y="1850466"/>
            <a:ext cx="3192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prstClr val="white"/>
                </a:solidFill>
                <a:latin typeface="Calibri"/>
              </a:rPr>
              <a:t>Moment = 1200 N x 7 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14525" y="2336557"/>
            <a:ext cx="1550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prstClr val="white"/>
                </a:solidFill>
                <a:latin typeface="Calibri"/>
              </a:rPr>
              <a:t>= 8400 Nm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903207" y="2965780"/>
            <a:ext cx="1569639" cy="2471082"/>
            <a:chOff x="6517582" y="2940430"/>
            <a:chExt cx="1569639" cy="247108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7582" y="3082077"/>
              <a:ext cx="1569639" cy="2329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Rounded Rectangle 2"/>
            <p:cNvSpPr/>
            <p:nvPr/>
          </p:nvSpPr>
          <p:spPr>
            <a:xfrm rot="18809588">
              <a:off x="6363143" y="3219730"/>
              <a:ext cx="827984" cy="269383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3945667" y="3602715"/>
            <a:ext cx="430066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DARTH VADER</a:t>
            </a:r>
          </a:p>
          <a:p>
            <a:pPr algn="ctr"/>
            <a:r>
              <a:rPr lang="en-US" sz="5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WINS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12483" y="2883749"/>
            <a:ext cx="43524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>
                <a:solidFill>
                  <a:prstClr val="white"/>
                </a:solidFill>
                <a:latin typeface="Calibri"/>
              </a:rPr>
              <a:t>8400 Nm – 5000 Nm = 3400 Nm</a:t>
            </a:r>
          </a:p>
          <a:p>
            <a:pPr algn="ctr"/>
            <a:r>
              <a:rPr lang="en-GB" sz="2400" b="1" dirty="0">
                <a:solidFill>
                  <a:prstClr val="white"/>
                </a:solidFill>
                <a:latin typeface="Calibri"/>
              </a:rPr>
              <a:t>Clockwise</a:t>
            </a:r>
          </a:p>
        </p:txBody>
      </p:sp>
    </p:spTree>
    <p:extLst>
      <p:ext uri="{BB962C8B-B14F-4D97-AF65-F5344CB8AC3E}">
        <p14:creationId xmlns:p14="http://schemas.microsoft.com/office/powerpoint/2010/main" val="2720907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10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 L 0.00018 0.06597 " pathEditMode="relative" rAng="0" ptsTypes="AA">
                                      <p:cBhvr>
                                        <p:cTn id="10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287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3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13" grpId="0"/>
      <p:bldP spid="13" grpId="1"/>
      <p:bldP spid="28" grpId="0"/>
      <p:bldP spid="28" grpId="1"/>
      <p:bldP spid="30" grpId="0"/>
      <p:bldP spid="30" grpId="1"/>
      <p:bldP spid="32" grpId="0"/>
      <p:bldP spid="32" grpId="1"/>
      <p:bldP spid="19" grpId="0"/>
      <p:bldP spid="20" grpId="0"/>
      <p:bldP spid="37" grpId="0"/>
      <p:bldP spid="38" grpId="0"/>
      <p:bldP spid="21" grpId="0"/>
      <p:bldP spid="3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431" y="134815"/>
            <a:ext cx="9499723" cy="656096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20" y="4009292"/>
            <a:ext cx="11367249" cy="258274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027747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899" y="184150"/>
            <a:ext cx="11735069" cy="441129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250" y="2032247"/>
            <a:ext cx="11220365" cy="409391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901464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uwzhXL0vp1w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8296" y="48248"/>
            <a:ext cx="11681791" cy="6571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75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2620727" y="1112847"/>
            <a:ext cx="723629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400" dirty="0">
                <a:solidFill>
                  <a:srgbClr val="010066"/>
                </a:solidFill>
              </a:rPr>
              <a:t>A spanner is a </a:t>
            </a:r>
            <a:r>
              <a:rPr lang="en-US" altLang="en-US" sz="2400" b="1" dirty="0">
                <a:solidFill>
                  <a:srgbClr val="FF0000"/>
                </a:solidFill>
              </a:rPr>
              <a:t>lever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dirty="0">
                <a:solidFill>
                  <a:srgbClr val="010066"/>
                </a:solidFill>
              </a:rPr>
              <a:t>that can be used to unscrew a nut.</a:t>
            </a:r>
          </a:p>
        </p:txBody>
      </p:sp>
      <p:pic>
        <p:nvPicPr>
          <p:cNvPr id="56323" name="Picture 3" descr="spa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851" y="2663090"/>
            <a:ext cx="4064000" cy="325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324" name="AutoShape 4"/>
          <p:cNvSpPr>
            <a:spLocks noChangeArrowheads="1"/>
          </p:cNvSpPr>
          <p:nvPr/>
        </p:nvSpPr>
        <p:spPr bwMode="auto">
          <a:xfrm rot="-4106154">
            <a:off x="6669758" y="4151372"/>
            <a:ext cx="357187" cy="885825"/>
          </a:xfrm>
          <a:prstGeom prst="downArrow">
            <a:avLst>
              <a:gd name="adj1" fmla="val 50000"/>
              <a:gd name="adj2" fmla="val 62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6325" name="Line 5"/>
          <p:cNvSpPr>
            <a:spLocks noChangeShapeType="1"/>
          </p:cNvSpPr>
          <p:nvPr/>
        </p:nvSpPr>
        <p:spPr bwMode="auto">
          <a:xfrm flipH="1">
            <a:off x="6386388" y="3202841"/>
            <a:ext cx="431800" cy="1233487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7297613" y="4663340"/>
            <a:ext cx="1117600" cy="519112"/>
          </a:xfrm>
          <a:prstGeom prst="rect">
            <a:avLst/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2800" b="1" dirty="0"/>
              <a:t>force</a:t>
            </a:r>
          </a:p>
        </p:txBody>
      </p:sp>
      <p:grpSp>
        <p:nvGrpSpPr>
          <p:cNvPr id="56327" name="Group 7"/>
          <p:cNvGrpSpPr>
            <a:grpSpLocks/>
          </p:cNvGrpSpPr>
          <p:nvPr/>
        </p:nvGrpSpPr>
        <p:grpSpPr bwMode="auto">
          <a:xfrm>
            <a:off x="6878514" y="2531327"/>
            <a:ext cx="2365375" cy="693738"/>
            <a:chOff x="3114" y="1158"/>
            <a:chExt cx="1490" cy="437"/>
          </a:xfrm>
        </p:grpSpPr>
        <p:sp>
          <p:nvSpPr>
            <p:cNvPr id="56328" name="Text Box 8"/>
            <p:cNvSpPr txBox="1">
              <a:spLocks noChangeArrowheads="1"/>
            </p:cNvSpPr>
            <p:nvPr/>
          </p:nvSpPr>
          <p:spPr bwMode="auto">
            <a:xfrm>
              <a:off x="3874" y="1158"/>
              <a:ext cx="730" cy="327"/>
            </a:xfrm>
            <a:prstGeom prst="rect">
              <a:avLst/>
            </a:prstGeom>
            <a:solidFill>
              <a:srgbClr val="FF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altLang="en-US" sz="2800" b="1"/>
                <a:t>pivot</a:t>
              </a:r>
            </a:p>
          </p:txBody>
        </p:sp>
        <p:sp>
          <p:nvSpPr>
            <p:cNvPr id="56329" name="Line 9"/>
            <p:cNvSpPr>
              <a:spLocks noChangeShapeType="1"/>
            </p:cNvSpPr>
            <p:nvPr/>
          </p:nvSpPr>
          <p:spPr bwMode="auto">
            <a:xfrm flipH="1">
              <a:off x="3114" y="1313"/>
              <a:ext cx="718" cy="282"/>
            </a:xfrm>
            <a:prstGeom prst="line">
              <a:avLst/>
            </a:prstGeom>
            <a:noFill/>
            <a:ln w="57150">
              <a:solidFill>
                <a:srgbClr val="CC00CC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56330" name="Group 10"/>
          <p:cNvGrpSpPr>
            <a:grpSpLocks/>
          </p:cNvGrpSpPr>
          <p:nvPr/>
        </p:nvGrpSpPr>
        <p:grpSpPr bwMode="auto">
          <a:xfrm>
            <a:off x="6511802" y="3258403"/>
            <a:ext cx="3919537" cy="1116013"/>
            <a:chOff x="2883" y="1616"/>
            <a:chExt cx="2469" cy="703"/>
          </a:xfrm>
        </p:grpSpPr>
        <p:sp>
          <p:nvSpPr>
            <p:cNvPr id="56331" name="Text Box 11"/>
            <p:cNvSpPr txBox="1">
              <a:spLocks noChangeArrowheads="1"/>
            </p:cNvSpPr>
            <p:nvPr/>
          </p:nvSpPr>
          <p:spPr bwMode="auto">
            <a:xfrm>
              <a:off x="4096" y="1616"/>
              <a:ext cx="1256" cy="703"/>
            </a:xfrm>
            <a:prstGeom prst="rect">
              <a:avLst/>
            </a:prstGeom>
            <a:solidFill>
              <a:srgbClr val="FF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80000"/>
                </a:lnSpc>
              </a:pPr>
              <a:r>
                <a:rPr lang="en-US" altLang="en-US" sz="2800" b="1" dirty="0"/>
                <a:t>distance from force to pivot</a:t>
              </a:r>
            </a:p>
          </p:txBody>
        </p:sp>
        <p:sp>
          <p:nvSpPr>
            <p:cNvPr id="56332" name="Line 12"/>
            <p:cNvSpPr>
              <a:spLocks noChangeShapeType="1"/>
            </p:cNvSpPr>
            <p:nvPr/>
          </p:nvSpPr>
          <p:spPr bwMode="auto">
            <a:xfrm flipH="1">
              <a:off x="2883" y="1982"/>
              <a:ext cx="1181" cy="191"/>
            </a:xfrm>
            <a:prstGeom prst="line">
              <a:avLst/>
            </a:prstGeom>
            <a:noFill/>
            <a:ln w="57150">
              <a:solidFill>
                <a:srgbClr val="CC00CC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56333" name="Text Box 13"/>
          <p:cNvSpPr txBox="1">
            <a:spLocks noChangeArrowheads="1"/>
          </p:cNvSpPr>
          <p:nvPr/>
        </p:nvSpPr>
        <p:spPr bwMode="auto">
          <a:xfrm>
            <a:off x="1009650" y="6027003"/>
            <a:ext cx="104584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400" dirty="0">
                <a:solidFill>
                  <a:srgbClr val="010066"/>
                </a:solidFill>
              </a:rPr>
              <a:t>It is important to be able to identify where the pivot is, where the force is being applied as a distance from the pivot, and the size of that force</a:t>
            </a:r>
          </a:p>
        </p:txBody>
      </p:sp>
      <p:sp>
        <p:nvSpPr>
          <p:cNvPr id="56334" name="Rectangle 14"/>
          <p:cNvSpPr>
            <a:spLocks noChangeArrowheads="1"/>
          </p:cNvSpPr>
          <p:nvPr/>
        </p:nvSpPr>
        <p:spPr bwMode="auto">
          <a:xfrm>
            <a:off x="2281567" y="1787823"/>
            <a:ext cx="791461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sz="2400" dirty="0">
                <a:solidFill>
                  <a:srgbClr val="010066"/>
                </a:solidFill>
              </a:rPr>
              <a:t>The spanner exerts a moment or turning effect on the nut.</a:t>
            </a:r>
            <a:endParaRPr lang="en-GB" altLang="en-US" sz="2400" dirty="0">
              <a:solidFill>
                <a:srgbClr val="01006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90637" y="114270"/>
            <a:ext cx="98964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u="sng" dirty="0" smtClean="0">
                <a:latin typeface="+mj-lt"/>
              </a:rPr>
              <a:t>Real world applications of moments</a:t>
            </a:r>
            <a:endParaRPr lang="en-GB" sz="4000" b="1" u="sng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974323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6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5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6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6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4" grpId="0" animBg="1"/>
      <p:bldP spid="56325" grpId="0" animBg="1"/>
      <p:bldP spid="56326" grpId="0" animBg="1"/>
      <p:bldP spid="56333" grpId="0" autoUpdateAnimBg="0"/>
      <p:bldP spid="56334" grpId="0" autoUpdateAnimBg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31604" y="1420965"/>
            <a:ext cx="70567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Where is the pivot and in which direction is the force applied in these examples?</a:t>
            </a:r>
          </a:p>
        </p:txBody>
      </p:sp>
      <p:pic>
        <p:nvPicPr>
          <p:cNvPr id="49155" name="Picture 3" descr="B 513a1"/>
          <p:cNvPicPr>
            <a:picLocks noChangeAspect="1" noChangeArrowheads="1"/>
          </p:cNvPicPr>
          <p:nvPr/>
        </p:nvPicPr>
        <p:blipFill>
          <a:blip r:embed="rId3" cstate="print"/>
          <a:srcRect l="57139" t="2132" r="20229" b="75188"/>
          <a:stretch>
            <a:fillRect/>
          </a:stretch>
        </p:blipFill>
        <p:spPr bwMode="auto">
          <a:xfrm>
            <a:off x="2919636" y="3619128"/>
            <a:ext cx="2664296" cy="294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6" name="Picture 4" descr="B 513a1"/>
          <p:cNvPicPr>
            <a:picLocks noChangeAspect="1" noChangeArrowheads="1"/>
          </p:cNvPicPr>
          <p:nvPr/>
        </p:nvPicPr>
        <p:blipFill>
          <a:blip r:embed="rId3" cstate="print"/>
          <a:srcRect l="8301" t="33451" r="70258" b="40629"/>
          <a:stretch>
            <a:fillRect/>
          </a:stretch>
        </p:blipFill>
        <p:spPr bwMode="auto">
          <a:xfrm>
            <a:off x="7096100" y="3187081"/>
            <a:ext cx="2304256" cy="3072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290637" y="114270"/>
            <a:ext cx="98964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u="sng" dirty="0" smtClean="0"/>
              <a:t>Real world applications of moments</a:t>
            </a:r>
            <a:endParaRPr lang="en-GB" sz="4000" b="1" u="sng" dirty="0"/>
          </a:p>
        </p:txBody>
      </p:sp>
    </p:spTree>
    <p:extLst>
      <p:ext uri="{BB962C8B-B14F-4D97-AF65-F5344CB8AC3E}">
        <p14:creationId xmlns:p14="http://schemas.microsoft.com/office/powerpoint/2010/main" val="249550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2670" y="1602988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Answers</a:t>
            </a:r>
          </a:p>
        </p:txBody>
      </p:sp>
      <p:pic>
        <p:nvPicPr>
          <p:cNvPr id="49155" name="Picture 3" descr="B 513a1"/>
          <p:cNvPicPr>
            <a:picLocks noChangeAspect="1" noChangeArrowheads="1"/>
          </p:cNvPicPr>
          <p:nvPr/>
        </p:nvPicPr>
        <p:blipFill>
          <a:blip r:embed="rId3" cstate="print"/>
          <a:srcRect l="57139" t="2132" r="20229" b="75188"/>
          <a:stretch>
            <a:fillRect/>
          </a:stretch>
        </p:blipFill>
        <p:spPr bwMode="auto">
          <a:xfrm>
            <a:off x="4439816" y="2644492"/>
            <a:ext cx="2664296" cy="294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 flipH="1">
            <a:off x="4511824" y="3148548"/>
            <a:ext cx="1368152" cy="10801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3431704" y="4372684"/>
            <a:ext cx="1440160" cy="504056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Pivot</a:t>
            </a:r>
          </a:p>
        </p:txBody>
      </p:sp>
      <p:pic>
        <p:nvPicPr>
          <p:cNvPr id="49156" name="Picture 4" descr="B 513a1"/>
          <p:cNvPicPr>
            <a:picLocks noChangeAspect="1" noChangeArrowheads="1"/>
          </p:cNvPicPr>
          <p:nvPr/>
        </p:nvPicPr>
        <p:blipFill>
          <a:blip r:embed="rId3" cstate="print"/>
          <a:srcRect l="8301" t="33451" r="70258" b="40629"/>
          <a:stretch>
            <a:fillRect/>
          </a:stretch>
        </p:blipFill>
        <p:spPr bwMode="auto">
          <a:xfrm>
            <a:off x="7392144" y="2348881"/>
            <a:ext cx="2304256" cy="3072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Connector 9"/>
          <p:cNvCxnSpPr/>
          <p:nvPr/>
        </p:nvCxnSpPr>
        <p:spPr>
          <a:xfrm>
            <a:off x="8328248" y="3645024"/>
            <a:ext cx="1152128" cy="129614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9192344" y="5013176"/>
            <a:ext cx="1440160" cy="504056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Pivot</a:t>
            </a:r>
          </a:p>
        </p:txBody>
      </p:sp>
      <p:sp>
        <p:nvSpPr>
          <p:cNvPr id="13" name="Right Arrow 12"/>
          <p:cNvSpPr/>
          <p:nvPr/>
        </p:nvSpPr>
        <p:spPr>
          <a:xfrm rot="5400000">
            <a:off x="7212124" y="4113076"/>
            <a:ext cx="1080120" cy="72008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Force</a:t>
            </a:r>
          </a:p>
        </p:txBody>
      </p:sp>
      <p:sp>
        <p:nvSpPr>
          <p:cNvPr id="15" name="Left Arrow 14"/>
          <p:cNvSpPr/>
          <p:nvPr/>
        </p:nvSpPr>
        <p:spPr>
          <a:xfrm>
            <a:off x="4223792" y="2572484"/>
            <a:ext cx="1224136" cy="720080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Force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0637" y="114270"/>
            <a:ext cx="98964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u="sng" dirty="0" smtClean="0"/>
              <a:t>Real world applications of moments</a:t>
            </a:r>
            <a:endParaRPr lang="en-GB" sz="4000" b="1" u="sng" dirty="0"/>
          </a:p>
        </p:txBody>
      </p:sp>
    </p:spTree>
    <p:extLst>
      <p:ext uri="{BB962C8B-B14F-4D97-AF65-F5344CB8AC3E}">
        <p14:creationId xmlns:p14="http://schemas.microsoft.com/office/powerpoint/2010/main" val="3621429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  <p:bldP spid="15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B 513a1"/>
          <p:cNvPicPr>
            <a:picLocks noChangeAspect="1" noChangeArrowheads="1"/>
          </p:cNvPicPr>
          <p:nvPr/>
        </p:nvPicPr>
        <p:blipFill>
          <a:blip r:embed="rId3" cstate="print"/>
          <a:srcRect l="58330" t="34532" r="7126" b="43868"/>
          <a:stretch>
            <a:fillRect/>
          </a:stretch>
        </p:blipFill>
        <p:spPr bwMode="auto">
          <a:xfrm>
            <a:off x="1528892" y="1124744"/>
            <a:ext cx="323676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"/>
          <p:cNvGrpSpPr/>
          <p:nvPr/>
        </p:nvGrpSpPr>
        <p:grpSpPr>
          <a:xfrm>
            <a:off x="1240860" y="2132856"/>
            <a:ext cx="1656184" cy="2160240"/>
            <a:chOff x="683568" y="1772816"/>
            <a:chExt cx="1656184" cy="2160240"/>
          </a:xfrm>
        </p:grpSpPr>
        <p:cxnSp>
          <p:nvCxnSpPr>
            <p:cNvPr id="4" name="Straight Connector 3"/>
            <p:cNvCxnSpPr/>
            <p:nvPr/>
          </p:nvCxnSpPr>
          <p:spPr>
            <a:xfrm flipH="1">
              <a:off x="1547664" y="1772816"/>
              <a:ext cx="792088" cy="158417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" name="Rounded Rectangle 4"/>
            <p:cNvSpPr/>
            <p:nvPr/>
          </p:nvSpPr>
          <p:spPr>
            <a:xfrm>
              <a:off x="683568" y="3429000"/>
              <a:ext cx="1440160" cy="504056"/>
            </a:xfrm>
            <a:prstGeom prst="round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Pivot</a:t>
              </a:r>
            </a:p>
          </p:txBody>
        </p:sp>
      </p:grpSp>
      <p:sp>
        <p:nvSpPr>
          <p:cNvPr id="6" name="Left Arrow 5"/>
          <p:cNvSpPr/>
          <p:nvPr/>
        </p:nvSpPr>
        <p:spPr>
          <a:xfrm rot="16200000">
            <a:off x="3437104" y="1952836"/>
            <a:ext cx="1224136" cy="720080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Force</a:t>
            </a:r>
          </a:p>
        </p:txBody>
      </p:sp>
      <p:pic>
        <p:nvPicPr>
          <p:cNvPr id="51203" name="Picture 3" descr="B 513a1"/>
          <p:cNvPicPr>
            <a:picLocks noChangeAspect="1" noChangeArrowheads="1"/>
          </p:cNvPicPr>
          <p:nvPr/>
        </p:nvPicPr>
        <p:blipFill>
          <a:blip r:embed="rId3" cstate="print"/>
          <a:srcRect l="4765" t="71279" r="54736" b="7121"/>
          <a:stretch>
            <a:fillRect/>
          </a:stretch>
        </p:blipFill>
        <p:spPr bwMode="auto">
          <a:xfrm>
            <a:off x="3669059" y="3630468"/>
            <a:ext cx="3528392" cy="207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"/>
          <p:cNvGrpSpPr/>
          <p:nvPr/>
        </p:nvGrpSpPr>
        <p:grpSpPr>
          <a:xfrm>
            <a:off x="3092995" y="4998619"/>
            <a:ext cx="1440160" cy="1656184"/>
            <a:chOff x="4355976" y="2276872"/>
            <a:chExt cx="1440160" cy="1656184"/>
          </a:xfrm>
        </p:grpSpPr>
        <p:sp>
          <p:nvSpPr>
            <p:cNvPr id="9" name="Rounded Rectangle 8"/>
            <p:cNvSpPr/>
            <p:nvPr/>
          </p:nvSpPr>
          <p:spPr>
            <a:xfrm>
              <a:off x="4355976" y="3429000"/>
              <a:ext cx="1440160" cy="504056"/>
            </a:xfrm>
            <a:prstGeom prst="round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Pivot</a:t>
              </a:r>
            </a:p>
          </p:txBody>
        </p:sp>
        <p:cxnSp>
          <p:nvCxnSpPr>
            <p:cNvPr id="10" name="Straight Connector 9"/>
            <p:cNvCxnSpPr>
              <a:endCxn id="9" idx="0"/>
            </p:cNvCxnSpPr>
            <p:nvPr/>
          </p:nvCxnSpPr>
          <p:spPr>
            <a:xfrm flipH="1">
              <a:off x="5076056" y="2276872"/>
              <a:ext cx="288032" cy="115212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" name="Left Arrow 11"/>
          <p:cNvSpPr/>
          <p:nvPr/>
        </p:nvSpPr>
        <p:spPr>
          <a:xfrm rot="5400000">
            <a:off x="6585383" y="3162415"/>
            <a:ext cx="1224136" cy="720080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Force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90637" y="114270"/>
            <a:ext cx="98964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u="sng" dirty="0" smtClean="0"/>
              <a:t>Real world applications of moments</a:t>
            </a:r>
            <a:endParaRPr lang="en-GB" sz="4000" b="1" u="sng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662" y="822156"/>
            <a:ext cx="2863081" cy="3504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5" name="Group 14"/>
          <p:cNvGrpSpPr/>
          <p:nvPr/>
        </p:nvGrpSpPr>
        <p:grpSpPr>
          <a:xfrm>
            <a:off x="8045424" y="3630468"/>
            <a:ext cx="1440160" cy="1656184"/>
            <a:chOff x="4355976" y="2276872"/>
            <a:chExt cx="1440160" cy="1656184"/>
          </a:xfrm>
        </p:grpSpPr>
        <p:sp>
          <p:nvSpPr>
            <p:cNvPr id="16" name="Rounded Rectangle 15"/>
            <p:cNvSpPr/>
            <p:nvPr/>
          </p:nvSpPr>
          <p:spPr>
            <a:xfrm>
              <a:off x="4355976" y="3429000"/>
              <a:ext cx="1440160" cy="504056"/>
            </a:xfrm>
            <a:prstGeom prst="round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Pivot</a:t>
              </a:r>
            </a:p>
          </p:txBody>
        </p:sp>
        <p:cxnSp>
          <p:nvCxnSpPr>
            <p:cNvPr id="17" name="Straight Connector 16"/>
            <p:cNvCxnSpPr>
              <a:endCxn id="16" idx="0"/>
            </p:cNvCxnSpPr>
            <p:nvPr/>
          </p:nvCxnSpPr>
          <p:spPr>
            <a:xfrm flipH="1">
              <a:off x="5076056" y="2276872"/>
              <a:ext cx="288032" cy="115212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Left Arrow 17"/>
          <p:cNvSpPr/>
          <p:nvPr/>
        </p:nvSpPr>
        <p:spPr>
          <a:xfrm rot="2622095">
            <a:off x="10731897" y="2008474"/>
            <a:ext cx="1224136" cy="720080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Force</a:t>
            </a:r>
          </a:p>
        </p:txBody>
      </p:sp>
    </p:spTree>
    <p:extLst>
      <p:ext uri="{BB962C8B-B14F-4D97-AF65-F5344CB8AC3E}">
        <p14:creationId xmlns:p14="http://schemas.microsoft.com/office/powerpoint/2010/main" val="75129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8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B 513a1"/>
          <p:cNvPicPr>
            <a:picLocks noChangeAspect="1" noChangeArrowheads="1"/>
          </p:cNvPicPr>
          <p:nvPr/>
        </p:nvPicPr>
        <p:blipFill>
          <a:blip r:embed="rId2" cstate="print"/>
          <a:srcRect l="4765" t="71279" r="54736" b="7121"/>
          <a:stretch>
            <a:fillRect/>
          </a:stretch>
        </p:blipFill>
        <p:spPr bwMode="auto">
          <a:xfrm>
            <a:off x="5735960" y="4096620"/>
            <a:ext cx="3528392" cy="207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50305" y="2635763"/>
            <a:ext cx="73553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What’s the difference between the position of the forces acting on a wheelbarrow compared to a seesaw?</a:t>
            </a:r>
          </a:p>
        </p:txBody>
      </p:sp>
      <p:grpSp>
        <p:nvGrpSpPr>
          <p:cNvPr id="5" name="Group 4"/>
          <p:cNvGrpSpPr/>
          <p:nvPr/>
        </p:nvGrpSpPr>
        <p:grpSpPr>
          <a:xfrm flipH="1">
            <a:off x="3770998" y="5134381"/>
            <a:ext cx="2422410" cy="550052"/>
            <a:chOff x="5724128" y="5373216"/>
            <a:chExt cx="2304256" cy="504056"/>
          </a:xfrm>
        </p:grpSpPr>
        <p:sp>
          <p:nvSpPr>
            <p:cNvPr id="6" name="Rounded Rectangle 5"/>
            <p:cNvSpPr/>
            <p:nvPr/>
          </p:nvSpPr>
          <p:spPr>
            <a:xfrm>
              <a:off x="6588224" y="5373216"/>
              <a:ext cx="1440160" cy="504056"/>
            </a:xfrm>
            <a:prstGeom prst="round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Pivot</a:t>
              </a:r>
            </a:p>
          </p:txBody>
        </p:sp>
        <p:cxnSp>
          <p:nvCxnSpPr>
            <p:cNvPr id="7" name="Straight Connector 6"/>
            <p:cNvCxnSpPr>
              <a:stCxn id="6" idx="1"/>
            </p:cNvCxnSpPr>
            <p:nvPr/>
          </p:nvCxnSpPr>
          <p:spPr>
            <a:xfrm flipH="1">
              <a:off x="5724128" y="5625244"/>
              <a:ext cx="864096" cy="18002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" name="Left Arrow 8"/>
          <p:cNvSpPr/>
          <p:nvPr/>
        </p:nvSpPr>
        <p:spPr>
          <a:xfrm rot="16200000">
            <a:off x="6320102" y="5468222"/>
            <a:ext cx="1538180" cy="864096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Load Force</a:t>
            </a:r>
          </a:p>
        </p:txBody>
      </p:sp>
      <p:sp>
        <p:nvSpPr>
          <p:cNvPr id="10" name="Left Arrow 9"/>
          <p:cNvSpPr/>
          <p:nvPr/>
        </p:nvSpPr>
        <p:spPr>
          <a:xfrm rot="5400000">
            <a:off x="8123108" y="3128738"/>
            <a:ext cx="1369329" cy="864096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Lift Force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0637" y="114270"/>
            <a:ext cx="98964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u="sng" dirty="0" smtClean="0"/>
              <a:t>Real world applications of moments</a:t>
            </a:r>
            <a:endParaRPr lang="en-GB" sz="4000" b="1" u="sng" dirty="0"/>
          </a:p>
        </p:txBody>
      </p:sp>
    </p:spTree>
    <p:extLst>
      <p:ext uri="{BB962C8B-B14F-4D97-AF65-F5344CB8AC3E}">
        <p14:creationId xmlns:p14="http://schemas.microsoft.com/office/powerpoint/2010/main" val="249402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  <p:bldP spid="10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502673" y="1097360"/>
            <a:ext cx="6870899" cy="5760640"/>
            <a:chOff x="-99267" y="-2"/>
            <a:chExt cx="8380187" cy="4335134"/>
          </a:xfrm>
        </p:grpSpPr>
        <p:pic>
          <p:nvPicPr>
            <p:cNvPr id="3" name="Picture 2" descr="B 509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64907" y="728109"/>
              <a:ext cx="4491244" cy="1506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Rectangle 3"/>
            <p:cNvSpPr/>
            <p:nvPr/>
          </p:nvSpPr>
          <p:spPr>
            <a:xfrm>
              <a:off x="1" y="-2"/>
              <a:ext cx="8280919" cy="1178582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r>
                <a:rPr lang="en-GB" sz="1400" dirty="0">
                  <a:solidFill>
                    <a:srgbClr val="000000"/>
                  </a:solidFill>
                  <a:latin typeface="Comic Sans MS"/>
                  <a:ea typeface="Times New Roman"/>
                  <a:cs typeface="Times New Roman"/>
                </a:rPr>
                <a:t>A mechanic pushes on a spanner with a </a:t>
              </a:r>
              <a:r>
                <a:rPr lang="en-GB" sz="1400" dirty="0">
                  <a:solidFill>
                    <a:srgbClr val="FF0000"/>
                  </a:solidFill>
                  <a:latin typeface="Comic Sans MS"/>
                  <a:ea typeface="Times New Roman"/>
                  <a:cs typeface="Times New Roman"/>
                </a:rPr>
                <a:t>force of 50N</a:t>
              </a:r>
              <a:r>
                <a:rPr lang="en-GB" sz="1400" dirty="0">
                  <a:solidFill>
                    <a:srgbClr val="000000"/>
                  </a:solidFill>
                  <a:latin typeface="Comic Sans MS"/>
                  <a:ea typeface="Times New Roman"/>
                  <a:cs typeface="Times New Roman"/>
                </a:rPr>
                <a:t>. He pushes on the </a:t>
              </a:r>
              <a:r>
                <a:rPr lang="en-GB" sz="1400" dirty="0">
                  <a:solidFill>
                    <a:srgbClr val="FF0000"/>
                  </a:solidFill>
                  <a:latin typeface="Comic Sans MS"/>
                  <a:ea typeface="Times New Roman"/>
                  <a:cs typeface="Times New Roman"/>
                </a:rPr>
                <a:t>spanner 40cm </a:t>
              </a:r>
              <a:r>
                <a:rPr lang="en-GB" sz="1400" dirty="0">
                  <a:solidFill>
                    <a:srgbClr val="000000"/>
                  </a:solidFill>
                  <a:latin typeface="Comic Sans MS"/>
                  <a:ea typeface="Times New Roman"/>
                  <a:cs typeface="Times New Roman"/>
                </a:rPr>
                <a:t>from the end of </a:t>
              </a:r>
              <a:endParaRPr lang="en-GB" sz="1200" dirty="0">
                <a:latin typeface="Times New Roman"/>
                <a:ea typeface="Times New Roman"/>
              </a:endParaRPr>
            </a:p>
            <a:p>
              <a:r>
                <a:rPr lang="en-GB" sz="1400" dirty="0">
                  <a:solidFill>
                    <a:srgbClr val="000000"/>
                  </a:solidFill>
                  <a:latin typeface="Comic Sans MS"/>
                  <a:ea typeface="Times New Roman"/>
                  <a:cs typeface="Times New Roman"/>
                </a:rPr>
                <a:t>the spanner. </a:t>
              </a:r>
              <a:endParaRPr lang="en-GB" sz="1200" dirty="0">
                <a:latin typeface="Times New Roman"/>
                <a:ea typeface="Times New Roman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-99267" y="559037"/>
              <a:ext cx="3816349" cy="1800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marL="342900" indent="-342900" fontAlgn="ctr">
                <a:lnSpc>
                  <a:spcPct val="115000"/>
                </a:lnSpc>
                <a:buFont typeface="+mj-lt"/>
                <a:buAutoNum type="alphaLcParenR"/>
                <a:tabLst>
                  <a:tab pos="288925" algn="l"/>
                </a:tabLst>
              </a:pPr>
              <a:r>
                <a:rPr lang="en-GB" sz="1400">
                  <a:solidFill>
                    <a:srgbClr val="000000"/>
                  </a:solidFill>
                  <a:latin typeface="Comic Sans MS"/>
                  <a:ea typeface="Times New Roman"/>
                  <a:cs typeface="ArialMT"/>
                </a:rPr>
                <a:t>Write the force and the distance on your diagram </a:t>
              </a:r>
              <a:endParaRPr lang="en-GB" sz="1100">
                <a:latin typeface="Calibri"/>
                <a:ea typeface="Calibri"/>
                <a:cs typeface="Times New Roman"/>
              </a:endParaRPr>
            </a:p>
            <a:p>
              <a:pPr marL="342900" indent="-342900" fontAlgn="ctr">
                <a:lnSpc>
                  <a:spcPct val="115000"/>
                </a:lnSpc>
                <a:buFont typeface="+mj-lt"/>
                <a:buAutoNum type="alphaLcParenR"/>
                <a:tabLst>
                  <a:tab pos="288925" algn="l"/>
                  <a:tab pos="457200" algn="l"/>
                </a:tabLst>
              </a:pPr>
              <a:r>
                <a:rPr lang="en-GB" sz="1400">
                  <a:solidFill>
                    <a:srgbClr val="000000"/>
                  </a:solidFill>
                  <a:latin typeface="Comic Sans MS"/>
                  <a:ea typeface="Times New Roman"/>
                  <a:cs typeface="ArialMT"/>
                </a:rPr>
                <a:t>Calculate the </a:t>
              </a:r>
              <a:r>
                <a:rPr lang="en-GB" sz="1400">
                  <a:solidFill>
                    <a:srgbClr val="FF0000"/>
                  </a:solidFill>
                  <a:latin typeface="Comic Sans MS"/>
                  <a:ea typeface="Times New Roman"/>
                  <a:cs typeface="ArialMT"/>
                </a:rPr>
                <a:t>moment of the force </a:t>
              </a:r>
              <a:r>
                <a:rPr lang="en-GB" sz="1400">
                  <a:solidFill>
                    <a:srgbClr val="000000"/>
                  </a:solidFill>
                  <a:latin typeface="Comic Sans MS"/>
                  <a:ea typeface="Times New Roman"/>
                  <a:cs typeface="ArialMT"/>
                </a:rPr>
                <a:t>using this information.</a:t>
              </a:r>
              <a:endParaRPr lang="en-GB" sz="1100"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72003" y="2730394"/>
              <a:ext cx="8183244" cy="1604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fontAlgn="ctr">
                <a:tabLst>
                  <a:tab pos="431800" algn="l"/>
                </a:tabLst>
              </a:pPr>
              <a:r>
                <a:rPr lang="en-GB" sz="1400" dirty="0">
                  <a:solidFill>
                    <a:srgbClr val="000000"/>
                  </a:solidFill>
                  <a:latin typeface="Comic Sans MS"/>
                  <a:ea typeface="Times New Roman"/>
                  <a:cs typeface="ArialMT"/>
                </a:rPr>
                <a:t>c) (</a:t>
              </a:r>
              <a:r>
                <a:rPr lang="en-GB" sz="1400" dirty="0" err="1">
                  <a:solidFill>
                    <a:srgbClr val="000000"/>
                  </a:solidFill>
                  <a:latin typeface="Comic Sans MS"/>
                  <a:ea typeface="Times New Roman"/>
                  <a:cs typeface="ArialMT"/>
                </a:rPr>
                <a:t>i</a:t>
              </a:r>
              <a:r>
                <a:rPr lang="en-GB" sz="1400" dirty="0">
                  <a:solidFill>
                    <a:srgbClr val="000000"/>
                  </a:solidFill>
                  <a:latin typeface="Comic Sans MS"/>
                  <a:ea typeface="Times New Roman"/>
                  <a:cs typeface="ArialMT"/>
                </a:rPr>
                <a:t>) Would the moment be bigger or smaller if he used a longer spanner? ________________________</a:t>
              </a:r>
              <a:endParaRPr lang="en-GB" sz="1200" dirty="0">
                <a:latin typeface="Times New Roman"/>
                <a:ea typeface="Times New Roman"/>
              </a:endParaRPr>
            </a:p>
            <a:p>
              <a:pPr eaLnBrk="0" fontAlgn="ctr" hangingPunct="0">
                <a:tabLst>
                  <a:tab pos="431800" algn="l"/>
                </a:tabLst>
              </a:pPr>
              <a:r>
                <a:rPr lang="en-GB" sz="1400" dirty="0">
                  <a:solidFill>
                    <a:srgbClr val="000000"/>
                  </a:solidFill>
                  <a:latin typeface="Comic Sans MS"/>
                  <a:ea typeface="Times New Roman"/>
                  <a:cs typeface="ArialMT"/>
                </a:rPr>
                <a:t> </a:t>
              </a:r>
              <a:endParaRPr lang="en-GB" sz="1200" dirty="0">
                <a:latin typeface="Times New Roman"/>
                <a:ea typeface="Times New Roman"/>
              </a:endParaRPr>
            </a:p>
            <a:p>
              <a:pPr eaLnBrk="0" fontAlgn="ctr" hangingPunct="0">
                <a:tabLst>
                  <a:tab pos="431800" algn="l"/>
                </a:tabLst>
              </a:pPr>
              <a:r>
                <a:rPr lang="en-GB" sz="1400" dirty="0">
                  <a:solidFill>
                    <a:srgbClr val="000000"/>
                  </a:solidFill>
                  <a:latin typeface="Comic Sans MS"/>
                  <a:ea typeface="Times New Roman"/>
                  <a:cs typeface="ArialMT"/>
                </a:rPr>
                <a:t>(ii) Explain your answer to part (</a:t>
              </a:r>
              <a:r>
                <a:rPr lang="en-GB" sz="1400" dirty="0" err="1">
                  <a:solidFill>
                    <a:srgbClr val="000000"/>
                  </a:solidFill>
                  <a:latin typeface="Comic Sans MS"/>
                  <a:ea typeface="Times New Roman"/>
                </a:rPr>
                <a:t>i</a:t>
              </a:r>
              <a:r>
                <a:rPr lang="en-GB" sz="1400" dirty="0">
                  <a:solidFill>
                    <a:srgbClr val="000000"/>
                  </a:solidFill>
                  <a:latin typeface="Comic Sans MS"/>
                  <a:ea typeface="Times New Roman"/>
                </a:rPr>
                <a:t>)</a:t>
              </a:r>
              <a:r>
                <a:rPr lang="en-GB" sz="1400" dirty="0">
                  <a:solidFill>
                    <a:srgbClr val="000000"/>
                  </a:solidFill>
                  <a:latin typeface="Comic Sans MS"/>
                  <a:ea typeface="Times New Roman"/>
                  <a:cs typeface="ArialMT"/>
                </a:rPr>
                <a:t>. </a:t>
              </a:r>
              <a:endParaRPr lang="en-GB" sz="1200" dirty="0">
                <a:latin typeface="Times New Roman"/>
                <a:ea typeface="Times New Roman"/>
              </a:endParaRPr>
            </a:p>
            <a:p>
              <a:pPr eaLnBrk="0" fontAlgn="ctr" hangingPunct="0">
                <a:lnSpc>
                  <a:spcPct val="150000"/>
                </a:lnSpc>
                <a:tabLst>
                  <a:tab pos="431800" algn="l"/>
                </a:tabLst>
              </a:pPr>
              <a:r>
                <a:rPr lang="en-GB" sz="1400" dirty="0">
                  <a:solidFill>
                    <a:srgbClr val="000000"/>
                  </a:solidFill>
                  <a:latin typeface="Comic Sans MS"/>
                  <a:ea typeface="Times New Roman"/>
                  <a:cs typeface="ArialMT"/>
                </a:rPr>
                <a:t>____________________________________________________________________________________________________________________</a:t>
              </a:r>
              <a:endParaRPr lang="en-GB" sz="1200" dirty="0">
                <a:latin typeface="Times New Roman"/>
                <a:ea typeface="Times New Roman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7879804" y="2851789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9884" y="3146611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50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84062" y="4047345"/>
            <a:ext cx="71785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Moment of the force (Nm) = Force (N) x Distance from pivot (m)</a:t>
            </a:r>
          </a:p>
          <a:p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Moment of the force (Nm) = 50 N x 0.4 m</a:t>
            </a:r>
          </a:p>
          <a:p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Moment of the force (Nm) = 20 Nm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27277" y="5196723"/>
            <a:ext cx="86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bigger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80004" y="5882916"/>
            <a:ext cx="63866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Multiple answers acceptable as long as distance from the </a:t>
            </a:r>
          </a:p>
          <a:p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pivot is central to the explanation.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90637" y="114270"/>
            <a:ext cx="98964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u="sng" dirty="0" smtClean="0"/>
              <a:t>Real world applications of moments</a:t>
            </a:r>
            <a:endParaRPr lang="en-GB" sz="4000" b="1" u="sng" dirty="0"/>
          </a:p>
        </p:txBody>
      </p:sp>
    </p:spTree>
    <p:extLst>
      <p:ext uri="{BB962C8B-B14F-4D97-AF65-F5344CB8AC3E}">
        <p14:creationId xmlns:p14="http://schemas.microsoft.com/office/powerpoint/2010/main" val="4003257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build="p"/>
      <p:bldP spid="11" grpId="0"/>
      <p:bldP spid="12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001" y="215410"/>
            <a:ext cx="8749445" cy="629456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108" y="4314093"/>
            <a:ext cx="10878773" cy="168262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406903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26" y="35169"/>
            <a:ext cx="7908681" cy="679115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410" y="2532186"/>
            <a:ext cx="10655307" cy="372171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59367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82" y="119062"/>
            <a:ext cx="11718303" cy="537088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65" y="2510955"/>
            <a:ext cx="11722240" cy="4105257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2844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08-lYPy1hI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8296" y="115542"/>
            <a:ext cx="11701670" cy="658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70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76000" y="440768"/>
            <a:ext cx="8640000" cy="900000"/>
          </a:xfrm>
          <a:noFill/>
        </p:spPr>
        <p:txBody>
          <a:bodyPr>
            <a:normAutofit/>
          </a:bodyPr>
          <a:lstStyle/>
          <a:p>
            <a:pPr algn="ctr"/>
            <a:r>
              <a:rPr lang="en-GB" b="1" u="sng" dirty="0" smtClean="0"/>
              <a:t>Pressure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87588" y="1964667"/>
            <a:ext cx="839912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FF0000"/>
                </a:solidFill>
              </a:rPr>
              <a:t>Pressure = </a:t>
            </a:r>
            <a:r>
              <a:rPr lang="en-GB" sz="4000" b="1" u="sng" dirty="0" smtClean="0">
                <a:solidFill>
                  <a:srgbClr val="FF0000"/>
                </a:solidFill>
              </a:rPr>
              <a:t>force</a:t>
            </a:r>
          </a:p>
          <a:p>
            <a:pPr algn="ctr"/>
            <a:r>
              <a:rPr lang="en-GB" sz="4000" b="1" dirty="0">
                <a:solidFill>
                  <a:srgbClr val="FF0000"/>
                </a:solidFill>
              </a:rPr>
              <a:t>	 </a:t>
            </a:r>
            <a:r>
              <a:rPr lang="en-GB" sz="4000" b="1" dirty="0" smtClean="0">
                <a:solidFill>
                  <a:srgbClr val="FF0000"/>
                </a:solidFill>
              </a:rPr>
              <a:t>           area</a:t>
            </a:r>
            <a:endParaRPr lang="en-GB" sz="5400" b="1" dirty="0" smtClean="0"/>
          </a:p>
          <a:p>
            <a:pPr algn="ctr"/>
            <a:r>
              <a:rPr lang="en-GB" sz="5400" b="1" dirty="0"/>
              <a:t> </a:t>
            </a:r>
            <a:r>
              <a:rPr lang="en-GB" sz="5400" b="1" dirty="0" smtClean="0"/>
              <a:t>p = </a:t>
            </a:r>
            <a:r>
              <a:rPr lang="en-GB" sz="5400" b="1" u="sng" dirty="0" smtClean="0"/>
              <a:t>F</a:t>
            </a:r>
          </a:p>
          <a:p>
            <a:pPr algn="ctr"/>
            <a:r>
              <a:rPr lang="en-GB" sz="5400" b="1" dirty="0"/>
              <a:t>	</a:t>
            </a:r>
            <a:r>
              <a:rPr lang="en-GB" sz="5400" b="1" dirty="0" smtClean="0"/>
              <a:t> a</a:t>
            </a:r>
            <a:endParaRPr lang="en-GB" sz="6000" dirty="0"/>
          </a:p>
        </p:txBody>
      </p:sp>
      <p:sp>
        <p:nvSpPr>
          <p:cNvPr id="6" name="TextBox 5"/>
          <p:cNvSpPr txBox="1"/>
          <p:nvPr/>
        </p:nvSpPr>
        <p:spPr>
          <a:xfrm>
            <a:off x="3540425" y="5360155"/>
            <a:ext cx="5609440" cy="138499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514350" indent="-514350">
              <a:buFont typeface="Arial" pitchFamily="34" charset="0"/>
              <a:buChar char="•"/>
            </a:pPr>
            <a:r>
              <a:rPr lang="en-GB" sz="2800" dirty="0" smtClean="0"/>
              <a:t>p = pressure (</a:t>
            </a:r>
            <a:r>
              <a:rPr lang="en-GB" sz="2800" dirty="0" err="1" smtClean="0"/>
              <a:t>Pascals</a:t>
            </a:r>
            <a:r>
              <a:rPr lang="en-GB" sz="2800" dirty="0" smtClean="0"/>
              <a:t>, Pa)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GB" sz="2800" dirty="0" smtClean="0"/>
              <a:t>F = force (</a:t>
            </a:r>
            <a:r>
              <a:rPr lang="en-GB" sz="2800" dirty="0" err="1" smtClean="0"/>
              <a:t>Newtons</a:t>
            </a:r>
            <a:r>
              <a:rPr lang="en-GB" sz="2800" dirty="0" smtClean="0"/>
              <a:t>, N)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GB" sz="2800" dirty="0" smtClean="0"/>
              <a:t>a = area (m</a:t>
            </a:r>
            <a:r>
              <a:rPr lang="en-GB" sz="2800" baseline="30000" dirty="0" smtClean="0"/>
              <a:t>2</a:t>
            </a:r>
            <a:r>
              <a:rPr lang="en-GB" sz="2800" dirty="0" smtClean="0"/>
              <a:t>)</a:t>
            </a:r>
            <a:endParaRPr lang="en-GB" sz="2800" dirty="0"/>
          </a:p>
        </p:txBody>
      </p:sp>
      <p:grpSp>
        <p:nvGrpSpPr>
          <p:cNvPr id="2" name="Group 1"/>
          <p:cNvGrpSpPr/>
          <p:nvPr/>
        </p:nvGrpSpPr>
        <p:grpSpPr>
          <a:xfrm>
            <a:off x="1238037" y="1964667"/>
            <a:ext cx="2052228" cy="2076401"/>
            <a:chOff x="22521" y="2078878"/>
            <a:chExt cx="2052228" cy="2076401"/>
          </a:xfrm>
        </p:grpSpPr>
        <p:sp>
          <p:nvSpPr>
            <p:cNvPr id="8" name="Isosceles Triangle 7"/>
            <p:cNvSpPr/>
            <p:nvPr/>
          </p:nvSpPr>
          <p:spPr>
            <a:xfrm>
              <a:off x="22521" y="2078878"/>
              <a:ext cx="2052228" cy="2052228"/>
            </a:xfrm>
            <a:prstGeom prst="triangl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22521" y="3218447"/>
              <a:ext cx="2052228" cy="0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398457" y="3370449"/>
              <a:ext cx="1300356" cy="7848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4500" dirty="0" smtClean="0">
                  <a:solidFill>
                    <a:schemeClr val="bg1"/>
                  </a:solidFill>
                </a:rPr>
                <a:t>p </a:t>
              </a:r>
              <a:r>
                <a:rPr lang="en-GB" sz="4500" dirty="0">
                  <a:solidFill>
                    <a:schemeClr val="bg1"/>
                  </a:solidFill>
                </a:rPr>
                <a:t>x </a:t>
              </a:r>
              <a:r>
                <a:rPr lang="en-GB" sz="4500" dirty="0" smtClean="0">
                  <a:solidFill>
                    <a:schemeClr val="bg1"/>
                  </a:solidFill>
                </a:rPr>
                <a:t>a</a:t>
              </a:r>
              <a:endParaRPr lang="en-GB" sz="4500" dirty="0">
                <a:solidFill>
                  <a:schemeClr val="bg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850504" y="2481745"/>
              <a:ext cx="39626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3600" dirty="0" smtClean="0">
                  <a:solidFill>
                    <a:schemeClr val="bg1"/>
                  </a:solidFill>
                </a:rPr>
                <a:t>F</a:t>
              </a:r>
              <a:endParaRPr lang="en-GB" sz="3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2944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15" y="125396"/>
            <a:ext cx="7259523" cy="665623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93" y="2658565"/>
            <a:ext cx="11605013" cy="4066714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514077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SVB6CjbTIAI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18052" y="89453"/>
            <a:ext cx="11642034" cy="654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669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386" name="Rectangle 3">
                <a:extLst>
                  <a:ext uri="{FF2B5EF4-FFF2-40B4-BE49-F238E27FC236}">
                    <a16:creationId xmlns:a16="http://schemas.microsoft.com/office/drawing/2014/main" id="{F5B05656-964E-4C22-AF36-B44F5767E36B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 bwMode="auto">
              <a:xfrm>
                <a:off x="1739899" y="1256532"/>
                <a:ext cx="3860800" cy="5821363"/>
              </a:xfrm>
              <a:noFill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pPr eaLnBrk="1" hangingPunct="1"/>
                <a:r>
                  <a:rPr lang="en-GB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Pressure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altLang="en-US" sz="32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altLang="en-US" sz="320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Force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 altLang="en-US" sz="320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Area</m:t>
                        </m:r>
                      </m:den>
                    </m:f>
                  </m:oMath>
                </a14:m>
                <a:endParaRPr lang="en-GB" alt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GB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</a:p>
              <a:p>
                <a:pPr eaLnBrk="1" hangingPunct="1">
                  <a:buFontTx/>
                  <a:buNone/>
                </a:pPr>
                <a:r>
                  <a:rPr lang="en-GB" alt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What provides the force that produces water pressure?</a:t>
                </a:r>
              </a:p>
            </p:txBody>
          </p:sp>
        </mc:Choice>
        <mc:Fallback xmlns="">
          <p:sp>
            <p:nvSpPr>
              <p:cNvPr id="16386" name="Rectangle 3">
                <a:extLst>
                  <a:ext uri="{FF2B5EF4-FFF2-40B4-BE49-F238E27FC236}">
                    <a16:creationId xmlns:a16="http://schemas.microsoft.com/office/drawing/2014/main" id="{F5B05656-964E-4C22-AF36-B44F5767E3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 bwMode="auto">
              <a:xfrm>
                <a:off x="1739899" y="1256532"/>
                <a:ext cx="3860800" cy="5821363"/>
              </a:xfrm>
              <a:blipFill>
                <a:blip r:embed="rId2"/>
                <a:stretch>
                  <a:fillRect l="-3155" r="-315"/>
                </a:stretch>
              </a:blipFill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387" name="Picture 4">
            <a:extLst>
              <a:ext uri="{FF2B5EF4-FFF2-40B4-BE49-F238E27FC236}">
                <a16:creationId xmlns:a16="http://schemas.microsoft.com/office/drawing/2014/main" id="{FC57536E-CD17-471C-83EB-AAD7CF79D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00" y="1228341"/>
            <a:ext cx="4775200" cy="4340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50" name="Text Box 6">
            <a:extLst>
              <a:ext uri="{FF2B5EF4-FFF2-40B4-BE49-F238E27FC236}">
                <a16:creationId xmlns:a16="http://schemas.microsoft.com/office/drawing/2014/main" id="{368FD6FD-8290-4B89-B392-5D28A7C3B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167213"/>
            <a:ext cx="3505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The water particles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7B0317-C3D2-4876-94EC-2B5CCB32CCC3}"/>
              </a:ext>
            </a:extLst>
          </p:cNvPr>
          <p:cNvSpPr txBox="1"/>
          <p:nvPr/>
        </p:nvSpPr>
        <p:spPr>
          <a:xfrm>
            <a:off x="1219200" y="82905"/>
            <a:ext cx="975360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733" b="1" u="sng" dirty="0"/>
              <a:t>Why is water pressure higher at greater depths?</a:t>
            </a:r>
            <a:endParaRPr lang="en-US" sz="3733" b="1" u="sng" dirty="0"/>
          </a:p>
        </p:txBody>
      </p:sp>
    </p:spTree>
    <p:extLst>
      <p:ext uri="{BB962C8B-B14F-4D97-AF65-F5344CB8AC3E}">
        <p14:creationId xmlns:p14="http://schemas.microsoft.com/office/powerpoint/2010/main" val="3189111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build="p"/>
      <p:bldP spid="6150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5DB3A84A-4D36-4EA3-84A1-66EB8E1392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570037"/>
            <a:ext cx="3962400" cy="4627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buFontTx/>
              <a:buNone/>
            </a:pP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	As depth increases the number of particles of water above you increases. </a:t>
            </a:r>
          </a:p>
          <a:p>
            <a:pPr eaLnBrk="1" hangingPunct="1">
              <a:buFontTx/>
              <a:buNone/>
            </a:pPr>
            <a:endParaRPr lang="en-GB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buFontTx/>
              <a:buNone/>
            </a:pP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	This extra weight of water provides an increased force and hence an increased water pressure.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E8B4CE-2206-4A10-902F-7F0BA5F9D895}"/>
              </a:ext>
            </a:extLst>
          </p:cNvPr>
          <p:cNvSpPr txBox="1"/>
          <p:nvPr/>
        </p:nvSpPr>
        <p:spPr>
          <a:xfrm>
            <a:off x="1219200" y="82905"/>
            <a:ext cx="975360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733" b="1" u="sng" dirty="0"/>
              <a:t>Why is water pressure higher at greater depths?</a:t>
            </a:r>
            <a:endParaRPr lang="en-US" sz="3733" b="1" u="sng" dirty="0"/>
          </a:p>
        </p:txBody>
      </p:sp>
      <p:pic>
        <p:nvPicPr>
          <p:cNvPr id="4" name="Picture 2" descr="http://www.deepseanews.com/wp-content/uploads/2014/05/IMG_6150-600x600.jpg">
            <a:extLst>
              <a:ext uri="{FF2B5EF4-FFF2-40B4-BE49-F238E27FC236}">
                <a16:creationId xmlns:a16="http://schemas.microsoft.com/office/drawing/2014/main" id="{0DC0774F-C004-4C3E-9694-CD11BB488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517" y="1032404"/>
            <a:ext cx="5350933" cy="5350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0815864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072559E7-3C35-432D-9AD8-422E13804350}"/>
              </a:ext>
            </a:extLst>
          </p:cNvPr>
          <p:cNvSpPr/>
          <p:nvPr/>
        </p:nvSpPr>
        <p:spPr>
          <a:xfrm>
            <a:off x="8737598" y="4673339"/>
            <a:ext cx="286733" cy="2794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Block Arc 15">
            <a:extLst>
              <a:ext uri="{FF2B5EF4-FFF2-40B4-BE49-F238E27FC236}">
                <a16:creationId xmlns:a16="http://schemas.microsoft.com/office/drawing/2014/main" id="{BD253566-FEAA-47AE-B69F-32EE011BFCAE}"/>
              </a:ext>
            </a:extLst>
          </p:cNvPr>
          <p:cNvSpPr/>
          <p:nvPr/>
        </p:nvSpPr>
        <p:spPr>
          <a:xfrm rot="10800000">
            <a:off x="8739382" y="3860539"/>
            <a:ext cx="2436577" cy="2032000"/>
          </a:xfrm>
          <a:prstGeom prst="blockArc">
            <a:avLst>
              <a:gd name="adj1" fmla="val 10800000"/>
              <a:gd name="adj2" fmla="val 21416899"/>
              <a:gd name="adj3" fmla="val 15666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23A36E-813B-493A-9339-9449B2180002}"/>
              </a:ext>
            </a:extLst>
          </p:cNvPr>
          <p:cNvSpPr/>
          <p:nvPr/>
        </p:nvSpPr>
        <p:spPr>
          <a:xfrm>
            <a:off x="10889252" y="3068377"/>
            <a:ext cx="286733" cy="180816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11CBD6-9FA3-44A8-AD16-333CB2C5D060}"/>
              </a:ext>
            </a:extLst>
          </p:cNvPr>
          <p:cNvSpPr/>
          <p:nvPr/>
        </p:nvSpPr>
        <p:spPr>
          <a:xfrm>
            <a:off x="8737598" y="2336539"/>
            <a:ext cx="286733" cy="2336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2C0D36-B0EA-46AD-A1FA-D62567033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1" y="59762"/>
            <a:ext cx="10515600" cy="1325563"/>
          </a:xfrm>
        </p:spPr>
        <p:txBody>
          <a:bodyPr>
            <a:noAutofit/>
          </a:bodyPr>
          <a:lstStyle/>
          <a:p>
            <a:r>
              <a:rPr lang="en-GB" sz="4800" b="1" u="sng" dirty="0"/>
              <a:t>What about pressure in a horizontal line?</a:t>
            </a:r>
            <a:endParaRPr lang="en-US" sz="4800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68E5B1-C261-4E4B-A1B8-1184AE3E9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381" y="1624793"/>
            <a:ext cx="4245667" cy="3145000"/>
          </a:xfrm>
        </p:spPr>
        <p:txBody>
          <a:bodyPr>
            <a:normAutofit/>
          </a:bodyPr>
          <a:lstStyle/>
          <a:p>
            <a:r>
              <a:rPr lang="en-GB" dirty="0"/>
              <a:t>The pressure along a horizontal line is constant.</a:t>
            </a:r>
          </a:p>
          <a:p>
            <a:r>
              <a:rPr lang="en-GB" dirty="0"/>
              <a:t>Why do you think the oil level is higher than the water level?</a:t>
            </a:r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645CB92-ECA6-4BDC-86F8-0DCAB3BD0F43}"/>
              </a:ext>
            </a:extLst>
          </p:cNvPr>
          <p:cNvGrpSpPr/>
          <p:nvPr/>
        </p:nvGrpSpPr>
        <p:grpSpPr>
          <a:xfrm>
            <a:off x="8737600" y="2031739"/>
            <a:ext cx="2438401" cy="3860800"/>
            <a:chOff x="6553199" y="1428750"/>
            <a:chExt cx="1295401" cy="25908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D8A18C7-A06A-44E9-B139-AAC9AEF7E68B}"/>
                </a:ext>
              </a:extLst>
            </p:cNvPr>
            <p:cNvCxnSpPr/>
            <p:nvPr/>
          </p:nvCxnSpPr>
          <p:spPr>
            <a:xfrm>
              <a:off x="6553200" y="1428750"/>
              <a:ext cx="0" cy="19812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CBB93AD-67DD-4727-AF98-CD1E90081169}"/>
                </a:ext>
              </a:extLst>
            </p:cNvPr>
            <p:cNvCxnSpPr/>
            <p:nvPr/>
          </p:nvCxnSpPr>
          <p:spPr>
            <a:xfrm>
              <a:off x="6705600" y="1428750"/>
              <a:ext cx="0" cy="19812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26A9FE5-FDD0-46E0-91A6-8D908D37DD98}"/>
                </a:ext>
              </a:extLst>
            </p:cNvPr>
            <p:cNvCxnSpPr/>
            <p:nvPr/>
          </p:nvCxnSpPr>
          <p:spPr>
            <a:xfrm>
              <a:off x="7696200" y="1428750"/>
              <a:ext cx="0" cy="19812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D193CD5-AA2D-4BEB-8FC9-3B6FDC021EE7}"/>
                </a:ext>
              </a:extLst>
            </p:cNvPr>
            <p:cNvCxnSpPr/>
            <p:nvPr/>
          </p:nvCxnSpPr>
          <p:spPr>
            <a:xfrm>
              <a:off x="7848600" y="1428750"/>
              <a:ext cx="0" cy="19812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Arc 10">
              <a:extLst>
                <a:ext uri="{FF2B5EF4-FFF2-40B4-BE49-F238E27FC236}">
                  <a16:creationId xmlns:a16="http://schemas.microsoft.com/office/drawing/2014/main" id="{A5841774-C7E0-478D-A644-A0661B550270}"/>
                </a:ext>
              </a:extLst>
            </p:cNvPr>
            <p:cNvSpPr/>
            <p:nvPr/>
          </p:nvSpPr>
          <p:spPr>
            <a:xfrm rot="10800000">
              <a:off x="6553199" y="2724150"/>
              <a:ext cx="1295385" cy="1295400"/>
            </a:xfrm>
            <a:prstGeom prst="arc">
              <a:avLst>
                <a:gd name="adj1" fmla="val 10919873"/>
                <a:gd name="adj2" fmla="val 0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" name="Arc 11">
              <a:extLst>
                <a:ext uri="{FF2B5EF4-FFF2-40B4-BE49-F238E27FC236}">
                  <a16:creationId xmlns:a16="http://schemas.microsoft.com/office/drawing/2014/main" id="{C181BE95-4E45-42A7-A88B-3A3486082D93}"/>
                </a:ext>
              </a:extLst>
            </p:cNvPr>
            <p:cNvSpPr/>
            <p:nvPr/>
          </p:nvSpPr>
          <p:spPr>
            <a:xfrm rot="10800000">
              <a:off x="6705596" y="2884571"/>
              <a:ext cx="990583" cy="930442"/>
            </a:xfrm>
            <a:prstGeom prst="arc">
              <a:avLst>
                <a:gd name="adj1" fmla="val 10919873"/>
                <a:gd name="adj2" fmla="val 0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3033C46-0CC4-4FC7-9481-CB9C5AF32FCD}"/>
              </a:ext>
            </a:extLst>
          </p:cNvPr>
          <p:cNvCxnSpPr>
            <a:cxnSpLocks/>
          </p:cNvCxnSpPr>
          <p:nvPr/>
        </p:nvCxnSpPr>
        <p:spPr>
          <a:xfrm flipH="1" flipV="1">
            <a:off x="8331200" y="2438139"/>
            <a:ext cx="508000" cy="203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1B6BB7F-823D-4756-80F5-A01E07682A54}"/>
              </a:ext>
            </a:extLst>
          </p:cNvPr>
          <p:cNvSpPr txBox="1"/>
          <p:nvPr/>
        </p:nvSpPr>
        <p:spPr>
          <a:xfrm>
            <a:off x="7827792" y="2148897"/>
            <a:ext cx="4876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oil</a:t>
            </a:r>
            <a:endParaRPr lang="en-US" sz="240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3A0586E-292C-4993-923B-3A224A7845C8}"/>
              </a:ext>
            </a:extLst>
          </p:cNvPr>
          <p:cNvCxnSpPr>
            <a:cxnSpLocks/>
          </p:cNvCxnSpPr>
          <p:nvPr/>
        </p:nvCxnSpPr>
        <p:spPr>
          <a:xfrm flipH="1">
            <a:off x="10999850" y="3994517"/>
            <a:ext cx="37935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26517D9-E0DB-485F-9C1E-9BE00A550E70}"/>
              </a:ext>
            </a:extLst>
          </p:cNvPr>
          <p:cNvSpPr txBox="1"/>
          <p:nvPr/>
        </p:nvSpPr>
        <p:spPr>
          <a:xfrm>
            <a:off x="11316157" y="3735908"/>
            <a:ext cx="905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water</a:t>
            </a:r>
            <a:endParaRPr lang="en-US" sz="2400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CA95BDC-3D32-4165-8C3D-F7C33A6A0E8D}"/>
              </a:ext>
            </a:extLst>
          </p:cNvPr>
          <p:cNvCxnSpPr>
            <a:cxnSpLocks/>
          </p:cNvCxnSpPr>
          <p:nvPr/>
        </p:nvCxnSpPr>
        <p:spPr>
          <a:xfrm>
            <a:off x="8432800" y="4673339"/>
            <a:ext cx="3251200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67128DD-B11F-4AA3-8358-DFE81FA9BC71}"/>
              </a:ext>
            </a:extLst>
          </p:cNvPr>
          <p:cNvSpPr txBox="1"/>
          <p:nvPr/>
        </p:nvSpPr>
        <p:spPr>
          <a:xfrm>
            <a:off x="6812834" y="4405630"/>
            <a:ext cx="20356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Here the water and the oil exert the same pressure</a:t>
            </a:r>
            <a:endParaRPr lang="en-US" sz="2400" dirty="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980AE2B-5D68-49C5-86B8-9D6F2EF7D121}"/>
              </a:ext>
            </a:extLst>
          </p:cNvPr>
          <p:cNvCxnSpPr>
            <a:cxnSpLocks/>
          </p:cNvCxnSpPr>
          <p:nvPr/>
        </p:nvCxnSpPr>
        <p:spPr>
          <a:xfrm>
            <a:off x="8548765" y="2336539"/>
            <a:ext cx="1001636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09DFFC2-8501-4A39-A908-49C6455AFD10}"/>
              </a:ext>
            </a:extLst>
          </p:cNvPr>
          <p:cNvCxnSpPr/>
          <p:nvPr/>
        </p:nvCxnSpPr>
        <p:spPr>
          <a:xfrm flipV="1">
            <a:off x="9245600" y="2336539"/>
            <a:ext cx="0" cy="2336800"/>
          </a:xfrm>
          <a:prstGeom prst="straightConnector1">
            <a:avLst/>
          </a:prstGeom>
          <a:ln w="28575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E7FDBD4F-8265-4164-9668-261A9388BDF3}"/>
              </a:ext>
            </a:extLst>
          </p:cNvPr>
          <p:cNvSpPr txBox="1"/>
          <p:nvPr/>
        </p:nvSpPr>
        <p:spPr>
          <a:xfrm>
            <a:off x="9237076" y="3197293"/>
            <a:ext cx="5485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/>
              <a:t>h</a:t>
            </a:r>
            <a:r>
              <a:rPr lang="en-GB" sz="2400" baseline="-25000" dirty="0" err="1"/>
              <a:t>oil</a:t>
            </a:r>
            <a:endParaRPr lang="en-US" sz="24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2C01697-5281-4683-B9D1-6DBEC9FDC1F2}"/>
              </a:ext>
            </a:extLst>
          </p:cNvPr>
          <p:cNvSpPr txBox="1"/>
          <p:nvPr/>
        </p:nvSpPr>
        <p:spPr>
          <a:xfrm>
            <a:off x="9817887" y="3504940"/>
            <a:ext cx="826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/>
              <a:t>h</a:t>
            </a:r>
            <a:r>
              <a:rPr lang="en-GB" sz="2400" baseline="-25000" dirty="0" err="1"/>
              <a:t>water</a:t>
            </a:r>
            <a:endParaRPr lang="en-US" sz="2400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31912C8-9ED9-4E81-A587-400E7E10AFB9}"/>
              </a:ext>
            </a:extLst>
          </p:cNvPr>
          <p:cNvCxnSpPr>
            <a:cxnSpLocks/>
          </p:cNvCxnSpPr>
          <p:nvPr/>
        </p:nvCxnSpPr>
        <p:spPr>
          <a:xfrm>
            <a:off x="10377565" y="3068376"/>
            <a:ext cx="1001636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97C9BE2-4D5E-4615-8819-76A870D24E88}"/>
              </a:ext>
            </a:extLst>
          </p:cNvPr>
          <p:cNvCxnSpPr>
            <a:cxnSpLocks/>
          </p:cNvCxnSpPr>
          <p:nvPr/>
        </p:nvCxnSpPr>
        <p:spPr>
          <a:xfrm flipV="1">
            <a:off x="10668000" y="3068377"/>
            <a:ext cx="0" cy="1621689"/>
          </a:xfrm>
          <a:prstGeom prst="straightConnector1">
            <a:avLst/>
          </a:prstGeom>
          <a:ln w="28575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06864E97-74AD-441B-BE25-B1F3158DC304}"/>
              </a:ext>
            </a:extLst>
          </p:cNvPr>
          <p:cNvSpPr txBox="1"/>
          <p:nvPr/>
        </p:nvSpPr>
        <p:spPr>
          <a:xfrm>
            <a:off x="2980043" y="4197573"/>
            <a:ext cx="3667848" cy="2575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32"/>
              </a:spcBef>
            </a:pPr>
            <a:r>
              <a:rPr lang="en-GB" sz="3200" dirty="0"/>
              <a:t>More oil is </a:t>
            </a:r>
            <a:r>
              <a:rPr lang="en-GB" sz="3333" dirty="0"/>
              <a:t>needed</a:t>
            </a:r>
            <a:r>
              <a:rPr lang="en-GB" sz="3200" dirty="0"/>
              <a:t> to exert the same pressure as water therefore oil is less dense than water.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30377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  <p:bldP spid="15" grpId="0" animBg="1"/>
      <p:bldP spid="14" grpId="0" animBg="1"/>
      <p:bldP spid="3" grpId="0" build="p"/>
      <p:bldP spid="21" grpId="0"/>
      <p:bldP spid="23" grpId="0"/>
      <p:bldP spid="28" grpId="0"/>
      <p:bldP spid="36" grpId="0"/>
      <p:bldP spid="37" grpId="0"/>
      <p:bldP spid="41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786B9-55B4-495D-AEB1-6C3C95A55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/>
              <a:t>The Maths</a:t>
            </a:r>
            <a:endParaRPr lang="en-US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E6044-61F2-4B67-945A-D78B3E1F0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2603" y="1604797"/>
            <a:ext cx="9546795" cy="11125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The pressure in a column of liquid can be measured using the following equation: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457200" y="2717329"/>
            <a:ext cx="11353800" cy="14859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Pressure = height of the column x density of the liquid x gravitational field strength</a:t>
            </a:r>
          </a:p>
          <a:p>
            <a:pPr algn="ctr"/>
            <a:endParaRPr lang="en-GB" sz="2400" dirty="0"/>
          </a:p>
          <a:p>
            <a:pPr algn="ctr"/>
            <a:r>
              <a:rPr lang="en-GB" sz="4000" dirty="0" smtClean="0"/>
              <a:t>P = h p g</a:t>
            </a:r>
            <a:endParaRPr lang="en-GB" sz="4000" dirty="0"/>
          </a:p>
        </p:txBody>
      </p:sp>
      <p:sp>
        <p:nvSpPr>
          <p:cNvPr id="12" name="Rectangle 11"/>
          <p:cNvSpPr/>
          <p:nvPr/>
        </p:nvSpPr>
        <p:spPr>
          <a:xfrm>
            <a:off x="2125448" y="4457700"/>
            <a:ext cx="8743950" cy="20764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3200" dirty="0" smtClean="0">
                <a:solidFill>
                  <a:schemeClr val="tx1"/>
                </a:solidFill>
              </a:rPr>
              <a:t>Pressure = </a:t>
            </a:r>
            <a:r>
              <a:rPr lang="en-GB" sz="3200" dirty="0" err="1" smtClean="0">
                <a:solidFill>
                  <a:schemeClr val="tx1"/>
                </a:solidFill>
              </a:rPr>
              <a:t>pascals</a:t>
            </a:r>
            <a:r>
              <a:rPr lang="en-GB" sz="3200" dirty="0" smtClean="0">
                <a:solidFill>
                  <a:schemeClr val="tx1"/>
                </a:solidFill>
              </a:rPr>
              <a:t>, Pa</a:t>
            </a:r>
          </a:p>
          <a:p>
            <a:r>
              <a:rPr lang="en-GB" sz="3200" dirty="0" smtClean="0">
                <a:solidFill>
                  <a:schemeClr val="tx1"/>
                </a:solidFill>
              </a:rPr>
              <a:t>Height = metres, m</a:t>
            </a:r>
          </a:p>
          <a:p>
            <a:r>
              <a:rPr lang="en-GB" sz="3200" dirty="0" smtClean="0">
                <a:solidFill>
                  <a:schemeClr val="tx1"/>
                </a:solidFill>
              </a:rPr>
              <a:t>Density = kilograms per metres cubed, kg/m3</a:t>
            </a:r>
          </a:p>
          <a:p>
            <a:r>
              <a:rPr lang="en-GB" sz="3200" dirty="0" smtClean="0">
                <a:solidFill>
                  <a:schemeClr val="tx1"/>
                </a:solidFill>
              </a:rPr>
              <a:t>g = </a:t>
            </a:r>
            <a:r>
              <a:rPr lang="en-GB" sz="3200" dirty="0" err="1" smtClean="0">
                <a:solidFill>
                  <a:schemeClr val="tx1"/>
                </a:solidFill>
              </a:rPr>
              <a:t>Newtons</a:t>
            </a:r>
            <a:r>
              <a:rPr lang="en-GB" sz="3200" dirty="0" smtClean="0">
                <a:solidFill>
                  <a:schemeClr val="tx1"/>
                </a:solidFill>
              </a:rPr>
              <a:t> per kilogram N/kg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0" y="0"/>
            <a:ext cx="3798277" cy="144067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 smtClean="0"/>
              <a:t>This equation will be given to you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58603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786B9-55B4-495D-AEB1-6C3C95A55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/>
              <a:t>The Maths</a:t>
            </a:r>
            <a:endParaRPr lang="en-US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E6044-61F2-4B67-945A-D78B3E1F0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2603" y="1604797"/>
            <a:ext cx="9546795" cy="23322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g = 9.8 N/kg, sea water density = 1020 kg/m</a:t>
            </a:r>
            <a:r>
              <a:rPr lang="en-GB" baseline="30000" dirty="0"/>
              <a:t>3</a:t>
            </a:r>
          </a:p>
          <a:p>
            <a:pPr marL="0" indent="0" algn="ctr">
              <a:buNone/>
            </a:pPr>
            <a:r>
              <a:rPr lang="en-GB" sz="1733" dirty="0"/>
              <a:t> </a:t>
            </a:r>
          </a:p>
          <a:p>
            <a:pPr marL="685783" indent="-685783">
              <a:buFont typeface="+mj-lt"/>
              <a:buAutoNum type="arabicPeriod"/>
            </a:pPr>
            <a:r>
              <a:rPr lang="en-GB" dirty="0"/>
              <a:t>What is the pressure due to sea water at a depth of 500 m?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568A9C-249B-4BE2-9698-79E71AE39ABB}"/>
              </a:ext>
            </a:extLst>
          </p:cNvPr>
          <p:cNvSpPr txBox="1"/>
          <p:nvPr/>
        </p:nvSpPr>
        <p:spPr>
          <a:xfrm>
            <a:off x="1468772" y="3979333"/>
            <a:ext cx="9254457" cy="20622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267" b="1" dirty="0">
                <a:solidFill>
                  <a:srgbClr val="7030A0"/>
                </a:solidFill>
                <a:latin typeface="Bradley Hand ITC" panose="03070402050302030203" pitchFamily="66" charset="0"/>
              </a:rPr>
              <a:t>Pressure = h</a:t>
            </a:r>
            <a:r>
              <a:rPr lang="el-GR" sz="4267" i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n-GB" sz="4267" b="1" dirty="0">
                <a:solidFill>
                  <a:srgbClr val="7030A0"/>
                </a:solidFill>
                <a:latin typeface="Bradley Hand ITC" panose="03070402050302030203" pitchFamily="66" charset="0"/>
                <a:cs typeface="Calibri" panose="020F0502020204030204" pitchFamily="34" charset="0"/>
              </a:rPr>
              <a:t>g</a:t>
            </a:r>
          </a:p>
          <a:p>
            <a:r>
              <a:rPr lang="en-GB" sz="4267" b="1" dirty="0">
                <a:solidFill>
                  <a:srgbClr val="7030A0"/>
                </a:solidFill>
                <a:latin typeface="Bradley Hand ITC" panose="03070402050302030203" pitchFamily="66" charset="0"/>
                <a:cs typeface="Calibri" panose="020F0502020204030204" pitchFamily="34" charset="0"/>
              </a:rPr>
              <a:t>	= 500 m x 1020 kg/m</a:t>
            </a:r>
            <a:r>
              <a:rPr lang="en-GB" sz="4267" b="1" baseline="30000" dirty="0">
                <a:solidFill>
                  <a:srgbClr val="7030A0"/>
                </a:solidFill>
                <a:latin typeface="Bradley Hand ITC" panose="03070402050302030203" pitchFamily="66" charset="0"/>
                <a:cs typeface="Calibri" panose="020F0502020204030204" pitchFamily="34" charset="0"/>
              </a:rPr>
              <a:t>3</a:t>
            </a:r>
            <a:r>
              <a:rPr lang="en-GB" sz="4267" b="1" dirty="0">
                <a:solidFill>
                  <a:srgbClr val="7030A0"/>
                </a:solidFill>
                <a:latin typeface="Bradley Hand ITC" panose="03070402050302030203" pitchFamily="66" charset="0"/>
                <a:cs typeface="Calibri" panose="020F0502020204030204" pitchFamily="34" charset="0"/>
              </a:rPr>
              <a:t> x 9.8 N/kg</a:t>
            </a:r>
          </a:p>
          <a:p>
            <a:r>
              <a:rPr lang="en-GB" sz="4267" b="1" dirty="0">
                <a:solidFill>
                  <a:srgbClr val="7030A0"/>
                </a:solidFill>
                <a:latin typeface="Bradley Hand ITC" panose="03070402050302030203" pitchFamily="66" charset="0"/>
                <a:cs typeface="Calibri" panose="020F0502020204030204" pitchFamily="34" charset="0"/>
              </a:rPr>
              <a:t>	= 5.00 x 10</a:t>
            </a:r>
            <a:r>
              <a:rPr lang="en-GB" sz="4267" b="1" baseline="30000" dirty="0">
                <a:solidFill>
                  <a:srgbClr val="7030A0"/>
                </a:solidFill>
                <a:latin typeface="Bradley Hand ITC" panose="03070402050302030203" pitchFamily="66" charset="0"/>
                <a:cs typeface="Calibri" panose="020F0502020204030204" pitchFamily="34" charset="0"/>
              </a:rPr>
              <a:t>6</a:t>
            </a:r>
            <a:r>
              <a:rPr lang="en-GB" sz="4267" b="1" dirty="0">
                <a:solidFill>
                  <a:srgbClr val="7030A0"/>
                </a:solidFill>
                <a:latin typeface="Bradley Hand ITC" panose="03070402050302030203" pitchFamily="66" charset="0"/>
                <a:cs typeface="Calibri" panose="020F0502020204030204" pitchFamily="34" charset="0"/>
              </a:rPr>
              <a:t> Pa</a:t>
            </a:r>
            <a:endParaRPr lang="en-US" sz="4267" b="1" dirty="0">
              <a:solidFill>
                <a:srgbClr val="7030A0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162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786B9-55B4-495D-AEB1-6C3C95A55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897" y="365125"/>
            <a:ext cx="10515600" cy="1325563"/>
          </a:xfrm>
        </p:spPr>
        <p:txBody>
          <a:bodyPr/>
          <a:lstStyle/>
          <a:p>
            <a:pPr algn="ctr"/>
            <a:r>
              <a:rPr lang="en-GB" b="1" u="sng" dirty="0"/>
              <a:t>The Maths</a:t>
            </a:r>
            <a:endParaRPr lang="en-US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E6044-61F2-4B67-945A-D78B3E1F0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300" y="1604797"/>
            <a:ext cx="9546795" cy="20274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g = 9.8 N/kg, sea water density = 1020 kg/m</a:t>
            </a:r>
            <a:r>
              <a:rPr lang="en-GB" baseline="30000" dirty="0"/>
              <a:t>3</a:t>
            </a:r>
          </a:p>
          <a:p>
            <a:pPr marL="0" indent="0" algn="ctr">
              <a:buNone/>
            </a:pPr>
            <a:r>
              <a:rPr lang="en-GB" sz="1733" dirty="0"/>
              <a:t> </a:t>
            </a:r>
          </a:p>
          <a:p>
            <a:pPr marL="685783" indent="-685783">
              <a:buFont typeface="+mj-lt"/>
              <a:buAutoNum type="arabicPeriod" startAt="2"/>
            </a:pPr>
            <a:r>
              <a:rPr lang="en-GB" dirty="0"/>
              <a:t>How far would you have to go below the surface of the sea to experience double the pressure at the surface on a day when the atmospheric pressure was 102 kPa?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8E3BC0B-5E44-4998-BFDC-FEB74E92FCF9}"/>
                  </a:ext>
                </a:extLst>
              </p:cNvPr>
              <p:cNvSpPr txBox="1"/>
              <p:nvPr/>
            </p:nvSpPr>
            <p:spPr>
              <a:xfrm>
                <a:off x="1599269" y="3523025"/>
                <a:ext cx="9624857" cy="25593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>
                    <a:solidFill>
                      <a:srgbClr val="7030A0"/>
                    </a:solidFill>
                    <a:latin typeface="Bradley Hand ITC" panose="03070402050302030203" pitchFamily="66" charset="0"/>
                  </a:rPr>
                  <a:t>To double atmospheric pressure (102 kPa), the water must produce an additional 102 kPa. First, rearrange equation for height:</a:t>
                </a:r>
              </a:p>
              <a:p>
                <a:pPr algn="ctr"/>
                <a:r>
                  <a:rPr lang="en-GB" sz="3200" b="1" dirty="0">
                    <a:solidFill>
                      <a:srgbClr val="7030A0"/>
                    </a:solidFill>
                    <a:latin typeface="Bradley Hand ITC" panose="03070402050302030203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3733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𝒉</m:t>
                    </m:r>
                    <m:r>
                      <a:rPr lang="en-GB" sz="3733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3733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733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𝑷</m:t>
                        </m:r>
                      </m:num>
                      <m:den>
                        <m:r>
                          <a:rPr lang="en-GB" sz="3733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  <m:r>
                          <a:rPr lang="en-GB" sz="3733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𝒈</m:t>
                        </m:r>
                      </m:den>
                    </m:f>
                    <m:r>
                      <a:rPr lang="en-GB" sz="3733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3733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733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𝟏𝟎𝟐</m:t>
                        </m:r>
                        <m:r>
                          <a:rPr lang="en-GB" sz="3733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× </m:t>
                        </m:r>
                        <m:r>
                          <a:rPr lang="en-GB" sz="3733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sSup>
                          <m:sSupPr>
                            <m:ctrlPr>
                              <a:rPr lang="en-GB" sz="3733" b="1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733" b="1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e>
                          <m:sup>
                            <m:r>
                              <a:rPr lang="en-GB" sz="3733" b="1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</m:num>
                      <m:den>
                        <m:r>
                          <a:rPr lang="en-GB" sz="3733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𝟏𝟎𝟐𝟎</m:t>
                        </m:r>
                        <m:r>
                          <a:rPr lang="en-GB" sz="3733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× </m:t>
                        </m:r>
                        <m:r>
                          <a:rPr lang="en-GB" sz="3733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  <m:r>
                          <a:rPr lang="en-GB" sz="3733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GB" sz="3733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  <m:r>
                      <a:rPr lang="en-GB" sz="3733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733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en-GB" sz="3733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𝒎</m:t>
                    </m:r>
                  </m:oMath>
                </a14:m>
                <a:endParaRPr lang="en-US" sz="3200" b="1" dirty="0">
                  <a:solidFill>
                    <a:srgbClr val="7030A0"/>
                  </a:solidFill>
                  <a:latin typeface="Bradley Hand ITC" panose="03070402050302030203" pitchFamily="66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8E3BC0B-5E44-4998-BFDC-FEB74E92FC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9269" y="3523025"/>
                <a:ext cx="9624857" cy="2559355"/>
              </a:xfrm>
              <a:prstGeom prst="rect">
                <a:avLst/>
              </a:prstGeom>
              <a:blipFill>
                <a:blip r:embed="rId2"/>
                <a:stretch>
                  <a:fillRect l="-1583" t="-30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65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92" y="137573"/>
            <a:ext cx="7843984" cy="6583732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413444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/>
        </p:nvSpPr>
        <p:spPr bwMode="auto">
          <a:xfrm>
            <a:off x="6304772" y="2019301"/>
            <a:ext cx="5181600" cy="3771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GB" dirty="0"/>
              <a:t>	Air pressure is caused by the weight of the air particles pressing down.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dirty="0"/>
          </a:p>
          <a:p>
            <a:pPr>
              <a:lnSpc>
                <a:spcPct val="90000"/>
              </a:lnSpc>
              <a:buFontTx/>
              <a:buNone/>
            </a:pPr>
            <a:r>
              <a:rPr lang="en-GB" dirty="0"/>
              <a:t>	As you go higher there are less particles (lower density) and so there is less pressure.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1" y="1519239"/>
            <a:ext cx="4110352" cy="5338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950919C-89AE-4D2F-B288-637A7AB2849A}"/>
              </a:ext>
            </a:extLst>
          </p:cNvPr>
          <p:cNvSpPr txBox="1">
            <a:spLocks/>
          </p:cNvSpPr>
          <p:nvPr/>
        </p:nvSpPr>
        <p:spPr>
          <a:xfrm>
            <a:off x="1648255" y="0"/>
            <a:ext cx="9313035" cy="114300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867" b="1" u="sng" dirty="0"/>
              <a:t>Atmospheric Pressure</a:t>
            </a:r>
          </a:p>
        </p:txBody>
      </p:sp>
    </p:spTree>
    <p:extLst>
      <p:ext uri="{BB962C8B-B14F-4D97-AF65-F5344CB8AC3E}">
        <p14:creationId xmlns:p14="http://schemas.microsoft.com/office/powerpoint/2010/main" val="1223928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4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50919C-89AE-4D2F-B288-637A7AB2849A}"/>
              </a:ext>
            </a:extLst>
          </p:cNvPr>
          <p:cNvSpPr txBox="1">
            <a:spLocks/>
          </p:cNvSpPr>
          <p:nvPr/>
        </p:nvSpPr>
        <p:spPr>
          <a:xfrm>
            <a:off x="1533955" y="0"/>
            <a:ext cx="9313035" cy="114300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867" b="1" u="sng" dirty="0"/>
              <a:t>Atmospheric Pressure</a:t>
            </a:r>
          </a:p>
        </p:txBody>
      </p:sp>
      <p:pic>
        <p:nvPicPr>
          <p:cNvPr id="2050" name="Picture 2" descr="Image result for atmospheric pressure pascals with height graph">
            <a:extLst>
              <a:ext uri="{FF2B5EF4-FFF2-40B4-BE49-F238E27FC236}">
                <a16:creationId xmlns:a16="http://schemas.microsoft.com/office/drawing/2014/main" id="{1D5231EF-F953-4CE8-B038-606318E2B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575" y="1417639"/>
            <a:ext cx="5309793" cy="5440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25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/>
        </p:nvSpPr>
        <p:spPr bwMode="auto">
          <a:xfrm>
            <a:off x="1981201" y="1548605"/>
            <a:ext cx="9194800" cy="5309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GB" dirty="0">
                <a:latin typeface="+mj-lt"/>
              </a:rPr>
              <a:t>	Gas pressure is also caused by the particles of gas hitting the wall of their container (this provides the force)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065" y="3069432"/>
            <a:ext cx="6583413" cy="3788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DB695B1-6907-41F5-90BE-BCC2AE2487A1}"/>
              </a:ext>
            </a:extLst>
          </p:cNvPr>
          <p:cNvSpPr txBox="1">
            <a:spLocks/>
          </p:cNvSpPr>
          <p:nvPr/>
        </p:nvSpPr>
        <p:spPr>
          <a:xfrm>
            <a:off x="1648255" y="0"/>
            <a:ext cx="9313035" cy="114300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867" b="1" u="sng" dirty="0"/>
              <a:t>Atmospheric Pressure</a:t>
            </a:r>
          </a:p>
        </p:txBody>
      </p:sp>
    </p:spTree>
    <p:extLst>
      <p:ext uri="{BB962C8B-B14F-4D97-AF65-F5344CB8AC3E}">
        <p14:creationId xmlns:p14="http://schemas.microsoft.com/office/powerpoint/2010/main" val="268370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8"/>
          <a:stretch>
            <a:fillRect/>
          </a:stretch>
        </p:blipFill>
        <p:spPr bwMode="auto">
          <a:xfrm>
            <a:off x="7620001" y="1417639"/>
            <a:ext cx="3513097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>
            <a:spLocks noGrp="1" noChangeArrowheads="1"/>
          </p:cNvSpPr>
          <p:nvPr/>
        </p:nvSpPr>
        <p:spPr bwMode="auto">
          <a:xfrm>
            <a:off x="2393950" y="1623219"/>
            <a:ext cx="4775200" cy="582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733" dirty="0">
                <a:latin typeface="+mj-lt"/>
              </a:rPr>
              <a:t>At sea level on Earth there is an air pressure of 100,000 N/m</a:t>
            </a:r>
            <a:r>
              <a:rPr lang="en-GB" sz="3733" baseline="30000" dirty="0">
                <a:latin typeface="+mj-lt"/>
              </a:rPr>
              <a:t>2</a:t>
            </a:r>
            <a:r>
              <a:rPr lang="en-GB" sz="3733" dirty="0">
                <a:latin typeface="+mj-lt"/>
              </a:rPr>
              <a:t> pushing down on our bodies!</a:t>
            </a:r>
          </a:p>
          <a:p>
            <a:pPr marL="0" indent="0">
              <a:buNone/>
            </a:pPr>
            <a:endParaRPr lang="en-GB" sz="3733" dirty="0">
              <a:latin typeface="+mj-lt"/>
            </a:endParaRPr>
          </a:p>
          <a:p>
            <a:pPr marL="0" indent="0">
              <a:buNone/>
            </a:pPr>
            <a:r>
              <a:rPr lang="en-GB" sz="3733" dirty="0">
                <a:latin typeface="+mj-lt"/>
              </a:rPr>
              <a:t>Why are we not crushed?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C1EDCFE-2556-499B-89DF-801070453428}"/>
              </a:ext>
            </a:extLst>
          </p:cNvPr>
          <p:cNvSpPr txBox="1">
            <a:spLocks/>
          </p:cNvSpPr>
          <p:nvPr/>
        </p:nvSpPr>
        <p:spPr>
          <a:xfrm>
            <a:off x="1686355" y="0"/>
            <a:ext cx="9313035" cy="114300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867" b="1" u="sng" dirty="0"/>
              <a:t>Atmospheric Pressure</a:t>
            </a:r>
          </a:p>
        </p:txBody>
      </p:sp>
    </p:spTree>
    <p:extLst>
      <p:ext uri="{BB962C8B-B14F-4D97-AF65-F5344CB8AC3E}">
        <p14:creationId xmlns:p14="http://schemas.microsoft.com/office/powerpoint/2010/main" val="320061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ChangeArrowheads="1"/>
          </p:cNvSpPr>
          <p:nvPr/>
        </p:nvSpPr>
        <p:spPr bwMode="auto">
          <a:xfrm>
            <a:off x="6330950" y="1544637"/>
            <a:ext cx="5049440" cy="589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7">
              <a:buNone/>
              <a:defRPr/>
            </a:pPr>
            <a:r>
              <a:rPr lang="en-GB" dirty="0">
                <a:solidFill>
                  <a:srgbClr val="000000"/>
                </a:solidFill>
                <a:latin typeface="+mj-lt"/>
              </a:rPr>
              <a:t>The pressure inside our bodies is in equilibrium with the pressure outside our bodies.</a:t>
            </a:r>
          </a:p>
          <a:p>
            <a:pPr marL="0" indent="0" defTabSz="914377">
              <a:buNone/>
              <a:defRPr/>
            </a:pPr>
            <a:endParaRPr lang="en-GB" dirty="0">
              <a:solidFill>
                <a:srgbClr val="000000"/>
              </a:solidFill>
              <a:latin typeface="+mj-lt"/>
            </a:endParaRPr>
          </a:p>
          <a:p>
            <a:pPr marL="0" indent="0" defTabSz="914377">
              <a:buNone/>
              <a:defRPr/>
            </a:pPr>
            <a:r>
              <a:rPr lang="en-GB" dirty="0">
                <a:solidFill>
                  <a:srgbClr val="000000"/>
                </a:solidFill>
                <a:latin typeface="+mj-lt"/>
              </a:rPr>
              <a:t>The forces are equal and opposite so we don’t get squished!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850" y="1392237"/>
            <a:ext cx="2946400" cy="4962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A4E36CC-856C-4D1A-973D-B852DC3CEACC}"/>
              </a:ext>
            </a:extLst>
          </p:cNvPr>
          <p:cNvSpPr txBox="1">
            <a:spLocks/>
          </p:cNvSpPr>
          <p:nvPr/>
        </p:nvSpPr>
        <p:spPr>
          <a:xfrm>
            <a:off x="1819705" y="-30161"/>
            <a:ext cx="9313035" cy="114300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867" b="1" u="sng" dirty="0"/>
              <a:t>Atmospheric Pressure</a:t>
            </a:r>
          </a:p>
        </p:txBody>
      </p:sp>
    </p:spTree>
    <p:extLst>
      <p:ext uri="{BB962C8B-B14F-4D97-AF65-F5344CB8AC3E}">
        <p14:creationId xmlns:p14="http://schemas.microsoft.com/office/powerpoint/2010/main" val="337925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/>
        </p:nvSpPr>
        <p:spPr bwMode="auto">
          <a:xfrm>
            <a:off x="6146800" y="2470150"/>
            <a:ext cx="51816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GB" sz="3733" dirty="0"/>
              <a:t>Pressing on a suction cup forces the air out. </a:t>
            </a:r>
          </a:p>
          <a:p>
            <a:pPr>
              <a:lnSpc>
                <a:spcPct val="90000"/>
              </a:lnSpc>
            </a:pPr>
            <a:r>
              <a:rPr lang="en-GB" sz="3733" dirty="0"/>
              <a:t>The atmospheric pressure on the outside holds it in place.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950919C-89AE-4D2F-B288-637A7AB2849A}"/>
              </a:ext>
            </a:extLst>
          </p:cNvPr>
          <p:cNvSpPr txBox="1">
            <a:spLocks/>
          </p:cNvSpPr>
          <p:nvPr/>
        </p:nvSpPr>
        <p:spPr>
          <a:xfrm>
            <a:off x="1667305" y="0"/>
            <a:ext cx="9313035" cy="114300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867" b="1" u="sng" dirty="0"/>
              <a:t>Using Atmospheric Pressure</a:t>
            </a:r>
          </a:p>
        </p:txBody>
      </p:sp>
      <p:pic>
        <p:nvPicPr>
          <p:cNvPr id="1026" name="Picture 2" descr="Image result for suction cups wall climb">
            <a:extLst>
              <a:ext uri="{FF2B5EF4-FFF2-40B4-BE49-F238E27FC236}">
                <a16:creationId xmlns:a16="http://schemas.microsoft.com/office/drawing/2014/main" id="{3C7E49AF-DEE2-4732-BE22-34DBB297F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900" y="1651000"/>
            <a:ext cx="30988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535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4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59" y="86462"/>
            <a:ext cx="11817236" cy="6557826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2016369" y="2836985"/>
            <a:ext cx="5111262" cy="5392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6682154" y="4506974"/>
            <a:ext cx="4419599" cy="5392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28246" y="4929005"/>
            <a:ext cx="1688124" cy="5392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36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32" y="145174"/>
            <a:ext cx="8800444" cy="765482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108" y="5096070"/>
            <a:ext cx="9299073" cy="176193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15030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1226" y="1811396"/>
            <a:ext cx="7500774" cy="504660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42" y="89693"/>
            <a:ext cx="7919451" cy="248796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3653" y="1585008"/>
            <a:ext cx="9765435" cy="279230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547596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561" y="182561"/>
            <a:ext cx="9479486" cy="6429221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173561" y="4312356"/>
            <a:ext cx="5617639" cy="22994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Left Arrow 6"/>
          <p:cNvSpPr/>
          <p:nvPr/>
        </p:nvSpPr>
        <p:spPr>
          <a:xfrm>
            <a:off x="5791200" y="4629271"/>
            <a:ext cx="4267200" cy="1627817"/>
          </a:xfrm>
          <a:prstGeom prst="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dirty="0" smtClean="0"/>
              <a:t>LEARN THESE</a:t>
            </a:r>
            <a:endParaRPr lang="en-GB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561" y="3121754"/>
            <a:ext cx="11826243" cy="362496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897298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M_0FRIX8wIM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8296" y="69574"/>
            <a:ext cx="11642034" cy="654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31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251" y="198602"/>
            <a:ext cx="6696860" cy="6495588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535613" y="3647351"/>
            <a:ext cx="9459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45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43" y="154166"/>
            <a:ext cx="10016520" cy="644419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5575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76000" y="440768"/>
            <a:ext cx="8640000" cy="900000"/>
          </a:xfrm>
          <a:noFill/>
        </p:spPr>
        <p:txBody>
          <a:bodyPr>
            <a:normAutofit/>
          </a:bodyPr>
          <a:lstStyle/>
          <a:p>
            <a:pPr algn="ctr"/>
            <a:r>
              <a:rPr lang="en-GB" b="1" u="sng" dirty="0" smtClean="0"/>
              <a:t>Speed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11857" y="4499417"/>
            <a:ext cx="4680520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514350" indent="-514350">
              <a:buFont typeface="Arial" pitchFamily="34" charset="0"/>
              <a:buChar char="•"/>
            </a:pPr>
            <a:r>
              <a:rPr lang="en-GB" sz="3200" dirty="0"/>
              <a:t>s</a:t>
            </a:r>
            <a:r>
              <a:rPr lang="en-GB" sz="3200" dirty="0" smtClean="0"/>
              <a:t> = distance (m)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GB" sz="3200" dirty="0"/>
              <a:t>v</a:t>
            </a:r>
            <a:r>
              <a:rPr lang="en-GB" sz="3200" dirty="0" smtClean="0"/>
              <a:t> = speed (m/s)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GB" sz="3200" dirty="0" smtClean="0"/>
              <a:t>t = time (s) </a:t>
            </a:r>
            <a:endParaRPr lang="en-GB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-356936" y="1690376"/>
            <a:ext cx="957837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/>
              <a:t>Speed = </a:t>
            </a:r>
            <a:r>
              <a:rPr lang="en-GB" sz="6600" u="sng" dirty="0" smtClean="0"/>
              <a:t>Distance</a:t>
            </a:r>
          </a:p>
          <a:p>
            <a:r>
              <a:rPr lang="en-GB" sz="6600" dirty="0" smtClean="0"/>
              <a:t>    				         Time</a:t>
            </a:r>
            <a:endParaRPr lang="en-GB" sz="6600" dirty="0"/>
          </a:p>
        </p:txBody>
      </p:sp>
      <p:sp>
        <p:nvSpPr>
          <p:cNvPr id="10" name="Isosceles Triangle 9"/>
          <p:cNvSpPr/>
          <p:nvPr/>
        </p:nvSpPr>
        <p:spPr>
          <a:xfrm>
            <a:off x="8122755" y="3055775"/>
            <a:ext cx="2736304" cy="273630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8122755" y="4573746"/>
            <a:ext cx="273630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8777410" y="4776416"/>
            <a:ext cx="142699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s </a:t>
            </a:r>
            <a:r>
              <a:rPr lang="en-GB" sz="6000" dirty="0">
                <a:solidFill>
                  <a:schemeClr val="bg1"/>
                </a:solidFill>
              </a:rPr>
              <a:t>x </a:t>
            </a:r>
            <a:r>
              <a:rPr lang="en-GB" sz="6000" dirty="0" smtClean="0">
                <a:solidFill>
                  <a:schemeClr val="bg1"/>
                </a:solidFill>
              </a:rPr>
              <a:t>t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162131" y="3406810"/>
            <a:ext cx="65755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000" dirty="0" smtClean="0">
                <a:solidFill>
                  <a:schemeClr val="bg1"/>
                </a:solidFill>
              </a:rPr>
              <a:t>D</a:t>
            </a:r>
            <a:endParaRPr lang="en-GB" sz="60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83733" y="1340768"/>
            <a:ext cx="6863645" cy="28228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229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93" y="365125"/>
            <a:ext cx="11851700" cy="610065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059" y="2766862"/>
            <a:ext cx="10577648" cy="388599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23159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57" y="181416"/>
            <a:ext cx="11850671" cy="6267182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10034954" y="2443712"/>
            <a:ext cx="1875692" cy="5392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10308" y="2982973"/>
            <a:ext cx="3036278" cy="5392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304800" y="4791073"/>
            <a:ext cx="10773508" cy="14973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Left Arrow 7"/>
          <p:cNvSpPr/>
          <p:nvPr/>
        </p:nvSpPr>
        <p:spPr>
          <a:xfrm>
            <a:off x="3552092" y="5563916"/>
            <a:ext cx="6822831" cy="1068391"/>
          </a:xfrm>
          <a:prstGeom prst="lef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Because it is constantly changing direction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613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09aDQcci_tQ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8296" y="115543"/>
            <a:ext cx="11701670" cy="658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21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962" y="172480"/>
            <a:ext cx="8178589" cy="643170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97122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DkCw2C-DkT0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37930" y="80755"/>
            <a:ext cx="11622157" cy="653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58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669" y="20719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b="1" u="sng" dirty="0" smtClean="0"/>
              <a:t>Distance – time graphs</a:t>
            </a:r>
            <a:endParaRPr lang="en-GB" b="1" u="sng" dirty="0"/>
          </a:p>
        </p:txBody>
      </p:sp>
      <p:pic>
        <p:nvPicPr>
          <p:cNvPr id="1026" name="Picture 2" descr="http://golfranger.co.uk/images/distance_time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49764"/>
            <a:ext cx="7704856" cy="5595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057872" y="2497902"/>
            <a:ext cx="792088" cy="7920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2651425" y="4047359"/>
            <a:ext cx="792088" cy="6107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3863407" y="3990834"/>
            <a:ext cx="994665" cy="3960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6154217" y="2497902"/>
            <a:ext cx="994665" cy="7920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6695278" y="5090190"/>
            <a:ext cx="994665" cy="5760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ounded Rectangle 2"/>
          <p:cNvSpPr/>
          <p:nvPr/>
        </p:nvSpPr>
        <p:spPr>
          <a:xfrm>
            <a:off x="8111879" y="2204773"/>
            <a:ext cx="3630575" cy="357212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Gradient = </a:t>
            </a:r>
          </a:p>
          <a:p>
            <a:pPr algn="ctr"/>
            <a:r>
              <a:rPr lang="en-GB" sz="2800" dirty="0" smtClean="0"/>
              <a:t>vertical </a:t>
            </a:r>
            <a:r>
              <a:rPr lang="en-GB" sz="2800" dirty="0"/>
              <a:t>÷ horizontal</a:t>
            </a:r>
            <a:endParaRPr lang="en-GB" sz="2800" dirty="0" smtClean="0"/>
          </a:p>
          <a:p>
            <a:pPr algn="ctr"/>
            <a:endParaRPr lang="en-GB" sz="2800" dirty="0"/>
          </a:p>
          <a:p>
            <a:pPr algn="ctr"/>
            <a:r>
              <a:rPr lang="en-GB" sz="2800" dirty="0" smtClean="0"/>
              <a:t>Distance ÷ Time</a:t>
            </a:r>
          </a:p>
          <a:p>
            <a:pPr algn="ctr"/>
            <a:endParaRPr lang="en-GB" sz="2800" dirty="0"/>
          </a:p>
          <a:p>
            <a:pPr algn="ctr"/>
            <a:r>
              <a:rPr lang="en-GB" sz="2800" dirty="0" smtClean="0"/>
              <a:t>Therefore: </a:t>
            </a:r>
          </a:p>
          <a:p>
            <a:pPr algn="ctr"/>
            <a:r>
              <a:rPr lang="en-GB" sz="2800" dirty="0" smtClean="0"/>
              <a:t>Gradient = Speed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4191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19" y="200024"/>
            <a:ext cx="7773081" cy="638107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0025" y="48645"/>
            <a:ext cx="7877856" cy="675244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19346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45" y="123971"/>
            <a:ext cx="11727828" cy="342738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224" y="891801"/>
            <a:ext cx="11717551" cy="5801417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54462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r5iXzDCRMsE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77687" y="103119"/>
            <a:ext cx="11582400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54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65668" y="4440468"/>
            <a:ext cx="3240360" cy="165618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1363" y="248947"/>
            <a:ext cx="6480000" cy="6750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GB" b="1" u="sng" dirty="0" smtClean="0"/>
              <a:t>Acceleration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23641" y="1454667"/>
            <a:ext cx="637270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50" dirty="0"/>
              <a:t>Acceleration can be calculated using the following equation: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46934" y="2514910"/>
            <a:ext cx="1915582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50" dirty="0"/>
              <a:t>Acceleration = </a:t>
            </a:r>
            <a:endParaRPr lang="en-GB" sz="195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65672" y="2315956"/>
            <a:ext cx="2351150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50" dirty="0"/>
              <a:t>Change in velocity</a:t>
            </a:r>
            <a:endParaRPr lang="en-GB" sz="1950" b="1" dirty="0">
              <a:solidFill>
                <a:srgbClr val="FF000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796834" y="2682230"/>
            <a:ext cx="1887941" cy="30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064594" y="2770013"/>
            <a:ext cx="1487054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50" dirty="0"/>
              <a:t>Time taken</a:t>
            </a:r>
            <a:endParaRPr lang="en-GB" sz="195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12140" y="3473252"/>
            <a:ext cx="3672408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50" dirty="0"/>
              <a:t>Final velocity – initial velocity</a:t>
            </a:r>
            <a:endParaRPr lang="en-GB" sz="1950" b="1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5266146" y="3880961"/>
            <a:ext cx="297033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064594" y="3905300"/>
            <a:ext cx="2279895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50" dirty="0"/>
              <a:t>Time taken</a:t>
            </a:r>
            <a:endParaRPr lang="en-GB" sz="195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41728" y="3696297"/>
            <a:ext cx="1870412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50" dirty="0"/>
              <a:t>Acceleration = </a:t>
            </a:r>
            <a:endParaRPr lang="en-GB" sz="195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44801" y="4644234"/>
            <a:ext cx="1257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v - u</a:t>
            </a:r>
            <a:endParaRPr lang="en-GB" sz="3600" b="1" dirty="0">
              <a:solidFill>
                <a:srgbClr val="FF0000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3776547" y="5268561"/>
            <a:ext cx="10259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127120" y="5186960"/>
            <a:ext cx="87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t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37319" y="4833255"/>
            <a:ext cx="1007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a = 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09995" y="4587733"/>
            <a:ext cx="3726414" cy="138499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385763" indent="-385763">
              <a:buFont typeface="Arial" pitchFamily="34" charset="0"/>
              <a:buChar char="•"/>
            </a:pPr>
            <a:r>
              <a:rPr lang="en-GB" sz="2100" dirty="0"/>
              <a:t>a = acceleration (m/s</a:t>
            </a:r>
            <a:r>
              <a:rPr lang="en-GB" sz="2100" baseline="30000" dirty="0"/>
              <a:t>2</a:t>
            </a:r>
            <a:r>
              <a:rPr lang="en-GB" sz="2100" dirty="0"/>
              <a:t>)</a:t>
            </a:r>
          </a:p>
          <a:p>
            <a:pPr marL="385763" indent="-385763">
              <a:buFont typeface="Arial" pitchFamily="34" charset="0"/>
              <a:buChar char="•"/>
            </a:pPr>
            <a:r>
              <a:rPr lang="en-GB" sz="2100" dirty="0"/>
              <a:t>v = final velocity (m/s)</a:t>
            </a:r>
          </a:p>
          <a:p>
            <a:pPr marL="385763" indent="-385763">
              <a:buFont typeface="Arial" pitchFamily="34" charset="0"/>
              <a:buChar char="•"/>
            </a:pPr>
            <a:r>
              <a:rPr lang="en-GB" sz="2100" dirty="0"/>
              <a:t>u = initial velocity (m/s)</a:t>
            </a:r>
          </a:p>
          <a:p>
            <a:pPr marL="385763" indent="-385763">
              <a:buFont typeface="Arial" pitchFamily="34" charset="0"/>
              <a:buChar char="•"/>
            </a:pPr>
            <a:r>
              <a:rPr lang="en-GB" sz="2100" dirty="0"/>
              <a:t>t = time (s)</a:t>
            </a:r>
          </a:p>
        </p:txBody>
      </p:sp>
      <p:sp>
        <p:nvSpPr>
          <p:cNvPr id="3" name="Down Arrow 2"/>
          <p:cNvSpPr/>
          <p:nvPr/>
        </p:nvSpPr>
        <p:spPr>
          <a:xfrm rot="2743121">
            <a:off x="9462860" y="2388899"/>
            <a:ext cx="1163121" cy="2635106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GB" sz="2400" dirty="0" smtClean="0"/>
              <a:t>IMPORTANT UNIT</a:t>
            </a:r>
            <a:endParaRPr lang="en-GB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4380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9" grpId="0"/>
      <p:bldP spid="11" grpId="0"/>
      <p:bldP spid="13" grpId="0"/>
      <p:bldP spid="15" grpId="0"/>
      <p:bldP spid="16" grpId="0"/>
      <p:bldP spid="18" grpId="0"/>
      <p:bldP spid="22" grpId="0"/>
      <p:bldP spid="23" grpId="0" animBg="1"/>
      <p:bldP spid="3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68" y="44624"/>
            <a:ext cx="9073008" cy="670150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488" y="2348880"/>
            <a:ext cx="10288395" cy="172819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043150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561" y="159028"/>
            <a:ext cx="10261911" cy="6504429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75207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57167"/>
            <a:ext cx="8777318" cy="914401"/>
          </a:xfrm>
        </p:spPr>
        <p:txBody>
          <a:bodyPr/>
          <a:lstStyle/>
          <a:p>
            <a:pPr algn="ctr" eaLnBrk="1" hangingPunct="1"/>
            <a:r>
              <a:rPr lang="en-GB" b="1" u="sng" dirty="0" smtClean="0"/>
              <a:t>Velocity-time graphs</a:t>
            </a:r>
          </a:p>
        </p:txBody>
      </p:sp>
      <p:graphicFrame>
        <p:nvGraphicFramePr>
          <p:cNvPr id="18435" name="Group 3"/>
          <p:cNvGraphicFramePr>
            <a:graphicFrameLocks noGrp="1"/>
          </p:cNvGraphicFramePr>
          <p:nvPr/>
        </p:nvGraphicFramePr>
        <p:xfrm>
          <a:off x="3429000" y="1752600"/>
          <a:ext cx="5791200" cy="3454400"/>
        </p:xfrm>
        <a:graphic>
          <a:graphicData uri="http://schemas.openxmlformats.org/drawingml/2006/table">
            <a:tbl>
              <a:tblPr/>
              <a:tblGrid>
                <a:gridCol w="1158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7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8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72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8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63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3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3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3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444" name="Text Box 35"/>
          <p:cNvSpPr txBox="1">
            <a:spLocks noChangeArrowheads="1"/>
          </p:cNvSpPr>
          <p:nvPr/>
        </p:nvSpPr>
        <p:spPr bwMode="auto">
          <a:xfrm>
            <a:off x="2667000" y="1420813"/>
            <a:ext cx="762000" cy="3985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fontAlgn="auto">
              <a:lnSpc>
                <a:spcPct val="19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GB" sz="2200" dirty="0">
                <a:latin typeface="+mj-lt"/>
              </a:rPr>
              <a:t>80</a:t>
            </a:r>
          </a:p>
          <a:p>
            <a:pPr algn="r" fontAlgn="auto">
              <a:lnSpc>
                <a:spcPct val="19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GB" sz="2200" dirty="0">
                <a:latin typeface="+mj-lt"/>
              </a:rPr>
              <a:t>60</a:t>
            </a:r>
          </a:p>
          <a:p>
            <a:pPr algn="r" fontAlgn="auto">
              <a:lnSpc>
                <a:spcPct val="19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GB" sz="2200" dirty="0">
                <a:latin typeface="+mj-lt"/>
              </a:rPr>
              <a:t>40</a:t>
            </a:r>
          </a:p>
          <a:p>
            <a:pPr algn="r" fontAlgn="auto">
              <a:lnSpc>
                <a:spcPct val="19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GB" sz="2200" dirty="0">
                <a:latin typeface="+mj-lt"/>
              </a:rPr>
              <a:t>20</a:t>
            </a:r>
          </a:p>
          <a:p>
            <a:pPr algn="r" fontAlgn="auto">
              <a:lnSpc>
                <a:spcPct val="19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GB" sz="2200" dirty="0">
                <a:latin typeface="+mj-lt"/>
              </a:rPr>
              <a:t>0</a:t>
            </a:r>
          </a:p>
        </p:txBody>
      </p:sp>
      <p:sp>
        <p:nvSpPr>
          <p:cNvPr id="35875" name="Text Box 36"/>
          <p:cNvSpPr txBox="1">
            <a:spLocks noChangeArrowheads="1"/>
          </p:cNvSpPr>
          <p:nvPr/>
        </p:nvSpPr>
        <p:spPr bwMode="auto">
          <a:xfrm>
            <a:off x="4267200" y="5334000"/>
            <a:ext cx="5638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>
                <a:latin typeface="Gill Sans MT" pitchFamily="34" charset="0"/>
              </a:rPr>
              <a:t>10	     20	         30	             40	  50</a:t>
            </a:r>
          </a:p>
        </p:txBody>
      </p:sp>
      <p:sp>
        <p:nvSpPr>
          <p:cNvPr id="18469" name="Line 37"/>
          <p:cNvSpPr>
            <a:spLocks noChangeShapeType="1"/>
          </p:cNvSpPr>
          <p:nvPr/>
        </p:nvSpPr>
        <p:spPr bwMode="auto">
          <a:xfrm flipV="1">
            <a:off x="3429000" y="3505200"/>
            <a:ext cx="1143000" cy="1676400"/>
          </a:xfrm>
          <a:prstGeom prst="line">
            <a:avLst/>
          </a:prstGeom>
          <a:noFill/>
          <a:ln w="50800">
            <a:solidFill>
              <a:srgbClr val="FFCC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0" name="Line 38"/>
          <p:cNvSpPr>
            <a:spLocks noChangeShapeType="1"/>
          </p:cNvSpPr>
          <p:nvPr/>
        </p:nvSpPr>
        <p:spPr bwMode="auto">
          <a:xfrm flipV="1">
            <a:off x="4572000" y="3505200"/>
            <a:ext cx="1219200" cy="0"/>
          </a:xfrm>
          <a:prstGeom prst="line">
            <a:avLst/>
          </a:prstGeom>
          <a:noFill/>
          <a:ln w="50800">
            <a:solidFill>
              <a:srgbClr val="FFCC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1" name="Line 39"/>
          <p:cNvSpPr>
            <a:spLocks noChangeShapeType="1"/>
          </p:cNvSpPr>
          <p:nvPr/>
        </p:nvSpPr>
        <p:spPr bwMode="auto">
          <a:xfrm flipV="1">
            <a:off x="5791200" y="2590800"/>
            <a:ext cx="1143000" cy="914400"/>
          </a:xfrm>
          <a:prstGeom prst="line">
            <a:avLst/>
          </a:prstGeom>
          <a:noFill/>
          <a:ln w="50800">
            <a:solidFill>
              <a:srgbClr val="FFCC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72" name="Line 40"/>
          <p:cNvSpPr>
            <a:spLocks noChangeShapeType="1"/>
          </p:cNvSpPr>
          <p:nvPr/>
        </p:nvSpPr>
        <p:spPr bwMode="auto">
          <a:xfrm flipH="1" flipV="1">
            <a:off x="6934200" y="2590800"/>
            <a:ext cx="2286000" cy="2590800"/>
          </a:xfrm>
          <a:prstGeom prst="line">
            <a:avLst/>
          </a:prstGeom>
          <a:noFill/>
          <a:ln w="50800">
            <a:solidFill>
              <a:srgbClr val="FFCC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50" name="Text Box 42"/>
          <p:cNvSpPr txBox="1">
            <a:spLocks noChangeArrowheads="1"/>
          </p:cNvSpPr>
          <p:nvPr/>
        </p:nvSpPr>
        <p:spPr bwMode="auto">
          <a:xfrm>
            <a:off x="1752600" y="2819401"/>
            <a:ext cx="1447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GB" sz="2400" dirty="0">
                <a:latin typeface="+mj-lt"/>
              </a:rPr>
              <a:t>Velocity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GB" sz="2400" dirty="0">
                <a:latin typeface="+mj-lt"/>
              </a:rPr>
              <a:t>m/s</a:t>
            </a:r>
          </a:p>
        </p:txBody>
      </p:sp>
      <p:sp>
        <p:nvSpPr>
          <p:cNvPr id="17451" name="Text Box 43"/>
          <p:cNvSpPr txBox="1">
            <a:spLocks noChangeArrowheads="1"/>
          </p:cNvSpPr>
          <p:nvPr/>
        </p:nvSpPr>
        <p:spPr bwMode="auto">
          <a:xfrm>
            <a:off x="5810248" y="5715016"/>
            <a:ext cx="11874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GB" sz="2400" dirty="0">
                <a:latin typeface="+mj-lt"/>
              </a:rPr>
              <a:t>Time (s)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95736" y="4357694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accelerating</a:t>
            </a:r>
            <a:endParaRPr lang="en-GB" dirty="0"/>
          </a:p>
        </p:txBody>
      </p:sp>
      <p:sp>
        <p:nvSpPr>
          <p:cNvPr id="25" name="TextBox 24"/>
          <p:cNvSpPr txBox="1"/>
          <p:nvPr/>
        </p:nvSpPr>
        <p:spPr>
          <a:xfrm>
            <a:off x="3595670" y="2571744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constant speed/velocity</a:t>
            </a:r>
            <a:endParaRPr lang="en-GB" dirty="0"/>
          </a:p>
        </p:txBody>
      </p:sp>
      <p:sp>
        <p:nvSpPr>
          <p:cNvPr id="26" name="TextBox 25"/>
          <p:cNvSpPr txBox="1"/>
          <p:nvPr/>
        </p:nvSpPr>
        <p:spPr>
          <a:xfrm>
            <a:off x="6167438" y="3500438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accelerating</a:t>
            </a:r>
            <a:endParaRPr lang="en-GB" dirty="0"/>
          </a:p>
        </p:txBody>
      </p:sp>
      <p:sp>
        <p:nvSpPr>
          <p:cNvPr id="27" name="TextBox 26"/>
          <p:cNvSpPr txBox="1"/>
          <p:nvPr/>
        </p:nvSpPr>
        <p:spPr>
          <a:xfrm>
            <a:off x="7667636" y="2786058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decelerating</a:t>
            </a:r>
            <a:endParaRPr lang="en-GB" dirty="0"/>
          </a:p>
        </p:txBody>
      </p:sp>
      <p:cxnSp>
        <p:nvCxnSpPr>
          <p:cNvPr id="29" name="Straight Arrow Connector 28"/>
          <p:cNvCxnSpPr>
            <a:stCxn id="24" idx="0"/>
          </p:cNvCxnSpPr>
          <p:nvPr/>
        </p:nvCxnSpPr>
        <p:spPr>
          <a:xfrm rot="16200000" flipV="1">
            <a:off x="4345728" y="3893388"/>
            <a:ext cx="357190" cy="5714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5" idx="2"/>
          </p:cNvCxnSpPr>
          <p:nvPr/>
        </p:nvCxnSpPr>
        <p:spPr>
          <a:xfrm rot="16200000" flipH="1">
            <a:off x="4783214" y="3044911"/>
            <a:ext cx="487926" cy="28025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6" idx="0"/>
          </p:cNvCxnSpPr>
          <p:nvPr/>
        </p:nvCxnSpPr>
        <p:spPr>
          <a:xfrm rot="16200000" flipV="1">
            <a:off x="6417430" y="3036132"/>
            <a:ext cx="428628" cy="4999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7" idx="2"/>
          </p:cNvCxnSpPr>
          <p:nvPr/>
        </p:nvCxnSpPr>
        <p:spPr>
          <a:xfrm rot="5400000">
            <a:off x="7926905" y="3324749"/>
            <a:ext cx="630800" cy="2920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4095736" y="4357694"/>
            <a:ext cx="1500198" cy="4286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0" name="Rectangle 39"/>
          <p:cNvSpPr/>
          <p:nvPr/>
        </p:nvSpPr>
        <p:spPr>
          <a:xfrm>
            <a:off x="3552984" y="2510940"/>
            <a:ext cx="2571768" cy="4348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1" name="Rectangle 40"/>
          <p:cNvSpPr/>
          <p:nvPr/>
        </p:nvSpPr>
        <p:spPr>
          <a:xfrm>
            <a:off x="6167438" y="3500438"/>
            <a:ext cx="1500198" cy="4348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2" name="Rectangle 41"/>
          <p:cNvSpPr/>
          <p:nvPr/>
        </p:nvSpPr>
        <p:spPr>
          <a:xfrm>
            <a:off x="7596198" y="2714620"/>
            <a:ext cx="1643074" cy="4348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5813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2" grpId="0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/>
        </p:nvCxnSpPr>
        <p:spPr>
          <a:xfrm flipV="1">
            <a:off x="3163491" y="1754983"/>
            <a:ext cx="0" cy="232171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163492" y="4076700"/>
            <a:ext cx="2856309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6149" name="TextBox 6"/>
          <p:cNvSpPr txBox="1">
            <a:spLocks noChangeArrowheads="1"/>
          </p:cNvSpPr>
          <p:nvPr/>
        </p:nvSpPr>
        <p:spPr bwMode="auto">
          <a:xfrm>
            <a:off x="2179614" y="2511030"/>
            <a:ext cx="796179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350" b="1">
                <a:latin typeface="+mn-lt"/>
              </a:rPr>
              <a:t>Velocity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350" b="1">
                <a:latin typeface="+mn-lt"/>
              </a:rPr>
              <a:t>(m/s)</a:t>
            </a:r>
          </a:p>
        </p:txBody>
      </p:sp>
      <p:sp>
        <p:nvSpPr>
          <p:cNvPr id="6150" name="TextBox 10"/>
          <p:cNvSpPr txBox="1">
            <a:spLocks noChangeArrowheads="1"/>
          </p:cNvSpPr>
          <p:nvPr/>
        </p:nvSpPr>
        <p:spPr bwMode="auto">
          <a:xfrm>
            <a:off x="4140549" y="4076700"/>
            <a:ext cx="75693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350" b="1">
                <a:latin typeface="+mn-lt"/>
              </a:rPr>
              <a:t>Time (s)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3163492" y="2132410"/>
            <a:ext cx="2214563" cy="194429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1" name="TextBox 4"/>
          <p:cNvSpPr txBox="1">
            <a:spLocks noChangeArrowheads="1"/>
          </p:cNvSpPr>
          <p:nvPr/>
        </p:nvSpPr>
        <p:spPr bwMode="auto">
          <a:xfrm>
            <a:off x="6096000" y="1412082"/>
            <a:ext cx="42660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b="1">
                <a:latin typeface="+mn-lt"/>
              </a:rPr>
              <a:t>What does this tell us about an object‘s motion?</a:t>
            </a:r>
          </a:p>
        </p:txBody>
      </p:sp>
      <p:sp>
        <p:nvSpPr>
          <p:cNvPr id="8202" name="TextBox 5"/>
          <p:cNvSpPr txBox="1">
            <a:spLocks noChangeArrowheads="1"/>
          </p:cNvSpPr>
          <p:nvPr/>
        </p:nvSpPr>
        <p:spPr bwMode="auto">
          <a:xfrm>
            <a:off x="318220" y="4560117"/>
            <a:ext cx="6129455" cy="212365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+mn-lt"/>
              </a:rPr>
              <a:t>The object’s speed is getting faster and faster every second.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+mn-lt"/>
              </a:rPr>
              <a:t>When speed is increasing we say it is </a:t>
            </a:r>
            <a:r>
              <a:rPr lang="en-GB" altLang="en-US" sz="2400" b="1" dirty="0">
                <a:latin typeface="+mn-lt"/>
              </a:rPr>
              <a:t>accelerating</a:t>
            </a:r>
            <a:r>
              <a:rPr lang="en-GB" altLang="en-US" sz="2000" dirty="0">
                <a:latin typeface="+mn-lt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+mn-lt"/>
              </a:rPr>
              <a:t>We measure acceleration in </a:t>
            </a:r>
            <a:r>
              <a:rPr lang="en-GB" altLang="en-US" sz="2400" b="1" dirty="0">
                <a:latin typeface="+mn-lt"/>
              </a:rPr>
              <a:t>m/s</a:t>
            </a:r>
            <a:r>
              <a:rPr lang="en-GB" altLang="en-US" sz="2400" b="1" baseline="30000" dirty="0">
                <a:latin typeface="+mn-lt"/>
              </a:rPr>
              <a:t>2</a:t>
            </a:r>
            <a:r>
              <a:rPr lang="en-GB" altLang="en-US" sz="2000" baseline="30000" dirty="0">
                <a:latin typeface="+mn-lt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+mn-lt"/>
              </a:rPr>
              <a:t>The steeper the gradient, the bigger the acceleration.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+mn-lt"/>
              </a:rPr>
              <a:t>As the line is straight, it is a </a:t>
            </a:r>
            <a:r>
              <a:rPr lang="en-GB" altLang="en-US" sz="2400" b="1" dirty="0">
                <a:latin typeface="+mn-lt"/>
              </a:rPr>
              <a:t>constant acceleration</a:t>
            </a:r>
            <a:r>
              <a:rPr lang="en-GB" altLang="en-US" sz="2000" dirty="0">
                <a:latin typeface="+mn-lt"/>
              </a:rPr>
              <a:t>.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230820" y="5992022"/>
            <a:ext cx="45883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2800" u="sng" dirty="0">
                <a:latin typeface="+mn-lt"/>
              </a:rPr>
              <a:t>Gradient = Acceleration</a:t>
            </a:r>
            <a:endParaRPr lang="en-GB" altLang="en-US" sz="2800" b="1" u="sng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7104112" y="2396798"/>
            <a:ext cx="1487090" cy="39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950" dirty="0">
                <a:latin typeface="+mn-lt"/>
              </a:rPr>
              <a:t>Gradient = </a:t>
            </a:r>
            <a:endParaRPr lang="en-GB" altLang="en-US" sz="195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8809634" y="2108175"/>
            <a:ext cx="579834" cy="39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950">
                <a:latin typeface="+mn-lt"/>
              </a:rPr>
              <a:t>∆y</a:t>
            </a:r>
            <a:endParaRPr lang="en-GB" altLang="en-US" sz="1950" b="1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8750747" y="2563484"/>
            <a:ext cx="55006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8782955" y="2602917"/>
            <a:ext cx="467915" cy="39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950" dirty="0">
                <a:latin typeface="+mn-lt"/>
              </a:rPr>
              <a:t>∆x</a:t>
            </a:r>
            <a:endParaRPr lang="en-GB" altLang="en-US" sz="195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7423969" y="3612114"/>
            <a:ext cx="1487090" cy="39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950">
                <a:latin typeface="+mn-lt"/>
              </a:rPr>
              <a:t>Gradient = </a:t>
            </a:r>
            <a:endParaRPr lang="en-GB" altLang="en-US" sz="195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8911059" y="3323491"/>
            <a:ext cx="31213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dirty="0">
                <a:latin typeface="+mn-lt"/>
              </a:rPr>
              <a:t>Change in velocity (m/s)</a:t>
            </a:r>
            <a:endParaRPr lang="en-GB" altLang="en-US" sz="195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9418528" y="3744217"/>
            <a:ext cx="16478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dirty="0">
                <a:latin typeface="+mn-lt"/>
              </a:rPr>
              <a:t>Time taken (t)</a:t>
            </a:r>
            <a:endParaRPr lang="en-GB" altLang="en-US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6558846" y="4825701"/>
            <a:ext cx="17085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>
                <a:latin typeface="+mn-lt"/>
              </a:rPr>
              <a:t>Acceleration = </a:t>
            </a:r>
            <a:endParaRPr lang="en-GB" altLang="en-US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7847657" y="4667686"/>
            <a:ext cx="36730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dirty="0" smtClean="0">
                <a:latin typeface="+mn-lt"/>
              </a:rPr>
              <a:t>Change in velocity (m/s)</a:t>
            </a:r>
            <a:endParaRPr lang="en-GB" altLang="en-US" sz="1950" b="1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8378564" y="5040977"/>
            <a:ext cx="2711024" cy="38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7847657" y="5060651"/>
            <a:ext cx="36730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dirty="0">
                <a:latin typeface="+mn-lt"/>
              </a:rPr>
              <a:t>Time taken (t)</a:t>
            </a:r>
            <a:endParaRPr lang="en-GB" altLang="en-US" b="1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8911059" y="3715496"/>
            <a:ext cx="2609599" cy="209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"/>
          <p:cNvSpPr txBox="1">
            <a:spLocks noChangeArrowheads="1"/>
          </p:cNvSpPr>
          <p:nvPr/>
        </p:nvSpPr>
        <p:spPr>
          <a:xfrm>
            <a:off x="1524000" y="357167"/>
            <a:ext cx="8777318" cy="91440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b="1" u="sng" smtClean="0">
                <a:latin typeface="+mn-lt"/>
              </a:rPr>
              <a:t>Velocity-time graphs</a:t>
            </a:r>
            <a:endParaRPr lang="en-GB" b="1" u="sng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88918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1" grpId="0"/>
      <p:bldP spid="11" grpId="0"/>
      <p:bldP spid="15" grpId="0"/>
      <p:bldP spid="16" grpId="0"/>
      <p:bldP spid="18" grpId="0"/>
      <p:bldP spid="19" grpId="0"/>
      <p:bldP spid="20" grpId="0"/>
      <p:bldP spid="22" grpId="0"/>
      <p:bldP spid="24" grpId="0"/>
      <p:bldP spid="25" grpId="0"/>
      <p:bldP spid="27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/>
        </p:nvCxnSpPr>
        <p:spPr>
          <a:xfrm flipV="1">
            <a:off x="3910171" y="1971379"/>
            <a:ext cx="0" cy="232171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910172" y="4293096"/>
            <a:ext cx="2856309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270" name="TextBox 6"/>
          <p:cNvSpPr txBox="1">
            <a:spLocks noChangeArrowheads="1"/>
          </p:cNvSpPr>
          <p:nvPr/>
        </p:nvSpPr>
        <p:spPr bwMode="auto">
          <a:xfrm>
            <a:off x="3022057" y="2727426"/>
            <a:ext cx="60465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350" b="1">
                <a:latin typeface="+mj-lt"/>
              </a:rPr>
              <a:t>Speed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350" b="1">
                <a:latin typeface="+mj-lt"/>
              </a:rPr>
              <a:t>(m/s)</a:t>
            </a:r>
          </a:p>
        </p:txBody>
      </p:sp>
      <p:sp>
        <p:nvSpPr>
          <p:cNvPr id="11271" name="TextBox 10"/>
          <p:cNvSpPr txBox="1">
            <a:spLocks noChangeArrowheads="1"/>
          </p:cNvSpPr>
          <p:nvPr/>
        </p:nvSpPr>
        <p:spPr bwMode="auto">
          <a:xfrm>
            <a:off x="4901656" y="4293096"/>
            <a:ext cx="728083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350" b="1">
                <a:latin typeface="+mj-lt"/>
              </a:rPr>
              <a:t>Time (s)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3910172" y="2348806"/>
            <a:ext cx="2214563" cy="1944290"/>
          </a:xfrm>
          <a:prstGeom prst="straightConnector1">
            <a:avLst/>
          </a:prstGeom>
          <a:ln w="444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1" name="TextBox 4"/>
          <p:cNvSpPr txBox="1">
            <a:spLocks noChangeArrowheads="1"/>
          </p:cNvSpPr>
          <p:nvPr/>
        </p:nvSpPr>
        <p:spPr bwMode="auto">
          <a:xfrm>
            <a:off x="6665278" y="1549897"/>
            <a:ext cx="203120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b="1">
                <a:latin typeface="+mj-lt"/>
              </a:rPr>
              <a:t>What else can we get from a speed-time graph?</a:t>
            </a:r>
          </a:p>
        </p:txBody>
      </p:sp>
      <p:sp>
        <p:nvSpPr>
          <p:cNvPr id="8202" name="TextBox 5"/>
          <p:cNvSpPr txBox="1">
            <a:spLocks noChangeArrowheads="1"/>
          </p:cNvSpPr>
          <p:nvPr/>
        </p:nvSpPr>
        <p:spPr bwMode="auto">
          <a:xfrm>
            <a:off x="275934" y="5068774"/>
            <a:ext cx="7777819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+mj-lt"/>
              </a:rPr>
              <a:t>We can calculate how far an object has travelled by working out the </a:t>
            </a:r>
            <a:r>
              <a:rPr lang="en-GB" altLang="en-US" sz="2800" b="1" dirty="0">
                <a:latin typeface="+mj-lt"/>
              </a:rPr>
              <a:t>area</a:t>
            </a:r>
            <a:r>
              <a:rPr lang="en-GB" altLang="en-US" sz="2400" dirty="0">
                <a:latin typeface="+mj-lt"/>
              </a:rPr>
              <a:t> under the graph. </a:t>
            </a:r>
            <a:r>
              <a:rPr lang="en-GB" altLang="en-US" sz="2800" b="1" dirty="0">
                <a:latin typeface="+mj-lt"/>
              </a:rPr>
              <a:t>Distance</a:t>
            </a:r>
            <a:r>
              <a:rPr lang="en-GB" altLang="en-US" sz="2400" dirty="0">
                <a:latin typeface="+mj-lt"/>
              </a:rPr>
              <a:t> is measured in </a:t>
            </a:r>
            <a:r>
              <a:rPr lang="en-GB" altLang="en-US" sz="2800" b="1" dirty="0">
                <a:latin typeface="+mj-lt"/>
              </a:rPr>
              <a:t>metres (m)</a:t>
            </a:r>
            <a:r>
              <a:rPr lang="en-GB" altLang="en-US" sz="2400" dirty="0">
                <a:latin typeface="+mj-lt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+mj-lt"/>
              </a:rPr>
              <a:t>In the above example, the area under the graph is a triangle.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7055062" y="2682181"/>
            <a:ext cx="127425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100" b="1">
                <a:solidFill>
                  <a:srgbClr val="00B050"/>
                </a:solidFill>
                <a:latin typeface="+mj-lt"/>
              </a:rPr>
              <a:t>Distance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100" b="1">
                <a:solidFill>
                  <a:srgbClr val="00B050"/>
                </a:solidFill>
                <a:latin typeface="+mj-lt"/>
              </a:rPr>
              <a:t>Travelled !</a:t>
            </a:r>
          </a:p>
        </p:txBody>
      </p:sp>
      <p:sp>
        <p:nvSpPr>
          <p:cNvPr id="5" name="Right Triangle 4"/>
          <p:cNvSpPr/>
          <p:nvPr/>
        </p:nvSpPr>
        <p:spPr>
          <a:xfrm rot="16200000">
            <a:off x="4102458" y="2266057"/>
            <a:ext cx="1884759" cy="2159794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dirty="0">
              <a:latin typeface="+mj-lt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095490" y="5198946"/>
            <a:ext cx="2391167" cy="369332"/>
          </a:xfrm>
          <a:prstGeom prst="rect">
            <a:avLst/>
          </a:prstGeom>
          <a:noFill/>
          <a:ln w="19050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 dirty="0">
                <a:latin typeface="+mj-lt"/>
              </a:rPr>
              <a:t>Area = ½ x Base x Height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026516" y="4043020"/>
            <a:ext cx="50526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350" b="1" dirty="0">
                <a:latin typeface="+mj-lt"/>
              </a:rPr>
              <a:t>Base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167747" y="3201022"/>
            <a:ext cx="633443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350" b="1" dirty="0">
                <a:latin typeface="+mj-lt"/>
              </a:rPr>
              <a:t>Height</a:t>
            </a:r>
          </a:p>
        </p:txBody>
      </p:sp>
      <p:cxnSp>
        <p:nvCxnSpPr>
          <p:cNvPr id="10" name="Straight Arrow Connector 9"/>
          <p:cNvCxnSpPr>
            <a:stCxn id="7" idx="3"/>
          </p:cNvCxnSpPr>
          <p:nvPr/>
        </p:nvCxnSpPr>
        <p:spPr>
          <a:xfrm flipV="1">
            <a:off x="5531783" y="4182323"/>
            <a:ext cx="629399" cy="1073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4037835" y="4205680"/>
            <a:ext cx="1025127" cy="1073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5" idx="2"/>
          </p:cNvCxnSpPr>
          <p:nvPr/>
        </p:nvCxnSpPr>
        <p:spPr>
          <a:xfrm flipH="1">
            <a:off x="6484468" y="3501104"/>
            <a:ext cx="1" cy="68121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5" idx="0"/>
          </p:cNvCxnSpPr>
          <p:nvPr/>
        </p:nvCxnSpPr>
        <p:spPr>
          <a:xfrm flipH="1" flipV="1">
            <a:off x="6480478" y="2403574"/>
            <a:ext cx="3991" cy="79744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/>
          <a:srcRect l="39551" t="30273" r="24560" b="28711"/>
          <a:stretch>
            <a:fillRect/>
          </a:stretch>
        </p:blipFill>
        <p:spPr bwMode="auto">
          <a:xfrm>
            <a:off x="8903905" y="2046255"/>
            <a:ext cx="2774338" cy="2378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Rectangle 2"/>
          <p:cNvSpPr txBox="1">
            <a:spLocks noChangeArrowheads="1"/>
          </p:cNvSpPr>
          <p:nvPr/>
        </p:nvSpPr>
        <p:spPr>
          <a:xfrm>
            <a:off x="1524000" y="357167"/>
            <a:ext cx="8777318" cy="91440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b="1" u="sng" smtClean="0"/>
              <a:t>Velocity-time graphs</a:t>
            </a:r>
            <a:endParaRPr lang="en-GB" b="1" u="sng" dirty="0" smtClean="0"/>
          </a:p>
        </p:txBody>
      </p:sp>
    </p:spTree>
    <p:extLst>
      <p:ext uri="{BB962C8B-B14F-4D97-AF65-F5344CB8AC3E}">
        <p14:creationId xmlns:p14="http://schemas.microsoft.com/office/powerpoint/2010/main" val="492911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1" grpId="0"/>
      <p:bldP spid="2" grpId="0"/>
      <p:bldP spid="5" grpId="0" animBg="1"/>
      <p:bldP spid="6" grpId="0" animBg="1"/>
      <p:bldP spid="7" grpId="0"/>
      <p:bldP spid="15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/>
        </p:nvCxnSpPr>
        <p:spPr>
          <a:xfrm flipV="1">
            <a:off x="4637485" y="1916908"/>
            <a:ext cx="0" cy="2321719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637486" y="4238625"/>
            <a:ext cx="2856309" cy="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2294" name="TextBox 6"/>
          <p:cNvSpPr txBox="1">
            <a:spLocks noChangeArrowheads="1"/>
          </p:cNvSpPr>
          <p:nvPr/>
        </p:nvSpPr>
        <p:spPr bwMode="auto">
          <a:xfrm>
            <a:off x="3738952" y="2672955"/>
            <a:ext cx="62549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350" b="1">
                <a:latin typeface="+mn-lt"/>
              </a:rPr>
              <a:t>Speed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350" b="1">
                <a:latin typeface="+mn-lt"/>
              </a:rPr>
              <a:t>(m/s)</a:t>
            </a:r>
          </a:p>
        </p:txBody>
      </p:sp>
      <p:sp>
        <p:nvSpPr>
          <p:cNvPr id="12295" name="TextBox 10"/>
          <p:cNvSpPr txBox="1">
            <a:spLocks noChangeArrowheads="1"/>
          </p:cNvSpPr>
          <p:nvPr/>
        </p:nvSpPr>
        <p:spPr bwMode="auto">
          <a:xfrm>
            <a:off x="5614543" y="4238625"/>
            <a:ext cx="75693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350" b="1">
                <a:latin typeface="+mn-lt"/>
              </a:rPr>
              <a:t>Time (s)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637486" y="2702719"/>
            <a:ext cx="2646759" cy="0"/>
          </a:xfrm>
          <a:prstGeom prst="straightConnector1">
            <a:avLst/>
          </a:prstGeom>
          <a:ln w="444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7392592" y="1495426"/>
            <a:ext cx="203120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b="1">
                <a:latin typeface="+mn-lt"/>
              </a:rPr>
              <a:t>How would you find the distance travelled in this case?</a:t>
            </a:r>
          </a:p>
        </p:txBody>
      </p:sp>
      <p:sp>
        <p:nvSpPr>
          <p:cNvPr id="13" name="TextBox 5"/>
          <p:cNvSpPr txBox="1">
            <a:spLocks noChangeArrowheads="1"/>
          </p:cNvSpPr>
          <p:nvPr/>
        </p:nvSpPr>
        <p:spPr bwMode="auto">
          <a:xfrm>
            <a:off x="304802" y="4866590"/>
            <a:ext cx="5403326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dirty="0">
                <a:latin typeface="+mn-lt"/>
              </a:rPr>
              <a:t>The object is moving with a constant speed.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dirty="0">
                <a:latin typeface="+mn-lt"/>
              </a:rPr>
              <a:t>The area under this graph would be a rectangle.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986584" y="5536287"/>
            <a:ext cx="2225866" cy="369332"/>
          </a:xfrm>
          <a:prstGeom prst="rect">
            <a:avLst/>
          </a:prstGeom>
          <a:noFill/>
          <a:ln w="19050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>
                <a:latin typeface="+mn-lt"/>
              </a:rPr>
              <a:t>Area = length x width</a:t>
            </a:r>
          </a:p>
        </p:txBody>
      </p:sp>
      <p:sp>
        <p:nvSpPr>
          <p:cNvPr id="2" name="Rectangle 1"/>
          <p:cNvSpPr/>
          <p:nvPr/>
        </p:nvSpPr>
        <p:spPr>
          <a:xfrm>
            <a:off x="4664870" y="2781302"/>
            <a:ext cx="2565797" cy="14037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dirty="0"/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593558" y="3837385"/>
            <a:ext cx="64024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350" b="1">
                <a:latin typeface="+mn-lt"/>
              </a:rPr>
              <a:t>length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7378845" y="3373640"/>
            <a:ext cx="60144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350" b="1" dirty="0">
                <a:latin typeface="+mn-lt"/>
              </a:rPr>
              <a:t>width</a:t>
            </a:r>
          </a:p>
        </p:txBody>
      </p:sp>
      <p:cxnSp>
        <p:nvCxnSpPr>
          <p:cNvPr id="18" name="Straight Arrow Connector 17"/>
          <p:cNvCxnSpPr>
            <a:stCxn id="16" idx="1"/>
          </p:cNvCxnSpPr>
          <p:nvPr/>
        </p:nvCxnSpPr>
        <p:spPr>
          <a:xfrm flipH="1" flipV="1">
            <a:off x="4664869" y="3975498"/>
            <a:ext cx="928689" cy="1192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6" idx="3"/>
          </p:cNvCxnSpPr>
          <p:nvPr/>
        </p:nvCxnSpPr>
        <p:spPr>
          <a:xfrm flipV="1">
            <a:off x="6233798" y="3975498"/>
            <a:ext cx="996868" cy="1192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7" idx="0"/>
          </p:cNvCxnSpPr>
          <p:nvPr/>
        </p:nvCxnSpPr>
        <p:spPr>
          <a:xfrm flipV="1">
            <a:off x="7679569" y="2793930"/>
            <a:ext cx="17633" cy="57971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7" idx="2"/>
          </p:cNvCxnSpPr>
          <p:nvPr/>
        </p:nvCxnSpPr>
        <p:spPr>
          <a:xfrm>
            <a:off x="7679569" y="3673722"/>
            <a:ext cx="17633" cy="52395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1524000" y="357167"/>
            <a:ext cx="8777318" cy="91440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b="1" u="sng" smtClean="0">
                <a:latin typeface="+mn-lt"/>
              </a:rPr>
              <a:t>Velocity-time graphs</a:t>
            </a:r>
            <a:endParaRPr lang="en-GB" b="1" u="sng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4793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 animBg="1"/>
      <p:bldP spid="2" grpId="0" animBg="1"/>
      <p:bldP spid="16" grpId="0"/>
      <p:bldP spid="17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5" name="Chart 4"/>
          <p:cNvGraphicFramePr>
            <a:graphicFrameLocks/>
          </p:cNvGraphicFramePr>
          <p:nvPr/>
        </p:nvGraphicFramePr>
        <p:xfrm>
          <a:off x="3303985" y="1560911"/>
          <a:ext cx="5247084" cy="2550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r:id="rId3" imgW="6998815" imgH="3401863" progId="Excel.Chart.8">
                  <p:embed/>
                </p:oleObj>
              </mc:Choice>
              <mc:Fallback>
                <p:oleObj r:id="rId3" imgW="6998815" imgH="3401863" progId="Excel.Chart.8">
                  <p:embed/>
                  <p:pic>
                    <p:nvPicPr>
                      <p:cNvPr id="18435" name="Chart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3985" y="1560911"/>
                        <a:ext cx="5247084" cy="25503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6" name="TextBox 1"/>
          <p:cNvSpPr txBox="1">
            <a:spLocks noChangeArrowheads="1"/>
          </p:cNvSpPr>
          <p:nvPr/>
        </p:nvSpPr>
        <p:spPr bwMode="auto">
          <a:xfrm rot="16200000">
            <a:off x="2610404" y="2596731"/>
            <a:ext cx="1165704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350" b="1"/>
              <a:t>Speed (m/s)</a:t>
            </a:r>
          </a:p>
        </p:txBody>
      </p:sp>
      <p:sp>
        <p:nvSpPr>
          <p:cNvPr id="18437" name="TextBox 7"/>
          <p:cNvSpPr txBox="1">
            <a:spLocks noChangeArrowheads="1"/>
          </p:cNvSpPr>
          <p:nvPr/>
        </p:nvSpPr>
        <p:spPr bwMode="auto">
          <a:xfrm>
            <a:off x="5517356" y="4075510"/>
            <a:ext cx="84516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350" b="1"/>
              <a:t>Time (s)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611167" y="1951436"/>
            <a:ext cx="1566863" cy="1909763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5178029" y="1951435"/>
            <a:ext cx="1620440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6798470" y="1951436"/>
            <a:ext cx="756047" cy="1909763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554518" y="3861197"/>
            <a:ext cx="269081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ight Triangle 19"/>
          <p:cNvSpPr/>
          <p:nvPr/>
        </p:nvSpPr>
        <p:spPr>
          <a:xfrm flipH="1">
            <a:off x="3676650" y="1993107"/>
            <a:ext cx="1483517" cy="1831181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dirty="0"/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2307872" y="4756774"/>
            <a:ext cx="9096544" cy="5232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>
                <a:latin typeface="+mn-lt"/>
              </a:rPr>
              <a:t>Total distance travelled = Total area under the graph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160169" y="1980009"/>
            <a:ext cx="1638300" cy="1844279"/>
          </a:xfrm>
          <a:prstGeom prst="rect">
            <a:avLst/>
          </a:prstGeom>
          <a:solidFill>
            <a:srgbClr val="00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dirty="0"/>
          </a:p>
        </p:txBody>
      </p:sp>
      <p:sp>
        <p:nvSpPr>
          <p:cNvPr id="3" name="Right Triangle 2"/>
          <p:cNvSpPr/>
          <p:nvPr/>
        </p:nvSpPr>
        <p:spPr>
          <a:xfrm>
            <a:off x="6798470" y="2025254"/>
            <a:ext cx="686991" cy="1799034"/>
          </a:xfrm>
          <a:prstGeom prst="rt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dirty="0"/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3944542" y="3423047"/>
            <a:ext cx="1216819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350" b="1"/>
              <a:t>Area = 5.4 m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5267325" y="3415903"/>
            <a:ext cx="131445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350" b="1"/>
              <a:t>Area = 10.8 m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 rot="16200000">
            <a:off x="6340675" y="3089650"/>
            <a:ext cx="1216819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350" b="1"/>
              <a:t>Area = 2.7 m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2303086" y="5430303"/>
            <a:ext cx="8522677" cy="5232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dirty="0">
                <a:latin typeface="+mn-lt"/>
              </a:rPr>
              <a:t>Total distance travelled = 5.4 + 10.8 + 2.7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2303086" y="6049366"/>
            <a:ext cx="5714161" cy="5232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>
                <a:latin typeface="+mn-lt"/>
              </a:rPr>
              <a:t>Total distance travelled = 18.9 m</a:t>
            </a: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>
          <a:xfrm>
            <a:off x="1524000" y="357167"/>
            <a:ext cx="8777318" cy="91440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b="1" u="sng" smtClean="0"/>
              <a:t>Velocity-time graphs</a:t>
            </a:r>
            <a:endParaRPr lang="en-GB" b="1" u="sng" dirty="0" smtClean="0"/>
          </a:p>
        </p:txBody>
      </p:sp>
    </p:spTree>
    <p:extLst>
      <p:ext uri="{BB962C8B-B14F-4D97-AF65-F5344CB8AC3E}">
        <p14:creationId xmlns:p14="http://schemas.microsoft.com/office/powerpoint/2010/main" val="68131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9" name="Chart 4"/>
          <p:cNvGraphicFramePr>
            <a:graphicFrameLocks/>
          </p:cNvGraphicFramePr>
          <p:nvPr/>
        </p:nvGraphicFramePr>
        <p:xfrm>
          <a:off x="3303985" y="1560911"/>
          <a:ext cx="5247084" cy="2550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r:id="rId3" imgW="6998815" imgH="3401863" progId="Excel.Chart.8">
                  <p:embed/>
                </p:oleObj>
              </mc:Choice>
              <mc:Fallback>
                <p:oleObj r:id="rId3" imgW="6998815" imgH="3401863" progId="Excel.Chart.8">
                  <p:embed/>
                  <p:pic>
                    <p:nvPicPr>
                      <p:cNvPr id="19459" name="Chart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3985" y="1560911"/>
                        <a:ext cx="5247084" cy="25503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TextBox 1"/>
          <p:cNvSpPr txBox="1">
            <a:spLocks noChangeArrowheads="1"/>
          </p:cNvSpPr>
          <p:nvPr/>
        </p:nvSpPr>
        <p:spPr bwMode="auto">
          <a:xfrm rot="-5400000">
            <a:off x="2610404" y="2596731"/>
            <a:ext cx="1165704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350" b="1"/>
              <a:t>Speed (m/s)</a:t>
            </a:r>
          </a:p>
        </p:txBody>
      </p:sp>
      <p:sp>
        <p:nvSpPr>
          <p:cNvPr id="19461" name="TextBox 7"/>
          <p:cNvSpPr txBox="1">
            <a:spLocks noChangeArrowheads="1"/>
          </p:cNvSpPr>
          <p:nvPr/>
        </p:nvSpPr>
        <p:spPr bwMode="auto">
          <a:xfrm>
            <a:off x="5517356" y="4075510"/>
            <a:ext cx="946093" cy="36933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b="1" dirty="0">
                <a:latin typeface="+mn-lt"/>
              </a:rPr>
              <a:t>Time (s)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611167" y="1951436"/>
            <a:ext cx="1566863" cy="1909763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5178029" y="1951435"/>
            <a:ext cx="1620440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6798470" y="1951436"/>
            <a:ext cx="756047" cy="1909763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554518" y="3861197"/>
            <a:ext cx="269081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113"/>
          <p:cNvSpPr txBox="1">
            <a:spLocks noChangeArrowheads="1"/>
          </p:cNvSpPr>
          <p:nvPr/>
        </p:nvSpPr>
        <p:spPr bwMode="auto">
          <a:xfrm>
            <a:off x="6798469" y="1777604"/>
            <a:ext cx="3513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GB" b="1" i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A</a:t>
            </a:r>
          </a:p>
        </p:txBody>
      </p:sp>
      <p:sp>
        <p:nvSpPr>
          <p:cNvPr id="17" name="Text Box 113"/>
          <p:cNvSpPr txBox="1">
            <a:spLocks noChangeArrowheads="1"/>
          </p:cNvSpPr>
          <p:nvPr/>
        </p:nvSpPr>
        <p:spPr bwMode="auto">
          <a:xfrm>
            <a:off x="7172325" y="3526631"/>
            <a:ext cx="3513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GB" b="1" i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B</a:t>
            </a:r>
          </a:p>
        </p:txBody>
      </p:sp>
      <p:sp>
        <p:nvSpPr>
          <p:cNvPr id="18" name="Text Box 113"/>
          <p:cNvSpPr txBox="1">
            <a:spLocks noChangeArrowheads="1"/>
          </p:cNvSpPr>
          <p:nvPr/>
        </p:nvSpPr>
        <p:spPr bwMode="auto">
          <a:xfrm>
            <a:off x="7823597" y="3514725"/>
            <a:ext cx="3513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GB" b="1" i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C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376449" y="4794010"/>
            <a:ext cx="6574932" cy="46166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>
                <a:latin typeface="+mn-lt"/>
              </a:rPr>
              <a:t>Describe the motion between 12 and 16 seconds.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2365606" y="5400889"/>
            <a:ext cx="7935712" cy="46166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>
                <a:latin typeface="+mn-lt"/>
              </a:rPr>
              <a:t>Between A-B : Constant deceleration from 12 to 15 seconds.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2365605" y="6065044"/>
            <a:ext cx="8263341" cy="46166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>
                <a:latin typeface="+mn-lt"/>
              </a:rPr>
              <a:t>Between B-C : Object (car) is stationary from 15 to 16 seconds.</a:t>
            </a: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>
          <a:xfrm>
            <a:off x="1524000" y="357167"/>
            <a:ext cx="8777318" cy="91440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b="1" u="sng" smtClean="0"/>
              <a:t>Velocity-time graphs</a:t>
            </a:r>
            <a:endParaRPr lang="en-GB" b="1" u="sng" dirty="0" smtClean="0"/>
          </a:p>
        </p:txBody>
      </p:sp>
    </p:spTree>
    <p:extLst>
      <p:ext uri="{BB962C8B-B14F-4D97-AF65-F5344CB8AC3E}">
        <p14:creationId xmlns:p14="http://schemas.microsoft.com/office/powerpoint/2010/main" val="365929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2"/>
          <p:cNvSpPr txBox="1">
            <a:spLocks noChangeArrowheads="1"/>
          </p:cNvSpPr>
          <p:nvPr/>
        </p:nvSpPr>
        <p:spPr>
          <a:xfrm>
            <a:off x="0" y="294105"/>
            <a:ext cx="4466897" cy="91440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b="1" u="sng" dirty="0" smtClean="0"/>
              <a:t>Motion graphs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497" y="104036"/>
            <a:ext cx="5917324" cy="675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52784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94" y="294628"/>
            <a:ext cx="11221773" cy="6109456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92894" y="5369169"/>
            <a:ext cx="11060906" cy="10349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8546123" y="2039815"/>
            <a:ext cx="3270739" cy="118403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This equation is on the equation sheet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81317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qpqWzTwnwUk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8296" y="84482"/>
            <a:ext cx="11721548" cy="659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1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2" y="1981822"/>
            <a:ext cx="11414044" cy="6844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959" y="0"/>
            <a:ext cx="9026298" cy="19818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216" y="2833565"/>
            <a:ext cx="10270672" cy="379642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916" y="2902389"/>
            <a:ext cx="10179586" cy="2322754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959" y="2902388"/>
            <a:ext cx="11315391" cy="357766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915" y="3063641"/>
            <a:ext cx="10326543" cy="333626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491102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47" y="3414"/>
            <a:ext cx="7054390" cy="4143685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864" y="3861048"/>
            <a:ext cx="7945187" cy="2604226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2" y="4649604"/>
            <a:ext cx="7223411" cy="2186624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96" y="2018337"/>
            <a:ext cx="10696649" cy="393039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5858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47" y="160008"/>
            <a:ext cx="7704856" cy="4500098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371" y="4500741"/>
            <a:ext cx="6884371" cy="2259877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240" y="2950029"/>
            <a:ext cx="10488838" cy="237122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873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107" y="52220"/>
            <a:ext cx="11796996" cy="152433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148"/>
            <a:ext cx="6825331" cy="6298652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626" y="3888827"/>
            <a:ext cx="6171374" cy="270674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9603" y="2151006"/>
            <a:ext cx="10324671" cy="258915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198376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12" y="282091"/>
            <a:ext cx="12034004" cy="2447308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12" y="2856620"/>
            <a:ext cx="11714430" cy="2105202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61840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Vy_gNVaCGg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8174" y="100634"/>
            <a:ext cx="11701670" cy="658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96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just jump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920" y="2131661"/>
            <a:ext cx="4751388" cy="347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5575030" y="3675574"/>
            <a:ext cx="504825" cy="13684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5187245" y="4435123"/>
            <a:ext cx="503238" cy="5762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5979409" y="4363685"/>
            <a:ext cx="2447925" cy="12239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title"/>
          </p:nvPr>
        </p:nvSpPr>
        <p:spPr>
          <a:xfrm>
            <a:off x="793045" y="1155347"/>
            <a:ext cx="10515600" cy="1325563"/>
          </a:xfrm>
        </p:spPr>
        <p:txBody>
          <a:bodyPr/>
          <a:lstStyle/>
          <a:p>
            <a:r>
              <a:rPr lang="en-GB" altLang="en-US" dirty="0"/>
              <a:t>Man jumps out of </a:t>
            </a:r>
            <a:r>
              <a:rPr lang="en-GB" altLang="en-US" dirty="0" smtClean="0"/>
              <a:t>plane (mass 70kg)</a:t>
            </a:r>
            <a:endParaRPr lang="en-US" altLang="en-US" dirty="0"/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3171121" y="4939948"/>
            <a:ext cx="56880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800" dirty="0">
                <a:solidFill>
                  <a:srgbClr val="FF0000"/>
                </a:solidFill>
              </a:rPr>
              <a:t>What forces are acting on him?</a:t>
            </a:r>
            <a:endParaRPr lang="en-US" altLang="en-US" sz="2800" dirty="0">
              <a:solidFill>
                <a:srgbClr val="FF0000"/>
              </a:solidFill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138895" y="228902"/>
            <a:ext cx="7752463" cy="74970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800" b="1" u="sng" dirty="0" smtClean="0"/>
              <a:t>Terminal Velocity</a:t>
            </a:r>
            <a:endParaRPr lang="en-GB" sz="4800" b="1" u="sng" dirty="0"/>
          </a:p>
        </p:txBody>
      </p:sp>
    </p:spTree>
    <p:extLst>
      <p:ext uri="{BB962C8B-B14F-4D97-AF65-F5344CB8AC3E}">
        <p14:creationId xmlns:p14="http://schemas.microsoft.com/office/powerpoint/2010/main" val="76317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just jump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75" y="1125538"/>
            <a:ext cx="5543550" cy="404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6311901" y="3933826"/>
            <a:ext cx="2232025" cy="7905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792539" y="4652963"/>
            <a:ext cx="374332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800" dirty="0"/>
              <a:t>(Force due to gravity) </a:t>
            </a:r>
            <a:r>
              <a:rPr lang="en-GB" altLang="en-US" sz="2800" b="1" dirty="0">
                <a:solidFill>
                  <a:srgbClr val="FF0000"/>
                </a:solidFill>
              </a:rPr>
              <a:t>WEIGHT</a:t>
            </a:r>
            <a:endParaRPr lang="en-US" altLang="en-US" sz="28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042562" y="221358"/>
            <a:ext cx="364720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Mass = </a:t>
            </a:r>
            <a:r>
              <a:rPr lang="en-GB" sz="2400" b="1" dirty="0" smtClean="0">
                <a:solidFill>
                  <a:srgbClr val="FF0000"/>
                </a:solidFill>
              </a:rPr>
              <a:t>70 kg</a:t>
            </a:r>
          </a:p>
          <a:p>
            <a:endParaRPr lang="en-GB" sz="2400" dirty="0"/>
          </a:p>
          <a:p>
            <a:r>
              <a:rPr lang="en-GB" sz="2400" dirty="0" smtClean="0"/>
              <a:t>Force of gravity = </a:t>
            </a:r>
            <a:r>
              <a:rPr lang="en-GB" sz="2400" b="1" dirty="0" smtClean="0">
                <a:solidFill>
                  <a:srgbClr val="FF0000"/>
                </a:solidFill>
              </a:rPr>
              <a:t>10 N/kg</a:t>
            </a:r>
          </a:p>
          <a:p>
            <a:endParaRPr lang="en-GB" sz="2400" dirty="0"/>
          </a:p>
          <a:p>
            <a:r>
              <a:rPr lang="en-GB" sz="2400" dirty="0" smtClean="0"/>
              <a:t>Therefore the weight due to gravity = </a:t>
            </a:r>
            <a:r>
              <a:rPr lang="en-GB" sz="2400" b="1" dirty="0" smtClean="0">
                <a:solidFill>
                  <a:srgbClr val="FF0000"/>
                </a:solidFill>
              </a:rPr>
              <a:t>700 N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718711" y="3037176"/>
            <a:ext cx="4294909" cy="29281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/>
              <a:t>F=ma</a:t>
            </a:r>
          </a:p>
          <a:p>
            <a:pPr algn="ctr"/>
            <a:r>
              <a:rPr lang="en-GB" sz="2400" dirty="0" smtClean="0"/>
              <a:t>Resultant force = </a:t>
            </a:r>
            <a:r>
              <a:rPr lang="en-GB" sz="2400" dirty="0" smtClean="0">
                <a:solidFill>
                  <a:srgbClr val="FF0000"/>
                </a:solidFill>
              </a:rPr>
              <a:t>700N</a:t>
            </a:r>
          </a:p>
          <a:p>
            <a:pPr algn="ctr"/>
            <a:r>
              <a:rPr lang="en-GB" sz="2400" dirty="0" smtClean="0"/>
              <a:t>Acceleration = Force/mass</a:t>
            </a:r>
          </a:p>
          <a:p>
            <a:pPr algn="ctr"/>
            <a:r>
              <a:rPr lang="en-GB" sz="2400" dirty="0" smtClean="0"/>
              <a:t>	    = </a:t>
            </a:r>
            <a:r>
              <a:rPr lang="en-GB" sz="2400" dirty="0" smtClean="0">
                <a:solidFill>
                  <a:srgbClr val="FF0000"/>
                </a:solidFill>
              </a:rPr>
              <a:t>700/70</a:t>
            </a:r>
          </a:p>
          <a:p>
            <a:pPr algn="ctr"/>
            <a:r>
              <a:rPr lang="en-GB" sz="2400" dirty="0" smtClean="0"/>
              <a:t>Acceleration = </a:t>
            </a:r>
            <a:r>
              <a:rPr lang="en-GB" sz="2400" b="1" u="sng" dirty="0" smtClean="0">
                <a:solidFill>
                  <a:srgbClr val="FF0000"/>
                </a:solidFill>
              </a:rPr>
              <a:t>10 m/s</a:t>
            </a:r>
            <a:r>
              <a:rPr lang="en-GB" sz="2400" b="1" u="sng" baseline="30000" dirty="0" smtClean="0">
                <a:solidFill>
                  <a:srgbClr val="FF0000"/>
                </a:solidFill>
              </a:rPr>
              <a:t>2</a:t>
            </a:r>
            <a:endParaRPr lang="en-GB" sz="2400" b="1" u="sng" dirty="0">
              <a:solidFill>
                <a:srgbClr val="FF0000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-216599" y="112890"/>
            <a:ext cx="7752463" cy="74970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800" b="1" u="sng" dirty="0" smtClean="0"/>
              <a:t>Terminal Velocity</a:t>
            </a:r>
            <a:endParaRPr lang="en-GB" sz="4800" b="1" u="sng" dirty="0"/>
          </a:p>
        </p:txBody>
      </p:sp>
    </p:spTree>
    <p:extLst>
      <p:ext uri="{BB962C8B-B14F-4D97-AF65-F5344CB8AC3E}">
        <p14:creationId xmlns:p14="http://schemas.microsoft.com/office/powerpoint/2010/main" val="1769962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just jump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75" y="1125538"/>
            <a:ext cx="5543550" cy="404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6311901" y="3933826"/>
            <a:ext cx="2232025" cy="7905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3792539" y="4652963"/>
            <a:ext cx="374332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800" dirty="0"/>
              <a:t>(Force due to gravity) </a:t>
            </a:r>
            <a:r>
              <a:rPr lang="en-GB" altLang="en-US" sz="2800" b="1" dirty="0">
                <a:solidFill>
                  <a:srgbClr val="FF0000"/>
                </a:solidFill>
              </a:rPr>
              <a:t>WEIGHT</a:t>
            </a:r>
            <a:endParaRPr lang="en-US" altLang="en-US" sz="2800" b="1" dirty="0">
              <a:solidFill>
                <a:srgbClr val="FF0000"/>
              </a:solidFill>
            </a:endParaRPr>
          </a:p>
        </p:txBody>
      </p:sp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5448301" y="1341439"/>
            <a:ext cx="360363" cy="358775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3792539" y="908051"/>
            <a:ext cx="36718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dirty="0"/>
              <a:t>Air resistance </a:t>
            </a:r>
            <a:r>
              <a:rPr lang="en-GB" altLang="en-US" sz="2800" b="1" dirty="0">
                <a:solidFill>
                  <a:srgbClr val="FF0000"/>
                </a:solidFill>
              </a:rPr>
              <a:t>DRAG</a:t>
            </a:r>
            <a:endParaRPr lang="en-US" alt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180410" y="1"/>
            <a:ext cx="7752463" cy="74970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800" b="1" u="sng" dirty="0" smtClean="0"/>
              <a:t>Terminal Velocity</a:t>
            </a:r>
            <a:endParaRPr lang="en-GB" sz="4800" b="1" u="sng" dirty="0"/>
          </a:p>
        </p:txBody>
      </p:sp>
    </p:spTree>
    <p:extLst>
      <p:ext uri="{BB962C8B-B14F-4D97-AF65-F5344CB8AC3E}">
        <p14:creationId xmlns:p14="http://schemas.microsoft.com/office/powerpoint/2010/main" val="361087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just jump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75" y="1125538"/>
            <a:ext cx="5543550" cy="404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AutoShape 3"/>
          <p:cNvSpPr>
            <a:spLocks noChangeArrowheads="1"/>
          </p:cNvSpPr>
          <p:nvPr/>
        </p:nvSpPr>
        <p:spPr bwMode="auto">
          <a:xfrm>
            <a:off x="5448301" y="1341439"/>
            <a:ext cx="360363" cy="358775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6167439" y="1268413"/>
            <a:ext cx="12969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 dirty="0">
                <a:solidFill>
                  <a:srgbClr val="FF0000"/>
                </a:solidFill>
              </a:rPr>
              <a:t>100 N</a:t>
            </a:r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2927351" y="4941889"/>
            <a:ext cx="60483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 dirty="0">
                <a:solidFill>
                  <a:schemeClr val="accent2"/>
                </a:solidFill>
              </a:rPr>
              <a:t>What will happen to him?</a:t>
            </a:r>
            <a:endParaRPr lang="en-US" altLang="en-US" sz="3200" b="1" dirty="0">
              <a:solidFill>
                <a:schemeClr val="accent2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739001" y="1125538"/>
            <a:ext cx="4294909" cy="22367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Resultant force =</a:t>
            </a:r>
          </a:p>
          <a:p>
            <a:pPr algn="ctr"/>
            <a:r>
              <a:rPr lang="en-GB" sz="2400" dirty="0" smtClean="0"/>
              <a:t> </a:t>
            </a:r>
            <a:r>
              <a:rPr lang="en-GB" sz="2400" dirty="0" smtClean="0">
                <a:solidFill>
                  <a:srgbClr val="FF0000"/>
                </a:solidFill>
              </a:rPr>
              <a:t>600N</a:t>
            </a:r>
          </a:p>
          <a:p>
            <a:pPr algn="ctr"/>
            <a:r>
              <a:rPr lang="en-GB" sz="2400" dirty="0" smtClean="0"/>
              <a:t>Acceleration = Force/mass</a:t>
            </a:r>
          </a:p>
          <a:p>
            <a:pPr algn="ctr"/>
            <a:r>
              <a:rPr lang="en-GB" sz="2400" dirty="0" smtClean="0"/>
              <a:t>	    = </a:t>
            </a:r>
            <a:r>
              <a:rPr lang="en-GB" sz="2400" dirty="0" smtClean="0">
                <a:solidFill>
                  <a:srgbClr val="FF0000"/>
                </a:solidFill>
              </a:rPr>
              <a:t>600/70</a:t>
            </a:r>
          </a:p>
          <a:p>
            <a:pPr algn="ctr"/>
            <a:r>
              <a:rPr lang="en-GB" sz="2400" dirty="0" smtClean="0"/>
              <a:t>Acceleration = </a:t>
            </a:r>
            <a:r>
              <a:rPr lang="en-GB" sz="2400" b="1" u="sng" dirty="0" smtClean="0">
                <a:solidFill>
                  <a:srgbClr val="FF0000"/>
                </a:solidFill>
              </a:rPr>
              <a:t>8.5 m/s</a:t>
            </a:r>
            <a:r>
              <a:rPr lang="en-GB" sz="2400" b="1" u="sng" baseline="30000" dirty="0" smtClean="0">
                <a:solidFill>
                  <a:srgbClr val="FF0000"/>
                </a:solidFill>
              </a:rPr>
              <a:t>2</a:t>
            </a:r>
            <a:endParaRPr lang="en-GB" sz="2400" b="1" u="sng" dirty="0">
              <a:solidFill>
                <a:srgbClr val="FF0000"/>
              </a:solidFill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180410" y="1"/>
            <a:ext cx="7752463" cy="74970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800" b="1" u="sng" dirty="0" smtClean="0"/>
              <a:t>Terminal Velocity</a:t>
            </a:r>
            <a:endParaRPr lang="en-GB" sz="4800" b="1" u="sng" dirty="0"/>
          </a:p>
        </p:txBody>
      </p:sp>
    </p:spTree>
    <p:extLst>
      <p:ext uri="{BB962C8B-B14F-4D97-AF65-F5344CB8AC3E}">
        <p14:creationId xmlns:p14="http://schemas.microsoft.com/office/powerpoint/2010/main" val="2502987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just jump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75" y="1125538"/>
            <a:ext cx="5543550" cy="404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AutoShape 3"/>
          <p:cNvSpPr>
            <a:spLocks noChangeArrowheads="1"/>
          </p:cNvSpPr>
          <p:nvPr/>
        </p:nvSpPr>
        <p:spPr bwMode="auto">
          <a:xfrm>
            <a:off x="5361709" y="849528"/>
            <a:ext cx="488519" cy="837769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6167439" y="1268413"/>
            <a:ext cx="12969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b="1" dirty="0" smtClean="0">
                <a:solidFill>
                  <a:srgbClr val="FF0000"/>
                </a:solidFill>
              </a:rPr>
              <a:t>400 </a:t>
            </a:r>
            <a:r>
              <a:rPr lang="en-GB" altLang="en-US" sz="2400" b="1" dirty="0">
                <a:solidFill>
                  <a:srgbClr val="FF0000"/>
                </a:solidFill>
              </a:rPr>
              <a:t>N</a:t>
            </a:r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2927351" y="4941889"/>
            <a:ext cx="60483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600" b="1" dirty="0">
                <a:solidFill>
                  <a:srgbClr val="CC00CC"/>
                </a:solidFill>
              </a:rPr>
              <a:t>He will accelerate downwards</a:t>
            </a:r>
            <a:endParaRPr lang="en-US" altLang="en-US" sz="3600" b="1" dirty="0">
              <a:solidFill>
                <a:srgbClr val="CC00CC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7781637" y="1497013"/>
            <a:ext cx="4294909" cy="21932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Resultant force = </a:t>
            </a:r>
            <a:endParaRPr lang="en-GB" sz="2400" dirty="0"/>
          </a:p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300N</a:t>
            </a:r>
          </a:p>
          <a:p>
            <a:pPr algn="ctr"/>
            <a:r>
              <a:rPr lang="en-GB" sz="2400" dirty="0" smtClean="0"/>
              <a:t>Acceleration = Force/mass</a:t>
            </a:r>
          </a:p>
          <a:p>
            <a:pPr algn="ctr"/>
            <a:r>
              <a:rPr lang="en-GB" sz="2400" dirty="0" smtClean="0"/>
              <a:t>	    = </a:t>
            </a:r>
            <a:r>
              <a:rPr lang="en-GB" sz="2400" dirty="0" smtClean="0">
                <a:solidFill>
                  <a:srgbClr val="FF0000"/>
                </a:solidFill>
              </a:rPr>
              <a:t>300/70</a:t>
            </a:r>
          </a:p>
          <a:p>
            <a:pPr algn="ctr"/>
            <a:r>
              <a:rPr lang="en-GB" sz="2400" dirty="0" smtClean="0"/>
              <a:t>Acceleration = </a:t>
            </a:r>
            <a:r>
              <a:rPr lang="en-GB" sz="2400" b="1" u="sng" dirty="0" smtClean="0">
                <a:solidFill>
                  <a:srgbClr val="FF0000"/>
                </a:solidFill>
              </a:rPr>
              <a:t>4.28m/s</a:t>
            </a:r>
            <a:r>
              <a:rPr lang="en-GB" sz="2400" b="1" u="sng" baseline="30000" dirty="0" smtClean="0">
                <a:solidFill>
                  <a:srgbClr val="FF0000"/>
                </a:solidFill>
              </a:rPr>
              <a:t>2</a:t>
            </a:r>
            <a:endParaRPr lang="en-GB" sz="24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285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terminal veloc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035" y="981075"/>
            <a:ext cx="5276850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2904772" y="981074"/>
            <a:ext cx="59055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600" dirty="0"/>
              <a:t>Some time later</a:t>
            </a:r>
            <a:endParaRPr lang="en-US" altLang="en-US" sz="3600" dirty="0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2760310" y="5878513"/>
            <a:ext cx="611981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 dirty="0">
                <a:solidFill>
                  <a:schemeClr val="accent2"/>
                </a:solidFill>
              </a:rPr>
              <a:t>What will happen to him now?</a:t>
            </a:r>
            <a:endParaRPr lang="en-US" altLang="en-US" sz="3200" b="1" dirty="0">
              <a:solidFill>
                <a:schemeClr val="accent2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675353" y="2628755"/>
            <a:ext cx="4294909" cy="19742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Resultant force = </a:t>
            </a:r>
            <a:r>
              <a:rPr lang="en-GB" sz="2400" dirty="0" smtClean="0">
                <a:solidFill>
                  <a:srgbClr val="FF0000"/>
                </a:solidFill>
              </a:rPr>
              <a:t>0N</a:t>
            </a:r>
          </a:p>
          <a:p>
            <a:pPr algn="ctr"/>
            <a:r>
              <a:rPr lang="en-GB" sz="2400" dirty="0" smtClean="0"/>
              <a:t>Acceleration = Force/mass</a:t>
            </a:r>
          </a:p>
          <a:p>
            <a:pPr algn="ctr"/>
            <a:r>
              <a:rPr lang="en-GB" sz="2400" dirty="0" smtClean="0"/>
              <a:t>	    = </a:t>
            </a:r>
            <a:r>
              <a:rPr lang="en-GB" sz="2400" dirty="0" smtClean="0">
                <a:solidFill>
                  <a:srgbClr val="FF0000"/>
                </a:solidFill>
              </a:rPr>
              <a:t>0/70</a:t>
            </a:r>
          </a:p>
          <a:p>
            <a:pPr algn="ctr"/>
            <a:r>
              <a:rPr lang="en-GB" sz="2400" dirty="0" smtClean="0"/>
              <a:t>Acceleration = </a:t>
            </a:r>
            <a:r>
              <a:rPr lang="en-GB" sz="2400" b="1" u="sng" dirty="0" smtClean="0">
                <a:solidFill>
                  <a:srgbClr val="FF0000"/>
                </a:solidFill>
              </a:rPr>
              <a:t>0 m/s</a:t>
            </a:r>
            <a:r>
              <a:rPr lang="en-GB" sz="2400" b="1" u="sng" baseline="30000" dirty="0" smtClean="0">
                <a:solidFill>
                  <a:srgbClr val="FF0000"/>
                </a:solidFill>
              </a:rPr>
              <a:t>2</a:t>
            </a:r>
            <a:endParaRPr lang="en-GB" sz="2400" b="1" u="sng" dirty="0">
              <a:solidFill>
                <a:srgbClr val="FF0000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198073" y="103057"/>
            <a:ext cx="7752463" cy="74970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800" b="1" u="sng" dirty="0" smtClean="0"/>
              <a:t>Terminal Velocity</a:t>
            </a:r>
            <a:endParaRPr lang="en-GB" sz="4800" b="1" u="sng" dirty="0"/>
          </a:p>
        </p:txBody>
      </p:sp>
    </p:spTree>
    <p:extLst>
      <p:ext uri="{BB962C8B-B14F-4D97-AF65-F5344CB8AC3E}">
        <p14:creationId xmlns:p14="http://schemas.microsoft.com/office/powerpoint/2010/main" val="3377551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terminal veloc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324" y="1152173"/>
            <a:ext cx="5276850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2916061" y="1152172"/>
            <a:ext cx="59055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600" dirty="0"/>
              <a:t>Some time later</a:t>
            </a:r>
            <a:endParaRPr lang="en-US" altLang="en-US" sz="3600" dirty="0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2771599" y="6049611"/>
            <a:ext cx="611981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 dirty="0">
                <a:solidFill>
                  <a:srgbClr val="CC00CC"/>
                </a:solidFill>
              </a:rPr>
              <a:t>He will fall at a constant speed</a:t>
            </a:r>
            <a:endParaRPr lang="en-US" altLang="en-US" sz="3200" b="1" dirty="0">
              <a:solidFill>
                <a:srgbClr val="CC00CC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180410" y="1"/>
            <a:ext cx="7752463" cy="74970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800" b="1" u="sng" dirty="0" smtClean="0"/>
              <a:t>Terminal Velocity</a:t>
            </a:r>
            <a:endParaRPr lang="en-GB" sz="4800" b="1" u="sng" dirty="0"/>
          </a:p>
        </p:txBody>
      </p:sp>
    </p:spTree>
    <p:extLst>
      <p:ext uri="{BB962C8B-B14F-4D97-AF65-F5344CB8AC3E}">
        <p14:creationId xmlns:p14="http://schemas.microsoft.com/office/powerpoint/2010/main" val="260348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terminal veloc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132" y="553862"/>
            <a:ext cx="5276850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968482" y="749705"/>
            <a:ext cx="59055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600" dirty="0"/>
              <a:t>Some time later</a:t>
            </a:r>
            <a:endParaRPr lang="en-US" altLang="en-US" sz="3600" dirty="0"/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2876407" y="5451300"/>
            <a:ext cx="6119812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 dirty="0">
                <a:solidFill>
                  <a:srgbClr val="CC00CC"/>
                </a:solidFill>
              </a:rPr>
              <a:t>He will fall at a constant speed</a:t>
            </a:r>
          </a:p>
          <a:p>
            <a:pPr algn="ctr">
              <a:spcBef>
                <a:spcPct val="50000"/>
              </a:spcBef>
            </a:pPr>
            <a:r>
              <a:rPr lang="en-GB" altLang="en-US" sz="3200" b="1" dirty="0">
                <a:solidFill>
                  <a:srgbClr val="CC00CC"/>
                </a:solidFill>
              </a:rPr>
              <a:t>His </a:t>
            </a:r>
            <a:r>
              <a:rPr lang="en-GB" altLang="en-US" sz="3200" b="1" dirty="0">
                <a:solidFill>
                  <a:srgbClr val="FF0000"/>
                </a:solidFill>
              </a:rPr>
              <a:t>TERMINAL VELOCITY</a:t>
            </a:r>
            <a:endParaRPr lang="en-US" altLang="en-US" sz="3200" b="1" dirty="0">
              <a:solidFill>
                <a:srgbClr val="FF0000"/>
              </a:solidFill>
            </a:endParaRPr>
          </a:p>
        </p:txBody>
      </p:sp>
      <p:sp>
        <p:nvSpPr>
          <p:cNvPr id="2" name="Explosion 2 1"/>
          <p:cNvSpPr/>
          <p:nvPr/>
        </p:nvSpPr>
        <p:spPr>
          <a:xfrm>
            <a:off x="8011391" y="1374165"/>
            <a:ext cx="4180609" cy="2961409"/>
          </a:xfrm>
          <a:prstGeom prst="irregularSeal2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Terminal velocity in humans is about 120 mph (55 m/s)</a:t>
            </a:r>
            <a:endParaRPr lang="en-GB" dirty="0"/>
          </a:p>
        </p:txBody>
      </p:sp>
      <p:sp>
        <p:nvSpPr>
          <p:cNvPr id="3" name="Explosion 2 2"/>
          <p:cNvSpPr/>
          <p:nvPr/>
        </p:nvSpPr>
        <p:spPr>
          <a:xfrm>
            <a:off x="93519" y="553860"/>
            <a:ext cx="4239491" cy="2545196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Highest recorded terminal velocity was 321 mph!! How?</a:t>
            </a:r>
            <a:endParaRPr lang="en-GB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180410" y="1"/>
            <a:ext cx="7752463" cy="74970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800" b="1" u="sng" dirty="0" smtClean="0"/>
              <a:t>Terminal Velocity</a:t>
            </a:r>
            <a:endParaRPr lang="en-GB" sz="4800" b="1" u="sng" dirty="0"/>
          </a:p>
        </p:txBody>
      </p:sp>
    </p:spTree>
    <p:extLst>
      <p:ext uri="{BB962C8B-B14F-4D97-AF65-F5344CB8AC3E}">
        <p14:creationId xmlns:p14="http://schemas.microsoft.com/office/powerpoint/2010/main" val="249391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parachute opens, rapid deceler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793" y="1875542"/>
            <a:ext cx="2897188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071814" y="1016705"/>
            <a:ext cx="53292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600" dirty="0"/>
              <a:t>Man opens parachute</a:t>
            </a:r>
            <a:endParaRPr lang="en-US" altLang="en-US" sz="3600" dirty="0"/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2927350" y="6201480"/>
            <a:ext cx="63373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200" b="1" dirty="0">
                <a:solidFill>
                  <a:schemeClr val="accent2"/>
                </a:solidFill>
              </a:rPr>
              <a:t>What will happen to him now?</a:t>
            </a:r>
            <a:endParaRPr lang="en-US" altLang="en-US" sz="3200" b="1" dirty="0">
              <a:solidFill>
                <a:schemeClr val="accent2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697931" y="2664386"/>
            <a:ext cx="4294909" cy="19742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Resultant force = </a:t>
            </a:r>
          </a:p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-400N</a:t>
            </a:r>
          </a:p>
          <a:p>
            <a:pPr algn="ctr"/>
            <a:r>
              <a:rPr lang="en-GB" sz="2400" dirty="0" smtClean="0"/>
              <a:t>Acceleration = Force/mass</a:t>
            </a:r>
          </a:p>
          <a:p>
            <a:pPr algn="ctr"/>
            <a:r>
              <a:rPr lang="en-GB" sz="2400" dirty="0" smtClean="0"/>
              <a:t>	    = </a:t>
            </a:r>
            <a:r>
              <a:rPr lang="en-GB" sz="2400" dirty="0" smtClean="0">
                <a:solidFill>
                  <a:srgbClr val="FF0000"/>
                </a:solidFill>
              </a:rPr>
              <a:t>-400/70</a:t>
            </a:r>
          </a:p>
          <a:p>
            <a:pPr algn="ctr"/>
            <a:r>
              <a:rPr lang="en-GB" sz="2400" dirty="0" smtClean="0"/>
              <a:t>Acceleration = </a:t>
            </a:r>
            <a:r>
              <a:rPr lang="en-GB" sz="2400" b="1" u="sng" dirty="0" smtClean="0">
                <a:solidFill>
                  <a:srgbClr val="FF0000"/>
                </a:solidFill>
              </a:rPr>
              <a:t> -5.71 m/s</a:t>
            </a:r>
            <a:r>
              <a:rPr lang="en-GB" sz="2400" b="1" u="sng" baseline="30000" dirty="0" smtClean="0">
                <a:solidFill>
                  <a:srgbClr val="FF0000"/>
                </a:solidFill>
              </a:rPr>
              <a:t>2</a:t>
            </a:r>
            <a:endParaRPr lang="en-GB" sz="2400" b="1" u="sng" dirty="0">
              <a:solidFill>
                <a:srgbClr val="FF0000"/>
              </a:solidFill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180410" y="1"/>
            <a:ext cx="7752463" cy="74970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800" b="1" u="sng" dirty="0" smtClean="0"/>
              <a:t>Terminal Velocity</a:t>
            </a:r>
            <a:endParaRPr lang="en-GB" sz="4800" b="1" u="sng" dirty="0"/>
          </a:p>
        </p:txBody>
      </p:sp>
    </p:spTree>
    <p:extLst>
      <p:ext uri="{BB962C8B-B14F-4D97-AF65-F5344CB8AC3E}">
        <p14:creationId xmlns:p14="http://schemas.microsoft.com/office/powerpoint/2010/main" val="330492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parachute opens, rapid deceler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802" y="1723848"/>
            <a:ext cx="2897188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3139547" y="858661"/>
            <a:ext cx="53292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600" dirty="0"/>
              <a:t>Man opens parachute</a:t>
            </a:r>
            <a:endParaRPr lang="en-US" altLang="en-US" sz="3600" dirty="0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531101" y="6136955"/>
            <a:ext cx="63373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 dirty="0">
                <a:solidFill>
                  <a:srgbClr val="CC00CC"/>
                </a:solidFill>
              </a:rPr>
              <a:t>He will DECELERATE</a:t>
            </a:r>
            <a:endParaRPr lang="en-US" altLang="en-US" sz="3200" b="1" dirty="0">
              <a:solidFill>
                <a:srgbClr val="CC00CC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180410" y="1"/>
            <a:ext cx="7752463" cy="74970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800" b="1" u="sng" dirty="0" smtClean="0"/>
              <a:t>Terminal Velocity</a:t>
            </a:r>
            <a:endParaRPr lang="en-GB" sz="4800" b="1" u="sng" dirty="0"/>
          </a:p>
        </p:txBody>
      </p:sp>
    </p:spTree>
    <p:extLst>
      <p:ext uri="{BB962C8B-B14F-4D97-AF65-F5344CB8AC3E}">
        <p14:creationId xmlns:p14="http://schemas.microsoft.com/office/powerpoint/2010/main" val="132811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Landed. Velocity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914" y="900114"/>
            <a:ext cx="5545137" cy="44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2640014" y="5300664"/>
            <a:ext cx="662463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dirty="0"/>
              <a:t>His weight downwards equals the ground's push upwards, so there he stays.</a:t>
            </a:r>
            <a:r>
              <a:rPr lang="en-US" altLang="en-US" dirty="0"/>
              <a:t> 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180410" y="1"/>
            <a:ext cx="7752463" cy="74970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800" b="1" u="sng" dirty="0" smtClean="0"/>
              <a:t>Terminal Velocity</a:t>
            </a:r>
            <a:endParaRPr lang="en-GB" sz="4800" b="1" u="sng" dirty="0"/>
          </a:p>
        </p:txBody>
      </p:sp>
    </p:spTree>
    <p:extLst>
      <p:ext uri="{BB962C8B-B14F-4D97-AF65-F5344CB8AC3E}">
        <p14:creationId xmlns:p14="http://schemas.microsoft.com/office/powerpoint/2010/main" val="160426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4" descr="parachutistGraph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11" y="1608667"/>
            <a:ext cx="8890000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955800" y="7307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u="sng" dirty="0" smtClean="0"/>
              <a:t>Terminal velocity</a:t>
            </a:r>
            <a:endParaRPr lang="en-GB" b="1" u="sng" dirty="0"/>
          </a:p>
        </p:txBody>
      </p:sp>
      <p:sp>
        <p:nvSpPr>
          <p:cNvPr id="2" name="TextBox 1"/>
          <p:cNvSpPr txBox="1"/>
          <p:nvPr/>
        </p:nvSpPr>
        <p:spPr>
          <a:xfrm>
            <a:off x="9398000" y="1608667"/>
            <a:ext cx="2669822" cy="440120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dirty="0" smtClean="0"/>
              <a:t>You must be able to describe terminal velocity in terms of resultant forces </a:t>
            </a:r>
            <a:r>
              <a:rPr lang="en-GB" sz="2800" b="1" u="sng" dirty="0" smtClean="0"/>
              <a:t>and</a:t>
            </a:r>
            <a:r>
              <a:rPr lang="en-GB" sz="2800" dirty="0" smtClean="0"/>
              <a:t> type of motion (accelerating, decelerating, constant speed)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0530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5" y="170864"/>
            <a:ext cx="9086750" cy="664451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62805"/>
            <a:ext cx="6984002" cy="483393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7107" y="97291"/>
            <a:ext cx="6414407" cy="4527817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5400" y="2868566"/>
            <a:ext cx="7199539" cy="343426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054247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016" y="87857"/>
            <a:ext cx="12017651" cy="502556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17" y="87858"/>
            <a:ext cx="8002480" cy="676538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0352" y="259362"/>
            <a:ext cx="9098345" cy="620047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186734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48" y="24063"/>
            <a:ext cx="8728409" cy="677063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077" y="2912534"/>
            <a:ext cx="11624868" cy="370809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41445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981" y="92843"/>
            <a:ext cx="7429304" cy="670074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08704" y="6118348"/>
            <a:ext cx="7429304" cy="6810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7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_W3VbonFNcw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37930" y="98148"/>
            <a:ext cx="11661914" cy="6559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32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5"/>
          <p:cNvSpPr txBox="1">
            <a:spLocks noChangeArrowheads="1"/>
          </p:cNvSpPr>
          <p:nvPr/>
        </p:nvSpPr>
        <p:spPr bwMode="auto">
          <a:xfrm>
            <a:off x="1870076" y="4408489"/>
            <a:ext cx="517802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2400" dirty="0" smtClean="0">
                <a:latin typeface="Comic Sans MS" panose="030F0702030302020204" pitchFamily="66" charset="0"/>
              </a:rPr>
              <a:t>No </a:t>
            </a:r>
            <a:r>
              <a:rPr lang="en-GB" altLang="en-US" sz="2400" dirty="0">
                <a:latin typeface="Comic Sans MS" panose="030F0702030302020204" pitchFamily="66" charset="0"/>
              </a:rPr>
              <a:t>net force = No Acceleration.</a:t>
            </a:r>
          </a:p>
          <a:p>
            <a:pPr eaLnBrk="1" hangingPunct="1"/>
            <a:endParaRPr lang="en-GB" altLang="en-US" sz="2400" dirty="0">
              <a:latin typeface="Comic Sans MS" panose="030F0702030302020204" pitchFamily="66" charset="0"/>
            </a:endParaRPr>
          </a:p>
          <a:p>
            <a:pPr eaLnBrk="1" hangingPunct="1"/>
            <a:r>
              <a:rPr lang="en-GB" altLang="en-US" sz="2400" dirty="0">
                <a:latin typeface="Comic Sans MS" panose="030F0702030302020204" pitchFamily="66" charset="0"/>
              </a:rPr>
              <a:t>                     = No change in speed.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7589" y="3301417"/>
            <a:ext cx="19888200" cy="3267075"/>
            <a:chOff x="0" y="4248"/>
            <a:chExt cx="13104" cy="3444"/>
          </a:xfrm>
        </p:grpSpPr>
        <p:pic>
          <p:nvPicPr>
            <p:cNvPr id="13328" name="Picture 23" descr="sine surface"/>
            <p:cNvPicPr>
              <a:picLocks noChangeAspect="1" noChangeArrowheads="1"/>
            </p:cNvPicPr>
            <p:nvPr/>
          </p:nvPicPr>
          <p:blipFill>
            <a:blip r:embed="rId2">
              <a:lum bright="40000" contrast="-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320"/>
              <a:ext cx="6559" cy="3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9" name="Picture 24" descr="sine surface2"/>
            <p:cNvPicPr>
              <a:picLocks noChangeAspect="1" noChangeArrowheads="1"/>
            </p:cNvPicPr>
            <p:nvPr/>
          </p:nvPicPr>
          <p:blipFill>
            <a:blip r:embed="rId3">
              <a:lum bright="40000" contrast="-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7" y="4248"/>
              <a:ext cx="6547" cy="3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8679" name="Picture 7" descr="j023346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21594" y="3223711"/>
            <a:ext cx="1096963" cy="55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0" y="3952876"/>
            <a:ext cx="19888200" cy="3267075"/>
            <a:chOff x="0" y="4248"/>
            <a:chExt cx="13104" cy="3444"/>
          </a:xfrm>
        </p:grpSpPr>
        <p:pic>
          <p:nvPicPr>
            <p:cNvPr id="13326" name="Picture 11" descr="sine surfac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320"/>
              <a:ext cx="6559" cy="3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7" name="Picture 12" descr="sine surface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7" y="4248"/>
              <a:ext cx="6547" cy="3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686" name="Text Box 14"/>
          <p:cNvSpPr txBox="1">
            <a:spLocks noChangeArrowheads="1"/>
          </p:cNvSpPr>
          <p:nvPr/>
        </p:nvSpPr>
        <p:spPr bwMode="auto">
          <a:xfrm>
            <a:off x="2193925" y="722313"/>
            <a:ext cx="597535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/>
              <a:t>Having </a:t>
            </a:r>
            <a:r>
              <a:rPr lang="en-GB" altLang="en-US" b="1">
                <a:solidFill>
                  <a:srgbClr val="FF0000"/>
                </a:solidFill>
              </a:rPr>
              <a:t>EQUAL AND OPPOSITE</a:t>
            </a:r>
            <a:r>
              <a:rPr lang="en-GB" altLang="en-US"/>
              <a:t> forces acting on an </a:t>
            </a:r>
          </a:p>
          <a:p>
            <a:pPr eaLnBrk="1" hangingPunct="1"/>
            <a:r>
              <a:rPr lang="en-GB" altLang="en-US"/>
              <a:t>object is effectively the</a:t>
            </a:r>
            <a:r>
              <a:rPr lang="en-GB" altLang="en-US" sz="2000"/>
              <a:t> </a:t>
            </a:r>
            <a:r>
              <a:rPr lang="en-GB" altLang="en-US"/>
              <a:t>same as having</a:t>
            </a:r>
            <a:r>
              <a:rPr lang="en-GB" altLang="en-US" sz="2800"/>
              <a:t> </a:t>
            </a:r>
            <a:r>
              <a:rPr lang="en-GB" altLang="en-US" sz="2000" b="1">
                <a:solidFill>
                  <a:srgbClr val="FF0000"/>
                </a:solidFill>
              </a:rPr>
              <a:t>NO</a:t>
            </a:r>
            <a:r>
              <a:rPr lang="en-GB" altLang="en-US" sz="2800"/>
              <a:t> </a:t>
            </a:r>
            <a:r>
              <a:rPr lang="en-GB" altLang="en-US"/>
              <a:t>force acting.</a:t>
            </a:r>
          </a:p>
        </p:txBody>
      </p:sp>
      <p:sp>
        <p:nvSpPr>
          <p:cNvPr id="28687" name="AutoShape 15"/>
          <p:cNvSpPr>
            <a:spLocks noChangeArrowheads="1"/>
          </p:cNvSpPr>
          <p:nvPr/>
        </p:nvSpPr>
        <p:spPr bwMode="auto">
          <a:xfrm>
            <a:off x="3314700" y="1612900"/>
            <a:ext cx="1574800" cy="723900"/>
          </a:xfrm>
          <a:prstGeom prst="leftArrow">
            <a:avLst>
              <a:gd name="adj1" fmla="val 50000"/>
              <a:gd name="adj2" fmla="val 54386"/>
            </a:avLst>
          </a:prstGeom>
          <a:gradFill rotWithShape="1">
            <a:gsLst>
              <a:gs pos="0">
                <a:srgbClr val="FF8200"/>
              </a:gs>
              <a:gs pos="10001">
                <a:srgbClr val="FF0000"/>
              </a:gs>
              <a:gs pos="35001">
                <a:srgbClr val="BA0066"/>
              </a:gs>
              <a:gs pos="70000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8688" name="AutoShape 16"/>
          <p:cNvSpPr>
            <a:spLocks noChangeArrowheads="1"/>
          </p:cNvSpPr>
          <p:nvPr/>
        </p:nvSpPr>
        <p:spPr bwMode="auto">
          <a:xfrm flipH="1">
            <a:off x="4978400" y="1612900"/>
            <a:ext cx="1574800" cy="723900"/>
          </a:xfrm>
          <a:prstGeom prst="leftArrow">
            <a:avLst>
              <a:gd name="adj1" fmla="val 50000"/>
              <a:gd name="adj2" fmla="val 54386"/>
            </a:avLst>
          </a:prstGeom>
          <a:gradFill rotWithShape="1">
            <a:gsLst>
              <a:gs pos="0">
                <a:srgbClr val="FF8200"/>
              </a:gs>
              <a:gs pos="10001">
                <a:srgbClr val="FF0000"/>
              </a:gs>
              <a:gs pos="35001">
                <a:srgbClr val="BA0066"/>
              </a:gs>
              <a:gs pos="70000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8689" name="AutoShape 17"/>
          <p:cNvSpPr>
            <a:spLocks noChangeArrowheads="1"/>
          </p:cNvSpPr>
          <p:nvPr/>
        </p:nvSpPr>
        <p:spPr bwMode="auto">
          <a:xfrm>
            <a:off x="632618" y="3091948"/>
            <a:ext cx="723900" cy="152400"/>
          </a:xfrm>
          <a:prstGeom prst="leftArrow">
            <a:avLst>
              <a:gd name="adj1" fmla="val 50000"/>
              <a:gd name="adj2" fmla="val 118750"/>
            </a:avLst>
          </a:prstGeom>
          <a:gradFill rotWithShape="1">
            <a:gsLst>
              <a:gs pos="0">
                <a:srgbClr val="FF8200"/>
              </a:gs>
              <a:gs pos="10001">
                <a:srgbClr val="FF0000"/>
              </a:gs>
              <a:gs pos="35001">
                <a:srgbClr val="BA0066"/>
              </a:gs>
              <a:gs pos="70000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8690" name="AutoShape 18"/>
          <p:cNvSpPr>
            <a:spLocks noChangeArrowheads="1"/>
          </p:cNvSpPr>
          <p:nvPr/>
        </p:nvSpPr>
        <p:spPr bwMode="auto">
          <a:xfrm flipH="1">
            <a:off x="2296318" y="3091948"/>
            <a:ext cx="723900" cy="152400"/>
          </a:xfrm>
          <a:prstGeom prst="leftArrow">
            <a:avLst>
              <a:gd name="adj1" fmla="val 50000"/>
              <a:gd name="adj2" fmla="val 118750"/>
            </a:avLst>
          </a:prstGeom>
          <a:gradFill rotWithShape="1">
            <a:gsLst>
              <a:gs pos="0">
                <a:srgbClr val="FF8200"/>
              </a:gs>
              <a:gs pos="10001">
                <a:srgbClr val="FF0000"/>
              </a:gs>
              <a:gs pos="35001">
                <a:srgbClr val="BA0066"/>
              </a:gs>
              <a:gs pos="70000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8691" name="Text Box 19"/>
          <p:cNvSpPr txBox="1">
            <a:spLocks noChangeArrowheads="1"/>
          </p:cNvSpPr>
          <p:nvPr/>
        </p:nvSpPr>
        <p:spPr bwMode="auto">
          <a:xfrm>
            <a:off x="2242343" y="2696661"/>
            <a:ext cx="679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/>
              <a:t>drive</a:t>
            </a:r>
          </a:p>
        </p:txBody>
      </p:sp>
      <p:sp>
        <p:nvSpPr>
          <p:cNvPr id="28692" name="Text Box 20"/>
          <p:cNvSpPr txBox="1">
            <a:spLocks noChangeArrowheads="1"/>
          </p:cNvSpPr>
          <p:nvPr/>
        </p:nvSpPr>
        <p:spPr bwMode="auto">
          <a:xfrm>
            <a:off x="718343" y="2683961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/>
              <a:t>drag</a:t>
            </a:r>
          </a:p>
        </p:txBody>
      </p:sp>
      <p:sp>
        <p:nvSpPr>
          <p:cNvPr id="28693" name="Text Box 21"/>
          <p:cNvSpPr txBox="1">
            <a:spLocks noChangeArrowheads="1"/>
          </p:cNvSpPr>
          <p:nvPr/>
        </p:nvSpPr>
        <p:spPr bwMode="auto">
          <a:xfrm>
            <a:off x="4733926" y="2916238"/>
            <a:ext cx="4930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2400">
                <a:solidFill>
                  <a:schemeClr val="hlink"/>
                </a:solidFill>
                <a:latin typeface="Comic Sans MS" panose="030F0702030302020204" pitchFamily="66" charset="0"/>
              </a:rPr>
              <a:t>The car moves at constant speed.</a:t>
            </a:r>
          </a:p>
        </p:txBody>
      </p:sp>
    </p:spTree>
    <p:extLst>
      <p:ext uri="{BB962C8B-B14F-4D97-AF65-F5344CB8AC3E}">
        <p14:creationId xmlns:p14="http://schemas.microsoft.com/office/powerpoint/2010/main" val="488182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8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8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8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xit" presetSubtype="2" fill="hold" grpId="1" nodeType="withEffect">
                                  <p:stCondLst>
                                    <p:cond delay="61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8" dur="10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xit" presetSubtype="8" fill="hold" grpId="1" nodeType="withEffect">
                                  <p:stCondLst>
                                    <p:cond delay="61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10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2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2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repeatCount="3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0.00046 L 4.58333E-6 0.04629 " pathEditMode="relative" rAng="0" ptsTypes="AA">
                                      <p:cBhvr>
                                        <p:cTn id="30" dur="3083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92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">
                                      <p:cBhvr>
                                        <p:cTn id="32" dur="1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2000" accel="50000" decel="5000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-1920000">
                                      <p:cBhvr>
                                        <p:cTn id="34" dur="32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accel="50000" decel="50000" fill="hold" nodeType="withEffect">
                                  <p:stCondLst>
                                    <p:cond delay="14300"/>
                                  </p:stCondLst>
                                  <p:childTnLst>
                                    <p:animRot by="-960000">
                                      <p:cBhvr>
                                        <p:cTn id="36" dur="2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7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186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86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85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xit" presetSubtype="8" fill="hold" grpId="3" nodeType="withEffect">
                                  <p:stCondLst>
                                    <p:cond delay="143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2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xit" presetSubtype="2" fill="hold" grpId="3" nodeType="withEffect">
                                  <p:stCondLst>
                                    <p:cond delay="143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5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10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xit" presetSubtype="2" fill="hold" grpId="1" nodeType="withEffect">
                                  <p:stCondLst>
                                    <p:cond delay="61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4" dur="10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2" presetClass="exit" presetSubtype="8" fill="hold" grpId="1" nodeType="withEffect">
                                  <p:stCondLst>
                                    <p:cond delay="61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7" dur="10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2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2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10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6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600"/>
                                        <p:tgtEl>
                                          <p:spTgt spid="28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820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7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186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86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85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fill="hold" nodeType="withEffect">
                                  <p:stCondLst>
                                    <p:cond delay="18500"/>
                                  </p:stCondLst>
                                  <p:childTnLst>
                                    <p:animMotion origin="layout" path="M 4.58333E-6 4.81481E-6 L 0.0125 0.59444 " pathEditMode="relative" rAng="0" ptsTypes="AA">
                                      <p:cBhvr>
                                        <p:cTn id="78" dur="46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" y="29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6" grpId="0"/>
      <p:bldP spid="28687" grpId="0" animBg="1"/>
      <p:bldP spid="28687" grpId="1" animBg="1"/>
      <p:bldP spid="28687" grpId="2" animBg="1"/>
      <p:bldP spid="28687" grpId="3" animBg="1"/>
      <p:bldP spid="28688" grpId="0" animBg="1"/>
      <p:bldP spid="28688" grpId="1" animBg="1"/>
      <p:bldP spid="28688" grpId="2" animBg="1"/>
      <p:bldP spid="28688" grpId="3" animBg="1"/>
      <p:bldP spid="28689" grpId="0" animBg="1"/>
      <p:bldP spid="28689" grpId="1" animBg="1"/>
      <p:bldP spid="28689" grpId="2" animBg="1"/>
      <p:bldP spid="28690" grpId="0" animBg="1"/>
      <p:bldP spid="28690" grpId="1" animBg="1"/>
      <p:bldP spid="28690" grpId="2" animBg="1"/>
      <p:bldP spid="28691" grpId="0"/>
      <p:bldP spid="28692" grpId="0"/>
      <p:bldP spid="28693" grpId="0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3"/>
          <p:cNvSpPr>
            <a:spLocks noChangeArrowheads="1"/>
          </p:cNvSpPr>
          <p:nvPr/>
        </p:nvSpPr>
        <p:spPr bwMode="auto">
          <a:xfrm>
            <a:off x="1" y="1"/>
            <a:ext cx="12192000" cy="29241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5280025" y="404814"/>
            <a:ext cx="3887788" cy="3240087"/>
            <a:chOff x="1655" y="255"/>
            <a:chExt cx="2449" cy="2041"/>
          </a:xfrm>
        </p:grpSpPr>
        <p:sp>
          <p:nvSpPr>
            <p:cNvPr id="7199" name="Oval 31"/>
            <p:cNvSpPr>
              <a:spLocks noChangeArrowheads="1"/>
            </p:cNvSpPr>
            <p:nvPr/>
          </p:nvSpPr>
          <p:spPr bwMode="auto">
            <a:xfrm>
              <a:off x="1655" y="255"/>
              <a:ext cx="2449" cy="2041"/>
            </a:xfrm>
            <a:prstGeom prst="ellipse">
              <a:avLst/>
            </a:prstGeom>
            <a:gradFill rotWithShape="1">
              <a:gsLst>
                <a:gs pos="0">
                  <a:srgbClr val="E20B06">
                    <a:alpha val="83000"/>
                  </a:srgbClr>
                </a:gs>
                <a:gs pos="100000">
                  <a:srgbClr val="FD9F05">
                    <a:alpha val="17999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softEdge rad="127000"/>
            </a:effectLst>
          </p:spPr>
          <p:txBody>
            <a:bodyPr wrap="none" anchor="ctr"/>
            <a:lstStyle/>
            <a:p>
              <a:pPr>
                <a:defRPr/>
              </a:pPr>
              <a:endParaRPr lang="en-GB">
                <a:latin typeface="Arial" charset="0"/>
                <a:cs typeface="Arial" charset="0"/>
              </a:endParaRPr>
            </a:p>
          </p:txBody>
        </p:sp>
        <p:sp>
          <p:nvSpPr>
            <p:cNvPr id="7198" name="Oval 30"/>
            <p:cNvSpPr>
              <a:spLocks noChangeArrowheads="1"/>
            </p:cNvSpPr>
            <p:nvPr/>
          </p:nvSpPr>
          <p:spPr bwMode="auto">
            <a:xfrm>
              <a:off x="2336" y="890"/>
              <a:ext cx="1061" cy="848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E20B06">
                    <a:alpha val="3300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softEdge rad="127000"/>
            </a:effectLst>
          </p:spPr>
          <p:txBody>
            <a:bodyPr wrap="none" anchor="ctr"/>
            <a:lstStyle/>
            <a:p>
              <a:pPr>
                <a:defRPr/>
              </a:pPr>
              <a:endParaRPr lang="en-GB">
                <a:latin typeface="Arial" charset="0"/>
                <a:cs typeface="Arial" charset="0"/>
              </a:endParaRPr>
            </a:p>
          </p:txBody>
        </p:sp>
      </p:grp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0" y="2133601"/>
            <a:ext cx="74168000" cy="2879725"/>
            <a:chOff x="-159" y="1344"/>
            <a:chExt cx="37603" cy="1676"/>
          </a:xfrm>
        </p:grpSpPr>
        <p:grpSp>
          <p:nvGrpSpPr>
            <p:cNvPr id="14375" name="Group 25"/>
            <p:cNvGrpSpPr>
              <a:grpSpLocks/>
            </p:cNvGrpSpPr>
            <p:nvPr/>
          </p:nvGrpSpPr>
          <p:grpSpPr bwMode="auto">
            <a:xfrm>
              <a:off x="-159" y="1344"/>
              <a:ext cx="18824" cy="1586"/>
              <a:chOff x="-159" y="1344"/>
              <a:chExt cx="18824" cy="1586"/>
            </a:xfrm>
          </p:grpSpPr>
          <p:sp>
            <p:nvSpPr>
              <p:cNvPr id="7190" name="AutoShape 22"/>
              <p:cNvSpPr>
                <a:spLocks noChangeArrowheads="1"/>
              </p:cNvSpPr>
              <p:nvPr/>
            </p:nvSpPr>
            <p:spPr bwMode="auto">
              <a:xfrm>
                <a:off x="-159" y="1344"/>
                <a:ext cx="9798" cy="1496"/>
              </a:xfrm>
              <a:prstGeom prst="doubleWave">
                <a:avLst>
                  <a:gd name="adj1" fmla="val 6500"/>
                  <a:gd name="adj2" fmla="val 0"/>
                </a:avLst>
              </a:prstGeom>
              <a:gradFill rotWithShape="1">
                <a:gsLst>
                  <a:gs pos="0">
                    <a:srgbClr val="33CC33"/>
                  </a:gs>
                  <a:gs pos="100000">
                    <a:srgbClr val="009E00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softEdge rad="63500"/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latin typeface="Arial" charset="0"/>
                  <a:cs typeface="Arial" charset="0"/>
                </a:endParaRPr>
              </a:p>
            </p:txBody>
          </p:sp>
          <p:sp>
            <p:nvSpPr>
              <p:cNvPr id="7192" name="AutoShape 24"/>
              <p:cNvSpPr>
                <a:spLocks noChangeArrowheads="1"/>
              </p:cNvSpPr>
              <p:nvPr/>
            </p:nvSpPr>
            <p:spPr bwMode="auto">
              <a:xfrm>
                <a:off x="8867" y="1434"/>
                <a:ext cx="9798" cy="1496"/>
              </a:xfrm>
              <a:prstGeom prst="doubleWave">
                <a:avLst>
                  <a:gd name="adj1" fmla="val 6500"/>
                  <a:gd name="adj2" fmla="val 0"/>
                </a:avLst>
              </a:prstGeom>
              <a:gradFill rotWithShape="1">
                <a:gsLst>
                  <a:gs pos="0">
                    <a:srgbClr val="33CC33"/>
                  </a:gs>
                  <a:gs pos="100000">
                    <a:srgbClr val="009E00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softEdge rad="63500"/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14376" name="Group 26"/>
            <p:cNvGrpSpPr>
              <a:grpSpLocks/>
            </p:cNvGrpSpPr>
            <p:nvPr/>
          </p:nvGrpSpPr>
          <p:grpSpPr bwMode="auto">
            <a:xfrm>
              <a:off x="18577" y="1442"/>
              <a:ext cx="18867" cy="1578"/>
              <a:chOff x="-202" y="1352"/>
              <a:chExt cx="18867" cy="1578"/>
            </a:xfrm>
          </p:grpSpPr>
          <p:sp>
            <p:nvSpPr>
              <p:cNvPr id="7195" name="AutoShape 27"/>
              <p:cNvSpPr>
                <a:spLocks noChangeArrowheads="1"/>
              </p:cNvSpPr>
              <p:nvPr/>
            </p:nvSpPr>
            <p:spPr bwMode="auto">
              <a:xfrm>
                <a:off x="-202" y="1352"/>
                <a:ext cx="9798" cy="1496"/>
              </a:xfrm>
              <a:prstGeom prst="doubleWave">
                <a:avLst>
                  <a:gd name="adj1" fmla="val 6500"/>
                  <a:gd name="adj2" fmla="val 0"/>
                </a:avLst>
              </a:prstGeom>
              <a:gradFill rotWithShape="1">
                <a:gsLst>
                  <a:gs pos="0">
                    <a:srgbClr val="33CC33"/>
                  </a:gs>
                  <a:gs pos="100000">
                    <a:srgbClr val="009E00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softEdge rad="63500"/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latin typeface="Arial" charset="0"/>
                  <a:cs typeface="Arial" charset="0"/>
                </a:endParaRPr>
              </a:p>
            </p:txBody>
          </p:sp>
          <p:sp>
            <p:nvSpPr>
              <p:cNvPr id="7196" name="AutoShape 28"/>
              <p:cNvSpPr>
                <a:spLocks noChangeArrowheads="1"/>
              </p:cNvSpPr>
              <p:nvPr/>
            </p:nvSpPr>
            <p:spPr bwMode="auto">
              <a:xfrm>
                <a:off x="8867" y="1434"/>
                <a:ext cx="9798" cy="1496"/>
              </a:xfrm>
              <a:prstGeom prst="doubleWave">
                <a:avLst>
                  <a:gd name="adj1" fmla="val 6500"/>
                  <a:gd name="adj2" fmla="val 0"/>
                </a:avLst>
              </a:prstGeom>
              <a:gradFill rotWithShape="1">
                <a:gsLst>
                  <a:gs pos="0">
                    <a:srgbClr val="33CC33"/>
                  </a:gs>
                  <a:gs pos="100000">
                    <a:srgbClr val="009E00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>
                <a:softEdge rad="63500"/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0" y="4076700"/>
            <a:ext cx="12192000" cy="27813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75" name="AutoShape 7"/>
          <p:cNvSpPr>
            <a:spLocks noChangeArrowheads="1"/>
          </p:cNvSpPr>
          <p:nvPr/>
        </p:nvSpPr>
        <p:spPr bwMode="auto">
          <a:xfrm flipH="1" flipV="1">
            <a:off x="12515850" y="5300664"/>
            <a:ext cx="1439863" cy="142875"/>
          </a:xfrm>
          <a:custGeom>
            <a:avLst/>
            <a:gdLst>
              <a:gd name="T0" fmla="*/ 2147483647 w 21600"/>
              <a:gd name="T1" fmla="*/ 904569449 h 21600"/>
              <a:gd name="T2" fmla="*/ 2147483647 w 21600"/>
              <a:gd name="T3" fmla="*/ 1809123659 h 21600"/>
              <a:gd name="T4" fmla="*/ 2147483647 w 21600"/>
              <a:gd name="T5" fmla="*/ 904569449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419 w 21600"/>
              <a:gd name="T13" fmla="*/ 2419 h 21600"/>
              <a:gd name="T14" fmla="*/ 19181 w 21600"/>
              <a:gd name="T15" fmla="*/ 1918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176" name="AutoShape 8"/>
          <p:cNvSpPr>
            <a:spLocks noChangeArrowheads="1"/>
          </p:cNvSpPr>
          <p:nvPr/>
        </p:nvSpPr>
        <p:spPr bwMode="auto">
          <a:xfrm flipH="1" flipV="1">
            <a:off x="12588875" y="5300664"/>
            <a:ext cx="1439863" cy="142875"/>
          </a:xfrm>
          <a:custGeom>
            <a:avLst/>
            <a:gdLst>
              <a:gd name="T0" fmla="*/ 2147483647 w 21600"/>
              <a:gd name="T1" fmla="*/ 904569449 h 21600"/>
              <a:gd name="T2" fmla="*/ 2147483647 w 21600"/>
              <a:gd name="T3" fmla="*/ 1809123659 h 21600"/>
              <a:gd name="T4" fmla="*/ 2147483647 w 21600"/>
              <a:gd name="T5" fmla="*/ 904569449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419 w 21600"/>
              <a:gd name="T13" fmla="*/ 2419 h 21600"/>
              <a:gd name="T14" fmla="*/ 19181 w 21600"/>
              <a:gd name="T15" fmla="*/ 1918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238" y="21600"/>
                </a:lnTo>
                <a:lnTo>
                  <a:pt x="20362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7187" name="Tree"/>
          <p:cNvSpPr>
            <a:spLocks noEditPoints="1" noChangeArrowheads="1"/>
          </p:cNvSpPr>
          <p:nvPr/>
        </p:nvSpPr>
        <p:spPr bwMode="auto">
          <a:xfrm>
            <a:off x="-1331913" y="1844675"/>
            <a:ext cx="765175" cy="89693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gradFill rotWithShape="1">
            <a:gsLst>
              <a:gs pos="0">
                <a:srgbClr val="E20B06"/>
              </a:gs>
              <a:gs pos="50000">
                <a:srgbClr val="FFFF00"/>
              </a:gs>
              <a:gs pos="100000">
                <a:srgbClr val="E20B0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softEdge rad="31750"/>
          </a:effectLst>
        </p:spPr>
        <p:txBody>
          <a:bodyPr/>
          <a:lstStyle/>
          <a:p>
            <a:pPr>
              <a:defRPr/>
            </a:pPr>
            <a:endParaRPr lang="en-GB">
              <a:latin typeface="Arial" charset="0"/>
              <a:cs typeface="Arial" charset="0"/>
            </a:endParaRPr>
          </a:p>
        </p:txBody>
      </p:sp>
      <p:sp>
        <p:nvSpPr>
          <p:cNvPr id="7185" name="Tree"/>
          <p:cNvSpPr>
            <a:spLocks noEditPoints="1" noChangeArrowheads="1"/>
          </p:cNvSpPr>
          <p:nvPr/>
        </p:nvSpPr>
        <p:spPr bwMode="auto">
          <a:xfrm>
            <a:off x="-1404938" y="1916113"/>
            <a:ext cx="1011238" cy="179705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gradFill rotWithShape="1">
            <a:gsLst>
              <a:gs pos="0">
                <a:srgbClr val="008000"/>
              </a:gs>
              <a:gs pos="50000">
                <a:srgbClr val="FFFF00"/>
              </a:gs>
              <a:gs pos="100000">
                <a:srgbClr val="0080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softEdge rad="63500"/>
          </a:effectLst>
        </p:spPr>
        <p:txBody>
          <a:bodyPr/>
          <a:lstStyle/>
          <a:p>
            <a:pPr>
              <a:defRPr/>
            </a:pPr>
            <a:endParaRPr lang="en-GB">
              <a:latin typeface="Arial" charset="0"/>
              <a:cs typeface="Arial" charset="0"/>
            </a:endParaRPr>
          </a:p>
        </p:txBody>
      </p:sp>
      <p:sp>
        <p:nvSpPr>
          <p:cNvPr id="7202" name="AutoShape 34"/>
          <p:cNvSpPr>
            <a:spLocks noChangeArrowheads="1"/>
          </p:cNvSpPr>
          <p:nvPr/>
        </p:nvSpPr>
        <p:spPr bwMode="auto">
          <a:xfrm flipV="1">
            <a:off x="-1012825" y="4094163"/>
            <a:ext cx="14401800" cy="27813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63 w 21600"/>
              <a:gd name="T13" fmla="*/ 3563 h 21600"/>
              <a:gd name="T14" fmla="*/ 18037 w 21600"/>
              <a:gd name="T15" fmla="*/ 180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3526" y="21600"/>
                </a:lnTo>
                <a:lnTo>
                  <a:pt x="18074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rgbClr val="FFFF00">
                  <a:alpha val="35999"/>
                </a:srgbClr>
              </a:gs>
              <a:gs pos="100000">
                <a:srgbClr val="FD9F05">
                  <a:alpha val="10999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6" name="Group 41"/>
          <p:cNvGrpSpPr>
            <a:grpSpLocks/>
          </p:cNvGrpSpPr>
          <p:nvPr/>
        </p:nvGrpSpPr>
        <p:grpSpPr bwMode="auto">
          <a:xfrm>
            <a:off x="3429000" y="5084764"/>
            <a:ext cx="3068638" cy="1182687"/>
            <a:chOff x="8958" y="4791"/>
            <a:chExt cx="1815" cy="318"/>
          </a:xfrm>
        </p:grpSpPr>
        <p:sp>
          <p:nvSpPr>
            <p:cNvPr id="7206" name="AutoShape 38"/>
            <p:cNvSpPr>
              <a:spLocks noChangeArrowheads="1"/>
            </p:cNvSpPr>
            <p:nvPr/>
          </p:nvSpPr>
          <p:spPr bwMode="auto">
            <a:xfrm>
              <a:off x="8958" y="4791"/>
              <a:ext cx="1815" cy="181"/>
            </a:xfrm>
            <a:prstGeom prst="parallelogram">
              <a:avLst>
                <a:gd name="adj" fmla="val 250691"/>
              </a:avLst>
            </a:prstGeom>
            <a:solidFill>
              <a:srgbClr val="5F5F5F">
                <a:alpha val="80000"/>
              </a:srgbClr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12600000" lon="0" rev="12000000"/>
              </a:camera>
              <a:lightRig rig="threePt" dir="t"/>
            </a:scene3d>
          </p:spPr>
          <p:txBody>
            <a:bodyPr wrap="none" anchor="ctr"/>
            <a:lstStyle/>
            <a:p>
              <a:pPr>
                <a:defRPr/>
              </a:pPr>
              <a:endParaRPr lang="en-GB">
                <a:latin typeface="Arial" charset="0"/>
                <a:cs typeface="Arial" charset="0"/>
              </a:endParaRPr>
            </a:p>
          </p:txBody>
        </p:sp>
        <p:sp>
          <p:nvSpPr>
            <p:cNvPr id="14374" name="AutoShape 39"/>
            <p:cNvSpPr>
              <a:spLocks noChangeArrowheads="1"/>
            </p:cNvSpPr>
            <p:nvPr/>
          </p:nvSpPr>
          <p:spPr bwMode="auto">
            <a:xfrm>
              <a:off x="8970" y="4927"/>
              <a:ext cx="1177" cy="18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96 w 21600"/>
                <a:gd name="T13" fmla="*/ 4510 h 21600"/>
                <a:gd name="T14" fmla="*/ 17104 w 21600"/>
                <a:gd name="T15" fmla="*/ 1709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5F5F5F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pic>
        <p:nvPicPr>
          <p:cNvPr id="7214" name="Picture 46" descr="MCHH00474_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00338" y="3284539"/>
            <a:ext cx="560388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15" name="Rectangle 47"/>
          <p:cNvSpPr>
            <a:spLocks noChangeArrowheads="1"/>
          </p:cNvSpPr>
          <p:nvPr/>
        </p:nvSpPr>
        <p:spPr bwMode="auto">
          <a:xfrm>
            <a:off x="1524000" y="0"/>
            <a:ext cx="457200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2800">
                <a:latin typeface="Comic Sans MS" panose="030F0702030302020204" pitchFamily="66" charset="0"/>
              </a:rPr>
              <a:t>What happens when there are unbalanced forces acting on an object?</a:t>
            </a:r>
          </a:p>
        </p:txBody>
      </p:sp>
      <p:sp>
        <p:nvSpPr>
          <p:cNvPr id="7217" name="Text Box 49"/>
          <p:cNvSpPr txBox="1">
            <a:spLocks noChangeArrowheads="1"/>
          </p:cNvSpPr>
          <p:nvPr/>
        </p:nvSpPr>
        <p:spPr bwMode="auto">
          <a:xfrm>
            <a:off x="7007225" y="5908675"/>
            <a:ext cx="3270250" cy="711200"/>
          </a:xfrm>
          <a:prstGeom prst="rect">
            <a:avLst/>
          </a:prstGeom>
          <a:solidFill>
            <a:srgbClr val="FFFF00">
              <a:alpha val="32941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2000"/>
              <a:t>Speed increases until drag </a:t>
            </a:r>
          </a:p>
          <a:p>
            <a:pPr eaLnBrk="1" hangingPunct="1"/>
            <a:r>
              <a:rPr lang="en-GB" altLang="en-US" sz="2000"/>
              <a:t>grows to match drive.</a:t>
            </a:r>
          </a:p>
        </p:txBody>
      </p:sp>
      <p:sp>
        <p:nvSpPr>
          <p:cNvPr id="7218" name="Text Box 50"/>
          <p:cNvSpPr txBox="1">
            <a:spLocks noChangeArrowheads="1"/>
          </p:cNvSpPr>
          <p:nvPr/>
        </p:nvSpPr>
        <p:spPr bwMode="auto">
          <a:xfrm>
            <a:off x="3555206" y="5920583"/>
            <a:ext cx="3354388" cy="711200"/>
          </a:xfrm>
          <a:prstGeom prst="rect">
            <a:avLst/>
          </a:prstGeom>
          <a:solidFill>
            <a:srgbClr val="FFFF00">
              <a:alpha val="32941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2000"/>
              <a:t>Speed decreases until drag </a:t>
            </a:r>
          </a:p>
          <a:p>
            <a:pPr eaLnBrk="1" hangingPunct="1"/>
            <a:r>
              <a:rPr lang="en-GB" altLang="en-US" sz="2000"/>
              <a:t>matches drive again.</a:t>
            </a:r>
          </a:p>
        </p:txBody>
      </p:sp>
      <p:sp>
        <p:nvSpPr>
          <p:cNvPr id="7219" name="Rectangle 51"/>
          <p:cNvSpPr>
            <a:spLocks noChangeArrowheads="1"/>
          </p:cNvSpPr>
          <p:nvPr/>
        </p:nvSpPr>
        <p:spPr bwMode="auto">
          <a:xfrm>
            <a:off x="1524000" y="0"/>
            <a:ext cx="485775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2800">
                <a:latin typeface="Comic Sans MS" panose="030F0702030302020204" pitchFamily="66" charset="0"/>
              </a:rPr>
              <a:t>For example when a driver who is travelling at constant speed accelerates or puts on the brakes.</a:t>
            </a:r>
          </a:p>
        </p:txBody>
      </p:sp>
      <p:sp>
        <p:nvSpPr>
          <p:cNvPr id="7220" name="Text Box 52"/>
          <p:cNvSpPr txBox="1">
            <a:spLocks noChangeArrowheads="1"/>
          </p:cNvSpPr>
          <p:nvPr/>
        </p:nvSpPr>
        <p:spPr bwMode="auto">
          <a:xfrm>
            <a:off x="4132264" y="3635375"/>
            <a:ext cx="17097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2400">
                <a:solidFill>
                  <a:schemeClr val="bg1"/>
                </a:solidFill>
              </a:rPr>
              <a:t>Accelerate:</a:t>
            </a:r>
          </a:p>
        </p:txBody>
      </p:sp>
      <p:sp>
        <p:nvSpPr>
          <p:cNvPr id="7221" name="Text Box 53"/>
          <p:cNvSpPr txBox="1">
            <a:spLocks noChangeArrowheads="1"/>
          </p:cNvSpPr>
          <p:nvPr/>
        </p:nvSpPr>
        <p:spPr bwMode="auto">
          <a:xfrm>
            <a:off x="6376988" y="3636963"/>
            <a:ext cx="1065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2400">
                <a:solidFill>
                  <a:schemeClr val="bg1"/>
                </a:solidFill>
              </a:rPr>
              <a:t>Brake:</a:t>
            </a:r>
          </a:p>
        </p:txBody>
      </p:sp>
      <p:sp>
        <p:nvSpPr>
          <p:cNvPr id="7222" name="Text Box 54"/>
          <p:cNvSpPr txBox="1">
            <a:spLocks noChangeArrowheads="1"/>
          </p:cNvSpPr>
          <p:nvPr/>
        </p:nvSpPr>
        <p:spPr bwMode="auto">
          <a:xfrm>
            <a:off x="8424863" y="5929313"/>
            <a:ext cx="1974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dirty="0"/>
              <a:t>Back arrow twice </a:t>
            </a:r>
          </a:p>
          <a:p>
            <a:pPr eaLnBrk="1" hangingPunct="1"/>
            <a:r>
              <a:rPr lang="en-GB" altLang="en-US" dirty="0"/>
              <a:t>to see again…</a:t>
            </a:r>
          </a:p>
        </p:txBody>
      </p:sp>
      <p:grpSp>
        <p:nvGrpSpPr>
          <p:cNvPr id="7" name="Group 55"/>
          <p:cNvGrpSpPr>
            <a:grpSpLocks/>
          </p:cNvGrpSpPr>
          <p:nvPr/>
        </p:nvGrpSpPr>
        <p:grpSpPr bwMode="auto">
          <a:xfrm>
            <a:off x="3573463" y="4581526"/>
            <a:ext cx="2933700" cy="982663"/>
            <a:chOff x="1328" y="691"/>
            <a:chExt cx="1848" cy="619"/>
          </a:xfrm>
        </p:grpSpPr>
        <p:grpSp>
          <p:nvGrpSpPr>
            <p:cNvPr id="14366" name="Group 56"/>
            <p:cNvGrpSpPr>
              <a:grpSpLocks/>
            </p:cNvGrpSpPr>
            <p:nvPr/>
          </p:nvGrpSpPr>
          <p:grpSpPr bwMode="auto">
            <a:xfrm>
              <a:off x="1328" y="691"/>
              <a:ext cx="1848" cy="619"/>
              <a:chOff x="1060" y="1426"/>
              <a:chExt cx="2906" cy="1444"/>
            </a:xfrm>
          </p:grpSpPr>
          <p:sp>
            <p:nvSpPr>
              <p:cNvPr id="14368" name="AutoShape 57"/>
              <p:cNvSpPr>
                <a:spLocks noChangeArrowheads="1"/>
              </p:cNvSpPr>
              <p:nvPr/>
            </p:nvSpPr>
            <p:spPr bwMode="auto">
              <a:xfrm>
                <a:off x="1764" y="1508"/>
                <a:ext cx="722" cy="64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71 w 21600"/>
                  <a:gd name="T25" fmla="*/ 3162 h 21600"/>
                  <a:gd name="T26" fmla="*/ 18429 w 21600"/>
                  <a:gd name="T27" fmla="*/ 18438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tx2"/>
                  </a:gs>
                  <a:gs pos="100000">
                    <a:schemeClr val="accent1"/>
                  </a:gs>
                </a:gsLst>
                <a:lin ang="18900000" scaled="1"/>
              </a:gradFill>
              <a:ln w="9525">
                <a:round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  <a:contourClr>
                  <a:schemeClr val="tx2"/>
                </a:contourClr>
              </a:sp3d>
            </p:spPr>
            <p:txBody>
              <a:bodyPr wrap="none" anchor="ctr">
                <a:flatTx/>
              </a:bodyPr>
              <a:lstStyle/>
              <a:p>
                <a:endParaRPr lang="en-GB"/>
              </a:p>
            </p:txBody>
          </p:sp>
          <p:sp>
            <p:nvSpPr>
              <p:cNvPr id="14369" name="AutoShape 58"/>
              <p:cNvSpPr>
                <a:spLocks noChangeArrowheads="1"/>
              </p:cNvSpPr>
              <p:nvPr/>
            </p:nvSpPr>
            <p:spPr bwMode="auto">
              <a:xfrm>
                <a:off x="3244" y="1571"/>
                <a:ext cx="722" cy="64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71 w 21600"/>
                  <a:gd name="T25" fmla="*/ 3162 h 21600"/>
                  <a:gd name="T26" fmla="*/ 18429 w 21600"/>
                  <a:gd name="T27" fmla="*/ 18438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tx2"/>
                  </a:gs>
                  <a:gs pos="100000">
                    <a:schemeClr val="accent1"/>
                  </a:gs>
                </a:gsLst>
                <a:lin ang="18900000" scaled="1"/>
              </a:gradFill>
              <a:ln w="9525">
                <a:round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  <a:contourClr>
                  <a:schemeClr val="tx2"/>
                </a:contourClr>
              </a:sp3d>
            </p:spPr>
            <p:txBody>
              <a:bodyPr wrap="none" anchor="ctr">
                <a:flatTx/>
              </a:bodyPr>
              <a:lstStyle/>
              <a:p>
                <a:endParaRPr lang="en-GB"/>
              </a:p>
            </p:txBody>
          </p:sp>
          <p:sp>
            <p:nvSpPr>
              <p:cNvPr id="14370" name="AutoShape 59"/>
              <p:cNvSpPr>
                <a:spLocks noChangeArrowheads="1"/>
              </p:cNvSpPr>
              <p:nvPr/>
            </p:nvSpPr>
            <p:spPr bwMode="auto">
              <a:xfrm>
                <a:off x="1225" y="1426"/>
                <a:ext cx="2652" cy="1024"/>
              </a:xfrm>
              <a:prstGeom prst="cube">
                <a:avLst>
                  <a:gd name="adj" fmla="val 47361"/>
                </a:avLst>
              </a:prstGeom>
              <a:solidFill>
                <a:schemeClr val="accent2">
                  <a:alpha val="70195"/>
                </a:schemeClr>
              </a:solidFill>
              <a:ln w="41275">
                <a:solidFill>
                  <a:srgbClr val="00008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4371" name="AutoShape 60"/>
              <p:cNvSpPr>
                <a:spLocks noChangeArrowheads="1"/>
              </p:cNvSpPr>
              <p:nvPr/>
            </p:nvSpPr>
            <p:spPr bwMode="auto">
              <a:xfrm>
                <a:off x="2568" y="2193"/>
                <a:ext cx="832" cy="67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7 w 21600"/>
                  <a:gd name="T25" fmla="*/ 3159 h 21600"/>
                  <a:gd name="T26" fmla="*/ 18433 w 21600"/>
                  <a:gd name="T27" fmla="*/ 18441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tx2"/>
                  </a:gs>
                  <a:gs pos="100000">
                    <a:schemeClr val="accent1"/>
                  </a:gs>
                </a:gsLst>
                <a:lin ang="18900000" scaled="1"/>
              </a:gradFill>
              <a:ln w="9525">
                <a:round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  <a:contourClr>
                  <a:schemeClr val="tx2"/>
                </a:contourClr>
              </a:sp3d>
            </p:spPr>
            <p:txBody>
              <a:bodyPr wrap="none" anchor="ctr">
                <a:flatTx/>
              </a:bodyPr>
              <a:lstStyle/>
              <a:p>
                <a:endParaRPr lang="en-GB"/>
              </a:p>
            </p:txBody>
          </p:sp>
          <p:sp>
            <p:nvSpPr>
              <p:cNvPr id="14372" name="AutoShape 61"/>
              <p:cNvSpPr>
                <a:spLocks noChangeArrowheads="1"/>
              </p:cNvSpPr>
              <p:nvPr/>
            </p:nvSpPr>
            <p:spPr bwMode="auto">
              <a:xfrm>
                <a:off x="1060" y="2167"/>
                <a:ext cx="832" cy="69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7 w 21600"/>
                  <a:gd name="T25" fmla="*/ 3170 h 21600"/>
                  <a:gd name="T26" fmla="*/ 18433 w 21600"/>
                  <a:gd name="T27" fmla="*/ 18430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tx2"/>
                  </a:gs>
                  <a:gs pos="100000">
                    <a:schemeClr val="accent1"/>
                  </a:gs>
                </a:gsLst>
                <a:lin ang="18900000" scaled="1"/>
              </a:gradFill>
              <a:ln w="9525">
                <a:round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  <a:contourClr>
                  <a:schemeClr val="tx2"/>
                </a:contourClr>
              </a:sp3d>
            </p:spPr>
            <p:txBody>
              <a:bodyPr wrap="none" anchor="ctr">
                <a:flatTx/>
              </a:bodyPr>
              <a:lstStyle/>
              <a:p>
                <a:endParaRPr lang="en-GB"/>
              </a:p>
            </p:txBody>
          </p:sp>
        </p:grpSp>
        <p:sp>
          <p:nvSpPr>
            <p:cNvPr id="14367" name="AutoShape 62"/>
            <p:cNvSpPr>
              <a:spLocks noChangeArrowheads="1"/>
            </p:cNvSpPr>
            <p:nvPr/>
          </p:nvSpPr>
          <p:spPr bwMode="auto">
            <a:xfrm rot="10800000">
              <a:off x="1556" y="724"/>
              <a:ext cx="1069" cy="1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6 w 21600"/>
                <a:gd name="T13" fmla="*/ 4500 h 21600"/>
                <a:gd name="T14" fmla="*/ 17094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15" y="21600"/>
                  </a:lnTo>
                  <a:lnTo>
                    <a:pt x="1618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666699">
                <a:alpha val="70195"/>
              </a:srgbClr>
            </a:solidFill>
            <a:ln w="9525">
              <a:round/>
              <a:headEnd/>
              <a:tailEnd/>
            </a:ln>
            <a:scene3d>
              <a:camera prst="legacyObliqu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666699"/>
              </a:extrusionClr>
              <a:contourClr>
                <a:srgbClr val="666699"/>
              </a:contourClr>
            </a:sp3d>
          </p:spPr>
          <p:txBody>
            <a:bodyPr wrap="none" anchor="ctr">
              <a:flatTx/>
            </a:bodyPr>
            <a:lstStyle/>
            <a:p>
              <a:endParaRPr lang="en-GB"/>
            </a:p>
          </p:txBody>
        </p:sp>
      </p:grpSp>
      <p:sp>
        <p:nvSpPr>
          <p:cNvPr id="7210" name="AutoShape 42"/>
          <p:cNvSpPr>
            <a:spLocks noChangeArrowheads="1"/>
          </p:cNvSpPr>
          <p:nvPr/>
        </p:nvSpPr>
        <p:spPr bwMode="auto">
          <a:xfrm>
            <a:off x="2424114" y="4652963"/>
            <a:ext cx="1296987" cy="431800"/>
          </a:xfrm>
          <a:prstGeom prst="rightArrow">
            <a:avLst>
              <a:gd name="adj1" fmla="val 50000"/>
              <a:gd name="adj2" fmla="val 75092"/>
            </a:avLst>
          </a:prstGeom>
          <a:solidFill>
            <a:srgbClr val="FF9900"/>
          </a:solidFill>
          <a:ln w="9525">
            <a:miter lim="800000"/>
            <a:headEnd/>
            <a:tailEnd/>
          </a:ln>
          <a:scene3d>
            <a:camera prst="legacyPerspectiveTopRight"/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FF9900"/>
            </a:extrusionClr>
            <a:contourClr>
              <a:srgbClr val="FF9900"/>
            </a:contourClr>
          </a:sp3d>
        </p:spPr>
        <p:txBody>
          <a:bodyPr wrap="none" anchor="ctr"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/>
              <a:t>drive</a:t>
            </a:r>
          </a:p>
        </p:txBody>
      </p:sp>
      <p:sp>
        <p:nvSpPr>
          <p:cNvPr id="7212" name="AutoShape 44"/>
          <p:cNvSpPr>
            <a:spLocks noChangeArrowheads="1"/>
          </p:cNvSpPr>
          <p:nvPr/>
        </p:nvSpPr>
        <p:spPr bwMode="auto">
          <a:xfrm flipH="1">
            <a:off x="6311900" y="4652963"/>
            <a:ext cx="1296988" cy="431800"/>
          </a:xfrm>
          <a:prstGeom prst="rightArrow">
            <a:avLst>
              <a:gd name="adj1" fmla="val 50000"/>
              <a:gd name="adj2" fmla="val 75092"/>
            </a:avLst>
          </a:prstGeom>
          <a:solidFill>
            <a:srgbClr val="FF9900"/>
          </a:solidFill>
          <a:ln w="9525">
            <a:miter lim="800000"/>
            <a:headEnd/>
            <a:tailEnd/>
          </a:ln>
          <a:scene3d>
            <a:camera prst="legacyPerspectiveTopRight"/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FF9900"/>
            </a:extrusionClr>
            <a:contourClr>
              <a:srgbClr val="FF9900"/>
            </a:contourClr>
          </a:sp3d>
        </p:spPr>
        <p:txBody>
          <a:bodyPr wrap="none" anchor="ctr"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/>
              <a:t>drag</a:t>
            </a:r>
          </a:p>
        </p:txBody>
      </p:sp>
      <p:sp>
        <p:nvSpPr>
          <p:cNvPr id="7186" name="Tree"/>
          <p:cNvSpPr>
            <a:spLocks noEditPoints="1" noChangeArrowheads="1"/>
          </p:cNvSpPr>
          <p:nvPr/>
        </p:nvSpPr>
        <p:spPr bwMode="auto">
          <a:xfrm>
            <a:off x="-4860925" y="2767014"/>
            <a:ext cx="1708150" cy="4090987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gradFill rotWithShape="1">
            <a:gsLst>
              <a:gs pos="0">
                <a:srgbClr val="008000"/>
              </a:gs>
              <a:gs pos="100000">
                <a:srgbClr val="E20B06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softEdge rad="31750"/>
          </a:effectLst>
        </p:spPr>
        <p:txBody>
          <a:bodyPr/>
          <a:lstStyle/>
          <a:p>
            <a:pPr>
              <a:defRPr/>
            </a:pPr>
            <a:endParaRPr lang="en-GB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06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81481E-6 L -4.98073 -0.06296 " pathEditMode="relative" rAng="0" ptsTypes="AA">
                                      <p:cBhvr>
                                        <p:cTn id="6" dur="4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9036" y="-314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70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1" nodeType="withEffect">
                                  <p:stCondLst>
                                    <p:cond delay="113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" dur="1900"/>
                                        <p:tgtEl>
                                          <p:spTgt spid="7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899"/>
                                          </p:stCondLst>
                                        </p:cTn>
                                        <p:tgtEl>
                                          <p:spTgt spid="7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16300"/>
                                  </p:stCondLst>
                                  <p:iterate type="lt">
                                    <p:tmAbs val="7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25434E-6 L -1.27552 0.0002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785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repeatCount="895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38889E-6 -3.33333E-6 L -1.29149 0.00023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583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" presetClass="entr" presetSubtype="2" repeatCount="2000" fill="hold" nodeType="withEffect">
                                  <p:stCondLst>
                                    <p:cond delay="9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6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6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repeatCount="300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1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1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repeatCount="2000" fill="hold" nodeType="withEffect">
                                  <p:stCondLst>
                                    <p:cond delay="13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2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2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7" presetClass="entr" presetSubtype="2" fill="hold" nodeType="withEffect">
                                  <p:stCondLst>
                                    <p:cond delay="2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7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7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6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600"/>
                                        <p:tgtEl>
                                          <p:spTgt spid="7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1" nodeType="withEffect">
                                  <p:stCondLst>
                                    <p:cond delay="26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3600"/>
                                        <p:tgtEl>
                                          <p:spTgt spid="7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7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7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2000" fill="hold"/>
                                        <p:tgtEl>
                                          <p:spTgt spid="72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5" presetID="63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66" dur="2000" fill="hold"/>
                                        <p:tgtEl>
                                          <p:spTgt spid="7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6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7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72" dur="2000" fill="hold"/>
                                        <p:tgtEl>
                                          <p:spTgt spid="7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3" presetID="6" presetClass="emph" presetSubtype="0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74" dur="2100" fill="hold"/>
                                        <p:tgtEl>
                                          <p:spTgt spid="72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6" presetClass="emp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0" dur="2000" fill="hold"/>
                                        <p:tgtEl>
                                          <p:spTgt spid="7210"/>
                                        </p:tgtEl>
                                      </p:cBhvr>
                                      <p:by x="66000" y="66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47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7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7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2" presetID="35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-2.94798E-6 L -8.33333E-7 -2.94798E-6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7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844 1.6763E-6 L -0.00156 1.6763E-6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-3.2948E-6 L 2.77778E-7 -3.2948E-6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35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-2.94798E-6 L -4.44444E-6 -2.94798E-6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7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6" presetClass="emph" presetSubtype="0" fill="hold" grpId="4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01" dur="2000" fill="hold"/>
                                        <p:tgtEl>
                                          <p:spTgt spid="7212"/>
                                        </p:tgtEl>
                                      </p:cBhvr>
                                      <p:by x="66000" y="66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1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3" dur="2000"/>
                                        <p:tgtEl>
                                          <p:spTgt spid="7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7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5" grpId="0" animBg="1"/>
      <p:bldP spid="7176" grpId="0" animBg="1"/>
      <p:bldP spid="7202" grpId="0" animBg="1"/>
      <p:bldP spid="7202" grpId="1" animBg="1"/>
      <p:bldP spid="7215" grpId="0"/>
      <p:bldP spid="7215" grpId="1"/>
      <p:bldP spid="7217" grpId="0" animBg="1" autoUpdateAnimBg="0"/>
      <p:bldP spid="7217" grpId="1" animBg="1" autoUpdateAnimBg="0"/>
      <p:bldP spid="7218" grpId="0" animBg="1"/>
      <p:bldP spid="7219" grpId="0"/>
      <p:bldP spid="7220" grpId="0"/>
      <p:bldP spid="7221" grpId="0"/>
      <p:bldP spid="7222" grpId="0"/>
      <p:bldP spid="7210" grpId="0" animBg="1"/>
      <p:bldP spid="7210" grpId="1" animBg="1"/>
      <p:bldP spid="7210" grpId="2" animBg="1"/>
      <p:bldP spid="7210" grpId="3" animBg="1"/>
      <p:bldP spid="7210" grpId="4" animBg="1"/>
      <p:bldP spid="7212" grpId="0" animBg="1"/>
      <p:bldP spid="7212" grpId="1" animBg="1"/>
      <p:bldP spid="7212" grpId="2" animBg="1"/>
      <p:bldP spid="7212" grpId="3" animBg="1"/>
      <p:bldP spid="7212" grpId="4" animBg="1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8621" y="159901"/>
            <a:ext cx="9404723" cy="1400530"/>
          </a:xfrm>
        </p:spPr>
        <p:txBody>
          <a:bodyPr>
            <a:normAutofit/>
          </a:bodyPr>
          <a:lstStyle/>
          <a:p>
            <a:r>
              <a:rPr lang="en-GB" u="sng" dirty="0" smtClean="0"/>
              <a:t>How do resultant forces effect the motion of an object?</a:t>
            </a:r>
            <a:endParaRPr lang="en-GB" u="sng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777231" y="1842454"/>
          <a:ext cx="10765873" cy="258186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981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3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508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298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Resultant Force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Effect on stationary</a:t>
                      </a:r>
                      <a:r>
                        <a:rPr lang="en-GB" sz="2400" baseline="0" dirty="0" smtClean="0"/>
                        <a:t> object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 smtClean="0"/>
                        <a:t>Effect on moving object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8350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Equals Zero 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400" baseline="0" dirty="0" smtClean="0"/>
                    </a:p>
                    <a:p>
                      <a:endParaRPr lang="en-GB" sz="24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40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6215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Does Not</a:t>
                      </a:r>
                      <a:r>
                        <a:rPr lang="en-GB" sz="2400" baseline="0" dirty="0" smtClean="0"/>
                        <a:t> Equal Zero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400" dirty="0" smtClean="0"/>
                    </a:p>
                    <a:p>
                      <a:endParaRPr lang="en-GB" sz="2400" dirty="0" smtClean="0"/>
                    </a:p>
                    <a:p>
                      <a:endParaRPr lang="en-GB" sz="24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4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42196" y="2334209"/>
            <a:ext cx="27578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Remains Still</a:t>
            </a:r>
            <a:endParaRPr lang="en-GB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7406238" y="2347674"/>
            <a:ext cx="3992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Constant Speed (same speed)</a:t>
            </a:r>
            <a:endParaRPr lang="en-GB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833347" y="3298366"/>
            <a:ext cx="3178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Acceleration (get faster)</a:t>
            </a:r>
            <a:endParaRPr lang="en-GB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790212" y="3788784"/>
            <a:ext cx="23276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Change </a:t>
            </a:r>
            <a:r>
              <a:rPr lang="en-GB" sz="2400" dirty="0" smtClean="0"/>
              <a:t>Direction</a:t>
            </a:r>
            <a:endParaRPr lang="en-GB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7406238" y="3178558"/>
            <a:ext cx="3178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Acceleration (get faster)</a:t>
            </a:r>
            <a:endParaRPr lang="en-GB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7394295" y="3570604"/>
            <a:ext cx="38924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De-acceleration (get slower</a:t>
            </a:r>
            <a:r>
              <a:rPr lang="en-GB" sz="2400" dirty="0" smtClean="0"/>
              <a:t>)</a:t>
            </a:r>
            <a:endParaRPr lang="en-GB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406238" y="3962652"/>
            <a:ext cx="23276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Change </a:t>
            </a:r>
            <a:r>
              <a:rPr lang="en-GB" sz="2400" dirty="0" smtClean="0"/>
              <a:t>Direction</a:t>
            </a:r>
            <a:endParaRPr lang="en-GB" sz="2400" dirty="0"/>
          </a:p>
        </p:txBody>
      </p:sp>
      <p:sp>
        <p:nvSpPr>
          <p:cNvPr id="15" name="Cloud 14"/>
          <p:cNvSpPr/>
          <p:nvPr/>
        </p:nvSpPr>
        <p:spPr>
          <a:xfrm>
            <a:off x="1486993" y="5040749"/>
            <a:ext cx="9384631" cy="1439343"/>
          </a:xfrm>
          <a:prstGeom prst="cloud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u="sng" dirty="0" smtClean="0">
                <a:solidFill>
                  <a:schemeClr val="bg1"/>
                </a:solidFill>
              </a:rPr>
              <a:t>NEWTONS FIRST LAW</a:t>
            </a:r>
            <a:r>
              <a:rPr lang="en-GB" sz="2000" dirty="0" smtClean="0">
                <a:solidFill>
                  <a:schemeClr val="bg1"/>
                </a:solidFill>
              </a:rPr>
              <a:t>: an </a:t>
            </a:r>
            <a:r>
              <a:rPr lang="en-GB" sz="2000" dirty="0">
                <a:solidFill>
                  <a:schemeClr val="bg1"/>
                </a:solidFill>
              </a:rPr>
              <a:t>object either remains at rest or continues to move at a constant </a:t>
            </a:r>
            <a:r>
              <a:rPr lang="en-GB" sz="2000" dirty="0">
                <a:solidFill>
                  <a:schemeClr val="bg1"/>
                </a:solidFill>
                <a:hlinkClick r:id="rId2" tooltip="Velocity"/>
              </a:rPr>
              <a:t>velocity</a:t>
            </a:r>
            <a:r>
              <a:rPr lang="en-GB" sz="2000" dirty="0">
                <a:solidFill>
                  <a:schemeClr val="bg1"/>
                </a:solidFill>
              </a:rPr>
              <a:t>, unless acted upon by an external </a:t>
            </a:r>
            <a:r>
              <a:rPr lang="en-GB" sz="2000" dirty="0" smtClean="0">
                <a:solidFill>
                  <a:schemeClr val="bg1"/>
                </a:solidFill>
                <a:hlinkClick r:id="rId3" tooltip="Force"/>
              </a:rPr>
              <a:t>force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201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b="1" u="sng" dirty="0" smtClean="0"/>
              <a:t>Definition of </a:t>
            </a:r>
            <a:r>
              <a:rPr lang="en-GB" sz="4800" b="1" u="sng" dirty="0" smtClean="0">
                <a:solidFill>
                  <a:srgbClr val="FF0000"/>
                </a:solidFill>
              </a:rPr>
              <a:t>inertia</a:t>
            </a:r>
            <a:endParaRPr lang="en-GB" sz="4800" b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dirty="0" smtClean="0"/>
              <a:t>Inertia </a:t>
            </a:r>
            <a:r>
              <a:rPr lang="en-GB" sz="4400" dirty="0"/>
              <a:t>is a measure of </a:t>
            </a:r>
            <a:r>
              <a:rPr lang="en-GB" sz="4400" dirty="0" smtClean="0"/>
              <a:t>how difficult </a:t>
            </a:r>
            <a:r>
              <a:rPr lang="en-GB" sz="4400" dirty="0"/>
              <a:t>it is to change the velocity of </a:t>
            </a:r>
            <a:r>
              <a:rPr lang="en-GB" sz="4400" dirty="0" smtClean="0"/>
              <a:t>an object </a:t>
            </a:r>
          </a:p>
          <a:p>
            <a:pPr marL="0" indent="0">
              <a:buNone/>
            </a:pP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21311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654" y="156505"/>
            <a:ext cx="11140146" cy="6349391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7041931" y="4656082"/>
            <a:ext cx="9459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913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49" y="70828"/>
            <a:ext cx="8778240" cy="6685147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0354612" y="231819"/>
            <a:ext cx="837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4</a:t>
            </a:r>
            <a:endParaRPr lang="en-GB" dirty="0" smtClean="0"/>
          </a:p>
          <a:p>
            <a:r>
              <a:rPr lang="en-GB" dirty="0" smtClean="0"/>
              <a:t>Marks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56" y="2764292"/>
            <a:ext cx="11581421" cy="332030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125023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" y="106362"/>
            <a:ext cx="11923797" cy="6283928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810658"/>
            <a:ext cx="11054515" cy="583839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28150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3004" y="195452"/>
            <a:ext cx="9585991" cy="6557332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228" y="2657689"/>
            <a:ext cx="11801226" cy="219733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8930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97" y="78006"/>
            <a:ext cx="10135257" cy="661190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47" y="3139015"/>
            <a:ext cx="11542139" cy="223053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137888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54" y="94594"/>
            <a:ext cx="8057793" cy="6681462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248680" y="2469930"/>
            <a:ext cx="9459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rgbClr val="00B05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175" y="4483343"/>
            <a:ext cx="11048544" cy="213961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98248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17" y="121387"/>
            <a:ext cx="11623249" cy="5528722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4712" y="314604"/>
            <a:ext cx="8430472" cy="6355278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210824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SqdCCxv9YzI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8539" y="104361"/>
            <a:ext cx="11721548" cy="659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24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76000" y="440768"/>
            <a:ext cx="8640000" cy="9000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GB" b="1" u="sng" dirty="0" smtClean="0"/>
              <a:t>Calculating forces – Newton’s Second Law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23145" y="3991586"/>
            <a:ext cx="4680520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514350" indent="-514350">
              <a:buFont typeface="Arial" pitchFamily="34" charset="0"/>
              <a:buChar char="•"/>
            </a:pPr>
            <a:r>
              <a:rPr lang="en-GB" sz="3200" dirty="0"/>
              <a:t>F = </a:t>
            </a:r>
            <a:r>
              <a:rPr lang="en-GB" sz="3200" dirty="0" smtClean="0"/>
              <a:t>(resultant) force </a:t>
            </a:r>
            <a:r>
              <a:rPr lang="en-GB" sz="3200" dirty="0"/>
              <a:t>(N)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GB" sz="3200" dirty="0"/>
              <a:t>m = mass (kg)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GB" sz="3200" dirty="0"/>
              <a:t>a = acceleration (m/s</a:t>
            </a:r>
            <a:r>
              <a:rPr lang="en-GB" sz="3200" baseline="30000" dirty="0"/>
              <a:t>2</a:t>
            </a:r>
            <a:r>
              <a:rPr lang="en-GB" sz="3200" dirty="0"/>
              <a:t>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86333" y="1693258"/>
            <a:ext cx="957837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/>
              <a:t>Force = mass x acceleration</a:t>
            </a:r>
          </a:p>
          <a:p>
            <a:pPr algn="ctr"/>
            <a:r>
              <a:rPr lang="en-GB" sz="6600" dirty="0" smtClean="0">
                <a:solidFill>
                  <a:srgbClr val="FF0000"/>
                </a:solidFill>
              </a:rPr>
              <a:t>F </a:t>
            </a:r>
            <a:r>
              <a:rPr lang="en-GB" sz="6600" dirty="0">
                <a:solidFill>
                  <a:srgbClr val="FF0000"/>
                </a:solidFill>
              </a:rPr>
              <a:t>= m x a</a:t>
            </a:r>
          </a:p>
        </p:txBody>
      </p:sp>
      <p:sp>
        <p:nvSpPr>
          <p:cNvPr id="10" name="Isosceles Triangle 9"/>
          <p:cNvSpPr/>
          <p:nvPr/>
        </p:nvSpPr>
        <p:spPr>
          <a:xfrm>
            <a:off x="8122755" y="3054321"/>
            <a:ext cx="2736304" cy="273630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8122755" y="4573746"/>
            <a:ext cx="273630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8565814" y="4776416"/>
            <a:ext cx="185018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000" dirty="0">
                <a:solidFill>
                  <a:schemeClr val="bg1"/>
                </a:solidFill>
              </a:rPr>
              <a:t>m x 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221442" y="3406810"/>
            <a:ext cx="53893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000" dirty="0">
                <a:solidFill>
                  <a:schemeClr val="bg1"/>
                </a:solidFill>
              </a:rPr>
              <a:t>F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4915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9230" y="3071"/>
            <a:ext cx="8229600" cy="1143000"/>
          </a:xfrm>
        </p:spPr>
        <p:txBody>
          <a:bodyPr/>
          <a:lstStyle/>
          <a:p>
            <a:pPr algn="ctr"/>
            <a:r>
              <a:rPr lang="en-GB" b="1" u="sng" dirty="0" smtClean="0"/>
              <a:t>Acceleration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2312" y="1134921"/>
            <a:ext cx="8654168" cy="4641379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GB" sz="2800" dirty="0"/>
              <a:t>The acceleration of an object depends on the </a:t>
            </a:r>
            <a:r>
              <a:rPr lang="en-GB" sz="2800" b="1" dirty="0">
                <a:solidFill>
                  <a:srgbClr val="7030A0"/>
                </a:solidFill>
              </a:rPr>
              <a:t>size </a:t>
            </a:r>
            <a:r>
              <a:rPr lang="en-GB" sz="2800" dirty="0"/>
              <a:t>of the </a:t>
            </a:r>
            <a:r>
              <a:rPr lang="en-GB" sz="2800" b="1" dirty="0">
                <a:solidFill>
                  <a:srgbClr val="7030A0"/>
                </a:solidFill>
              </a:rPr>
              <a:t>resultant force</a:t>
            </a:r>
            <a:r>
              <a:rPr lang="en-GB" sz="2800" dirty="0"/>
              <a:t>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GB" sz="2800" dirty="0"/>
              <a:t>If the resultant force is </a:t>
            </a:r>
            <a:r>
              <a:rPr lang="en-GB" sz="2800" b="1" dirty="0">
                <a:solidFill>
                  <a:srgbClr val="7030A0"/>
                </a:solidFill>
              </a:rPr>
              <a:t>zero</a:t>
            </a:r>
            <a:r>
              <a:rPr lang="en-GB" sz="2800" dirty="0"/>
              <a:t> the object will remain </a:t>
            </a:r>
            <a:r>
              <a:rPr lang="en-GB" sz="2800" b="1" dirty="0">
                <a:solidFill>
                  <a:srgbClr val="7030A0"/>
                </a:solidFill>
              </a:rPr>
              <a:t>motionless</a:t>
            </a:r>
            <a:r>
              <a:rPr lang="en-GB" sz="2800" dirty="0"/>
              <a:t> or continue at a </a:t>
            </a:r>
            <a:r>
              <a:rPr lang="en-GB" sz="2800" b="1" dirty="0">
                <a:solidFill>
                  <a:srgbClr val="7030A0"/>
                </a:solidFill>
              </a:rPr>
              <a:t>constant speed</a:t>
            </a:r>
            <a:r>
              <a:rPr lang="en-GB" sz="2800" dirty="0"/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295801" y="5220199"/>
            <a:ext cx="2232248" cy="100811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4439817" y="6003286"/>
            <a:ext cx="432048" cy="450050"/>
          </a:xfrm>
          <a:prstGeom prst="ellipse">
            <a:avLst/>
          </a:prstGeom>
          <a:solidFill>
            <a:schemeClr val="bg1">
              <a:lumMod val="50000"/>
            </a:schemeClr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5879977" y="6003286"/>
            <a:ext cx="432048" cy="450050"/>
          </a:xfrm>
          <a:prstGeom prst="ellipse">
            <a:avLst/>
          </a:prstGeom>
          <a:solidFill>
            <a:schemeClr val="bg1">
              <a:lumMod val="50000"/>
            </a:schemeClr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5567967" y="5374554"/>
            <a:ext cx="792088" cy="2880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991546" y="5293255"/>
            <a:ext cx="1872207" cy="469344"/>
          </a:xfrm>
          <a:prstGeom prst="rightArrow">
            <a:avLst>
              <a:gd name="adj1" fmla="val 78087"/>
              <a:gd name="adj2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Wind  2000N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91545" y="5811384"/>
            <a:ext cx="1872207" cy="469344"/>
          </a:xfrm>
          <a:prstGeom prst="rightArrow">
            <a:avLst>
              <a:gd name="adj1" fmla="val 78087"/>
              <a:gd name="adj2" fmla="val 5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Engine  4000N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32104" y="5445655"/>
            <a:ext cx="2592541" cy="469344"/>
          </a:xfrm>
          <a:prstGeom prst="leftArrow">
            <a:avLst>
              <a:gd name="adj1" fmla="val 78087"/>
              <a:gd name="adj2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Air resistance  3000N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47446" y="3926394"/>
            <a:ext cx="3585411" cy="680442"/>
          </a:xfrm>
          <a:prstGeom prst="rightArrow">
            <a:avLst>
              <a:gd name="adj1" fmla="val 67554"/>
              <a:gd name="adj2" fmla="val 50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GB" sz="2400" b="1" dirty="0"/>
              <a:t>Resultant Force  </a:t>
            </a:r>
            <a:r>
              <a:rPr lang="en-GB" sz="2400" b="1" dirty="0" smtClean="0"/>
              <a:t>3000N</a:t>
            </a:r>
            <a:endParaRPr lang="en-GB" sz="24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4295801" y="5220199"/>
            <a:ext cx="2232248" cy="100811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4439817" y="6003286"/>
            <a:ext cx="432048" cy="450050"/>
          </a:xfrm>
          <a:prstGeom prst="ellipse">
            <a:avLst/>
          </a:prstGeom>
          <a:solidFill>
            <a:schemeClr val="bg1">
              <a:lumMod val="50000"/>
            </a:schemeClr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5879977" y="6003286"/>
            <a:ext cx="432048" cy="450050"/>
          </a:xfrm>
          <a:prstGeom prst="ellipse">
            <a:avLst/>
          </a:prstGeom>
          <a:solidFill>
            <a:schemeClr val="bg1">
              <a:lumMod val="50000"/>
            </a:schemeClr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ounded Rectangle 14"/>
          <p:cNvSpPr/>
          <p:nvPr/>
        </p:nvSpPr>
        <p:spPr>
          <a:xfrm>
            <a:off x="5567967" y="5361794"/>
            <a:ext cx="792088" cy="28803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ounded Rectangle 15"/>
          <p:cNvSpPr/>
          <p:nvPr/>
        </p:nvSpPr>
        <p:spPr>
          <a:xfrm>
            <a:off x="4905005" y="5374554"/>
            <a:ext cx="396044" cy="28803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ounded Rectangle 16"/>
          <p:cNvSpPr/>
          <p:nvPr/>
        </p:nvSpPr>
        <p:spPr>
          <a:xfrm>
            <a:off x="4434679" y="5374554"/>
            <a:ext cx="396044" cy="28803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ounded Rectangle 17"/>
          <p:cNvSpPr/>
          <p:nvPr/>
        </p:nvSpPr>
        <p:spPr>
          <a:xfrm>
            <a:off x="5335050" y="3723620"/>
            <a:ext cx="6648713" cy="108599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/>
              <a:t>Force </a:t>
            </a:r>
            <a:r>
              <a:rPr lang="en-GB" sz="2000" dirty="0"/>
              <a:t>(N) </a:t>
            </a:r>
            <a:r>
              <a:rPr lang="en-GB" sz="3200" dirty="0"/>
              <a:t>= Mass </a:t>
            </a:r>
            <a:r>
              <a:rPr lang="en-GB" sz="2000" dirty="0"/>
              <a:t>(kg) </a:t>
            </a:r>
            <a:r>
              <a:rPr lang="en-GB" sz="3200" dirty="0"/>
              <a:t>x Acceleration </a:t>
            </a:r>
            <a:r>
              <a:rPr lang="en-GB" sz="2000" dirty="0"/>
              <a:t>(m/s</a:t>
            </a:r>
            <a:r>
              <a:rPr lang="en-GB" sz="2000" baseline="30000" dirty="0"/>
              <a:t>2</a:t>
            </a:r>
            <a:r>
              <a:rPr lang="en-GB" sz="2000" dirty="0"/>
              <a:t>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11824" y="5662586"/>
            <a:ext cx="1800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2000kg</a:t>
            </a:r>
            <a:endParaRPr lang="en-GB" dirty="0"/>
          </a:p>
        </p:txBody>
      </p:sp>
      <p:grpSp>
        <p:nvGrpSpPr>
          <p:cNvPr id="20" name="Group 19"/>
          <p:cNvGrpSpPr/>
          <p:nvPr/>
        </p:nvGrpSpPr>
        <p:grpSpPr>
          <a:xfrm>
            <a:off x="69384" y="4697596"/>
            <a:ext cx="2052228" cy="2053317"/>
            <a:chOff x="6960096" y="3068599"/>
            <a:chExt cx="2052228" cy="2053317"/>
          </a:xfrm>
        </p:grpSpPr>
        <p:sp>
          <p:nvSpPr>
            <p:cNvPr id="21" name="Isosceles Triangle 20"/>
            <p:cNvSpPr/>
            <p:nvPr/>
          </p:nvSpPr>
          <p:spPr>
            <a:xfrm>
              <a:off x="6960096" y="3068599"/>
              <a:ext cx="2052228" cy="2052228"/>
            </a:xfrm>
            <a:prstGeom prst="triangl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6960096" y="4185084"/>
              <a:ext cx="2052228" cy="0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>
            <a:xfrm>
              <a:off x="7188555" y="4337086"/>
              <a:ext cx="1595310" cy="7848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4500" dirty="0">
                  <a:solidFill>
                    <a:schemeClr val="bg1"/>
                  </a:solidFill>
                </a:rPr>
                <a:t>m x </a:t>
              </a:r>
              <a:r>
                <a:rPr lang="en-GB" sz="4500" dirty="0" smtClean="0">
                  <a:solidFill>
                    <a:schemeClr val="bg1"/>
                  </a:solidFill>
                </a:rPr>
                <a:t>a</a:t>
              </a:r>
              <a:endParaRPr lang="en-GB" sz="4500" dirty="0">
                <a:solidFill>
                  <a:schemeClr val="bg1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752813" y="3448382"/>
              <a:ext cx="46679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3600" dirty="0" smtClean="0">
                  <a:solidFill>
                    <a:schemeClr val="bg1"/>
                  </a:solidFill>
                </a:rPr>
                <a:t>F</a:t>
              </a:r>
              <a:endParaRPr lang="en-GB" sz="3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7367439" y="5037836"/>
            <a:ext cx="39604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Calculate the acceleration of the bus:</a:t>
            </a:r>
          </a:p>
          <a:p>
            <a:endParaRPr lang="en-GB" dirty="0"/>
          </a:p>
          <a:p>
            <a:r>
              <a:rPr lang="en-GB" dirty="0" smtClean="0"/>
              <a:t>F = ma</a:t>
            </a:r>
          </a:p>
          <a:p>
            <a:r>
              <a:rPr lang="en-GB" dirty="0" smtClean="0"/>
              <a:t>a = F/m</a:t>
            </a:r>
          </a:p>
          <a:p>
            <a:r>
              <a:rPr lang="en-GB" dirty="0" smtClean="0"/>
              <a:t>a = 3000/2000</a:t>
            </a:r>
          </a:p>
          <a:p>
            <a:r>
              <a:rPr lang="en-GB" dirty="0"/>
              <a:t>a</a:t>
            </a:r>
            <a:r>
              <a:rPr lang="en-GB" smtClean="0"/>
              <a:t> </a:t>
            </a:r>
            <a:r>
              <a:rPr lang="en-GB" dirty="0" smtClean="0"/>
              <a:t>= 1.5 m/s</a:t>
            </a:r>
            <a:r>
              <a:rPr lang="en-GB" baseline="30000" dirty="0" smtClean="0"/>
              <a:t>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218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8" grpId="0" animBg="1"/>
      <p:bldP spid="19" grpId="0"/>
      <p:bldP spid="25" grpId="0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71" y="103772"/>
            <a:ext cx="10638924" cy="673388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335" y="1176963"/>
            <a:ext cx="10316076" cy="331588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502389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66" y="203032"/>
            <a:ext cx="11912268" cy="449322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866" y="4993070"/>
            <a:ext cx="11421085" cy="1183893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" name="Rounded Rectangle 6"/>
          <p:cNvSpPr/>
          <p:nvPr/>
        </p:nvSpPr>
        <p:spPr>
          <a:xfrm>
            <a:off x="8662737" y="365125"/>
            <a:ext cx="3389397" cy="9944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Weight = mass x gravity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68125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484" y="120315"/>
            <a:ext cx="11894881" cy="4776538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44" y="2197517"/>
            <a:ext cx="11863359" cy="437172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209391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68" y="210802"/>
            <a:ext cx="11929061" cy="552045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875" y="3275412"/>
            <a:ext cx="11538654" cy="303648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39665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5" y="157163"/>
            <a:ext cx="11092113" cy="492802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798367"/>
            <a:ext cx="11037635" cy="351353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845681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031" y="33154"/>
            <a:ext cx="10515600" cy="994752"/>
          </a:xfrm>
        </p:spPr>
        <p:txBody>
          <a:bodyPr>
            <a:normAutofit/>
          </a:bodyPr>
          <a:lstStyle/>
          <a:p>
            <a:r>
              <a:rPr lang="en-GB" b="1" u="sng" dirty="0" smtClean="0"/>
              <a:t>Acceleration required practical</a:t>
            </a:r>
            <a:endParaRPr lang="en-GB" b="1" u="sng" dirty="0"/>
          </a:p>
        </p:txBody>
      </p:sp>
      <p:pic>
        <p:nvPicPr>
          <p:cNvPr id="4" name="ugzjeggjznw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01969" y="1027906"/>
            <a:ext cx="10328030" cy="5809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12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183" y="121260"/>
            <a:ext cx="11504004" cy="5752002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066" y="2438401"/>
            <a:ext cx="10119751" cy="441648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709" y="36818"/>
            <a:ext cx="11748827" cy="282361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6487" y="-4763"/>
            <a:ext cx="7439025" cy="6867525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663755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79" y="123825"/>
            <a:ext cx="11685360" cy="533215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52248" y="3321269"/>
            <a:ext cx="11445766" cy="10510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643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wANmggaC9pY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57809" y="160268"/>
            <a:ext cx="11622157" cy="653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31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84" y="125297"/>
            <a:ext cx="10049464" cy="6643343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81840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drMKdcMq3o0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58417" y="70816"/>
            <a:ext cx="11781183" cy="662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34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536" y="-9808"/>
            <a:ext cx="8229600" cy="1143000"/>
          </a:xfrm>
        </p:spPr>
        <p:txBody>
          <a:bodyPr/>
          <a:lstStyle/>
          <a:p>
            <a:pPr algn="ctr"/>
            <a:r>
              <a:rPr lang="en-GB" b="1" u="sng" dirty="0" smtClean="0"/>
              <a:t>Braking Force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1504" y="1268760"/>
            <a:ext cx="9649072" cy="4857403"/>
          </a:xfrm>
        </p:spPr>
        <p:txBody>
          <a:bodyPr/>
          <a:lstStyle/>
          <a:p>
            <a:pPr marL="0" indent="0">
              <a:spcAft>
                <a:spcPts val="1800"/>
              </a:spcAft>
              <a:buNone/>
            </a:pPr>
            <a:r>
              <a:rPr lang="en-GB" dirty="0" smtClean="0"/>
              <a:t>The braking </a:t>
            </a:r>
            <a:r>
              <a:rPr lang="en-GB" dirty="0"/>
              <a:t>force needed to stop a vehicle is dependant on:  </a:t>
            </a:r>
          </a:p>
          <a:p>
            <a:pPr>
              <a:spcAft>
                <a:spcPts val="1800"/>
              </a:spcAft>
            </a:pPr>
            <a:r>
              <a:rPr lang="en-GB" sz="2800" dirty="0"/>
              <a:t>The </a:t>
            </a:r>
            <a:r>
              <a:rPr lang="en-GB" sz="2800" b="1" dirty="0">
                <a:solidFill>
                  <a:srgbClr val="7030A0"/>
                </a:solidFill>
              </a:rPr>
              <a:t>velocity</a:t>
            </a:r>
            <a:r>
              <a:rPr lang="en-GB" sz="2800" dirty="0">
                <a:solidFill>
                  <a:srgbClr val="7030A0"/>
                </a:solidFill>
              </a:rPr>
              <a:t> </a:t>
            </a:r>
            <a:r>
              <a:rPr lang="en-GB" sz="2800" dirty="0"/>
              <a:t>of the vehicle when the brakes are first applied.  </a:t>
            </a:r>
          </a:p>
          <a:p>
            <a:pPr>
              <a:spcAft>
                <a:spcPts val="1800"/>
              </a:spcAft>
            </a:pPr>
            <a:r>
              <a:rPr lang="en-GB" sz="2800" dirty="0"/>
              <a:t>The </a:t>
            </a:r>
            <a:r>
              <a:rPr lang="en-GB" sz="2800" b="1" dirty="0">
                <a:solidFill>
                  <a:srgbClr val="7030A0"/>
                </a:solidFill>
              </a:rPr>
              <a:t>mass</a:t>
            </a:r>
            <a:r>
              <a:rPr lang="en-GB" sz="2800" dirty="0"/>
              <a:t> of the vehicle.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160" y="3933056"/>
            <a:ext cx="3491880" cy="24991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11651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 smtClean="0"/>
              <a:t>Stopping Distance</a:t>
            </a:r>
            <a:endParaRPr lang="en-GB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2557410" y="1846585"/>
            <a:ext cx="2160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Stopping distance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3714" y="1846583"/>
            <a:ext cx="2160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Thinking distance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69978" y="1846585"/>
            <a:ext cx="2160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Braking distance</a:t>
            </a:r>
          </a:p>
        </p:txBody>
      </p:sp>
      <p:sp>
        <p:nvSpPr>
          <p:cNvPr id="8" name="Equal 7"/>
          <p:cNvSpPr/>
          <p:nvPr/>
        </p:nvSpPr>
        <p:spPr>
          <a:xfrm>
            <a:off x="4704128" y="2364288"/>
            <a:ext cx="504056" cy="288032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solidFill>
                <a:schemeClr val="tx1"/>
              </a:solidFill>
            </a:endParaRPr>
          </a:p>
        </p:txBody>
      </p:sp>
      <p:sp>
        <p:nvSpPr>
          <p:cNvPr id="9" name="Plus 8"/>
          <p:cNvSpPr/>
          <p:nvPr/>
        </p:nvSpPr>
        <p:spPr>
          <a:xfrm>
            <a:off x="7237930" y="2292277"/>
            <a:ext cx="432048" cy="43204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t="4582" r="3566" b="2730"/>
          <a:stretch/>
        </p:blipFill>
        <p:spPr bwMode="auto">
          <a:xfrm>
            <a:off x="3886337" y="3397925"/>
            <a:ext cx="4708551" cy="3219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8008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 smtClean="0"/>
              <a:t>Stopping Distance</a:t>
            </a:r>
            <a:endParaRPr lang="en-GB" b="1" u="sng" dirty="0"/>
          </a:p>
        </p:txBody>
      </p:sp>
      <p:pic>
        <p:nvPicPr>
          <p:cNvPr id="6146" name="Picture 2" descr="http://www.nottspeed.com/images/stopping_distances_graphic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357" y="2121223"/>
            <a:ext cx="8636530" cy="4043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0122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-44647"/>
            <a:ext cx="8928992" cy="6902647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192" y="2753693"/>
            <a:ext cx="8975647" cy="342327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987048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95" y="176556"/>
            <a:ext cx="8211434" cy="6633192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43997" y="1764260"/>
            <a:ext cx="7935310" cy="7897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91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17" y="104971"/>
            <a:ext cx="9592511" cy="6697414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99034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-30832"/>
            <a:ext cx="9144000" cy="862141"/>
          </a:xfrm>
        </p:spPr>
        <p:txBody>
          <a:bodyPr>
            <a:normAutofit/>
          </a:bodyPr>
          <a:lstStyle/>
          <a:p>
            <a:r>
              <a:rPr lang="en-GB" sz="3600" b="1" u="sng" dirty="0"/>
              <a:t>Factors affecting Thinking and Braking Distance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4607" y="1206924"/>
            <a:ext cx="5597321" cy="23649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Being tired, under the influence of drugs or alcohol, or being distracted </a:t>
            </a:r>
            <a:r>
              <a:rPr lang="en-GB" sz="1800" b="1" u="sng" dirty="0">
                <a:solidFill>
                  <a:srgbClr val="FF0000"/>
                </a:solidFill>
              </a:rPr>
              <a:t>INCREASE </a:t>
            </a:r>
            <a:r>
              <a:rPr lang="en-GB" sz="1800" dirty="0"/>
              <a:t>the </a:t>
            </a:r>
            <a:r>
              <a:rPr lang="en-GB" sz="1800" b="1" u="sng" dirty="0">
                <a:solidFill>
                  <a:srgbClr val="FF0000"/>
                </a:solidFill>
              </a:rPr>
              <a:t>THINKING DISTANCE</a:t>
            </a:r>
            <a:r>
              <a:rPr lang="en-GB" sz="1800" b="1" u="sng" dirty="0"/>
              <a:t>.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1800" dirty="0" smtClean="0"/>
              <a:t>Drinking </a:t>
            </a:r>
            <a:r>
              <a:rPr lang="en-GB" sz="1800" dirty="0"/>
              <a:t>stimulants (caffeine – coffee or energy drinks), being fully rested and wide awake, and distraction free </a:t>
            </a:r>
            <a:r>
              <a:rPr lang="en-GB" sz="1800" b="1" u="sng" dirty="0">
                <a:solidFill>
                  <a:srgbClr val="FF0000"/>
                </a:solidFill>
              </a:rPr>
              <a:t>REDUCE</a:t>
            </a:r>
            <a:r>
              <a:rPr lang="en-GB" sz="1800" dirty="0"/>
              <a:t> the </a:t>
            </a:r>
            <a:r>
              <a:rPr lang="en-GB" sz="1800" b="1" u="sng" dirty="0">
                <a:solidFill>
                  <a:srgbClr val="FF0000"/>
                </a:solidFill>
              </a:rPr>
              <a:t>THINKING DISTANCE</a:t>
            </a:r>
            <a:r>
              <a:rPr lang="en-GB" sz="1800" dirty="0"/>
              <a:t>.</a:t>
            </a:r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GB" sz="1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048" y="980729"/>
            <a:ext cx="1051444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149" y="970152"/>
            <a:ext cx="1219863" cy="81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048" y="2028914"/>
            <a:ext cx="867366" cy="867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698" y="1891339"/>
            <a:ext cx="1354763" cy="1142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8298" y="2065520"/>
            <a:ext cx="1482179" cy="988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5360" y="3071633"/>
            <a:ext cx="11737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solidFill>
                  <a:srgbClr val="7030A0"/>
                </a:solidFill>
              </a:rPr>
              <a:t>Difficult Concept: </a:t>
            </a:r>
          </a:p>
          <a:p>
            <a:r>
              <a:rPr lang="en-GB" b="1" dirty="0">
                <a:solidFill>
                  <a:srgbClr val="7030A0"/>
                </a:solidFill>
              </a:rPr>
              <a:t>If the driver is driving really fast their </a:t>
            </a:r>
            <a:r>
              <a:rPr lang="en-GB" b="1" u="sng" dirty="0">
                <a:solidFill>
                  <a:srgbClr val="FF0000"/>
                </a:solidFill>
              </a:rPr>
              <a:t>thinking TIME </a:t>
            </a:r>
            <a:r>
              <a:rPr lang="en-GB" b="1" dirty="0">
                <a:solidFill>
                  <a:srgbClr val="7030A0"/>
                </a:solidFill>
              </a:rPr>
              <a:t>will be the SAME. However, their </a:t>
            </a:r>
            <a:r>
              <a:rPr lang="en-GB" b="1" u="sng" dirty="0">
                <a:solidFill>
                  <a:srgbClr val="FF0000"/>
                </a:solidFill>
              </a:rPr>
              <a:t>THINKING DISTANCE </a:t>
            </a:r>
            <a:r>
              <a:rPr lang="en-GB" b="1" dirty="0">
                <a:solidFill>
                  <a:srgbClr val="7030A0"/>
                </a:solidFill>
              </a:rPr>
              <a:t>could change due to any of the conditions mentioned above.</a:t>
            </a: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4005065"/>
            <a:ext cx="1475656" cy="893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672" y="3997173"/>
            <a:ext cx="1352034" cy="901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116" y="4034053"/>
            <a:ext cx="1379485" cy="864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013177"/>
            <a:ext cx="1500758" cy="980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905" y="4974279"/>
            <a:ext cx="1019392" cy="101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142" y="972639"/>
            <a:ext cx="1329795" cy="84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758" y="5047949"/>
            <a:ext cx="1664843" cy="1015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44237" y="6218624"/>
            <a:ext cx="76524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>
                <a:solidFill>
                  <a:srgbClr val="7030A0"/>
                </a:solidFill>
              </a:rPr>
              <a:t>As before Thinking Distance, Braking Distance and Stopping Distance are all </a:t>
            </a:r>
            <a:r>
              <a:rPr lang="en-GB" sz="1600" b="1" u="sng" dirty="0">
                <a:solidFill>
                  <a:srgbClr val="00B050"/>
                </a:solidFill>
              </a:rPr>
              <a:t>DISTANCES</a:t>
            </a:r>
            <a:r>
              <a:rPr lang="en-GB" sz="1600" b="1" dirty="0">
                <a:solidFill>
                  <a:srgbClr val="7030A0"/>
                </a:solidFill>
              </a:rPr>
              <a:t>. </a:t>
            </a:r>
          </a:p>
          <a:p>
            <a:r>
              <a:rPr lang="en-GB" sz="1600" b="1" dirty="0">
                <a:solidFill>
                  <a:srgbClr val="7030A0"/>
                </a:solidFill>
              </a:rPr>
              <a:t>Remember to discuss </a:t>
            </a:r>
            <a:r>
              <a:rPr lang="en-GB" sz="1600" b="1" u="sng" dirty="0">
                <a:solidFill>
                  <a:srgbClr val="00B050"/>
                </a:solidFill>
              </a:rPr>
              <a:t>DISTANCE</a:t>
            </a:r>
            <a:r>
              <a:rPr lang="en-GB" sz="1600" b="1" dirty="0">
                <a:solidFill>
                  <a:srgbClr val="7030A0"/>
                </a:solidFill>
              </a:rPr>
              <a:t> in your answer!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0" y="4033465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GB" dirty="0"/>
              <a:t>Driving on icy or wet roads, having bald tyres or poor brakes, or driving too fast </a:t>
            </a:r>
            <a:r>
              <a:rPr lang="en-GB" b="1" u="sng" dirty="0">
                <a:solidFill>
                  <a:srgbClr val="FF0000"/>
                </a:solidFill>
              </a:rPr>
              <a:t>INCREASE</a:t>
            </a:r>
            <a:r>
              <a:rPr lang="en-GB" dirty="0"/>
              <a:t> the </a:t>
            </a:r>
            <a:r>
              <a:rPr lang="en-GB" b="1" u="sng" dirty="0">
                <a:solidFill>
                  <a:srgbClr val="FF0000"/>
                </a:solidFill>
              </a:rPr>
              <a:t>BRAKING DISTANCE</a:t>
            </a:r>
            <a:r>
              <a:rPr lang="en-GB" dirty="0"/>
              <a:t>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Driving on good dry roads, having new brakes and tyres and driving slower </a:t>
            </a:r>
            <a:r>
              <a:rPr lang="en-GB" b="1" u="sng" dirty="0">
                <a:solidFill>
                  <a:srgbClr val="FF0000"/>
                </a:solidFill>
              </a:rPr>
              <a:t>REDUCE</a:t>
            </a:r>
            <a:r>
              <a:rPr lang="en-GB" dirty="0"/>
              <a:t> the </a:t>
            </a:r>
            <a:r>
              <a:rPr lang="en-GB" b="1" u="sng" dirty="0">
                <a:solidFill>
                  <a:srgbClr val="FF0000"/>
                </a:solidFill>
              </a:rPr>
              <a:t>BRAKING DISTANCE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6822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13" y="147144"/>
            <a:ext cx="9898213" cy="660851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661062"/>
            <a:ext cx="11227225" cy="219821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070384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83" y="92792"/>
            <a:ext cx="8208912" cy="476019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528" y="980728"/>
            <a:ext cx="9577064" cy="428603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91" y="80546"/>
            <a:ext cx="11161240" cy="814093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00" y="80546"/>
            <a:ext cx="7008636" cy="208330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9616" y="980728"/>
            <a:ext cx="7272808" cy="458213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0657" y="2564904"/>
            <a:ext cx="7432159" cy="414511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9979" y="546322"/>
            <a:ext cx="11730982" cy="515484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68469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48" y="138455"/>
            <a:ext cx="8117165" cy="6647483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8481848" y="1825625"/>
            <a:ext cx="28719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mtClean="0"/>
              <a:t>Decelerations of greater than 6m/s</a:t>
            </a:r>
            <a:r>
              <a:rPr lang="en-GB" baseline="30000" smtClean="0"/>
              <a:t>2</a:t>
            </a:r>
            <a:r>
              <a:rPr lang="en-GB" smtClean="0"/>
              <a:t> on a dry straight road are likely to cause skidding.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458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AiXhR2eZxgo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8174" y="78271"/>
            <a:ext cx="11661913" cy="6559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64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Breaking force</a:t>
            </a:r>
            <a:endParaRPr lang="en-GB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952584" y="1941422"/>
            <a:ext cx="9217023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does the </a:t>
            </a:r>
            <a:r>
              <a:rPr lang="en-GB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braking force</a:t>
            </a:r>
            <a:r>
              <a:rPr lang="en-GB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needed to stop a car depend on?</a:t>
            </a:r>
          </a:p>
          <a:p>
            <a:endParaRPr lang="en-GB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GB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Which equation links those things together?</a:t>
            </a:r>
          </a:p>
          <a:p>
            <a:endParaRPr lang="en-GB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GB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GB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FORCE = MASS x ACCELERATION</a:t>
            </a:r>
          </a:p>
          <a:p>
            <a:endParaRPr lang="en-GB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greater the speed, the greater the deceleration needed to stop the vehicle in a certain distance. Therefore the breaking force must be greater than at low speed</a:t>
            </a:r>
          </a:p>
          <a:p>
            <a:pPr marL="342900" indent="-342900">
              <a:buFont typeface="+mj-lt"/>
              <a:buAutoNum type="arabicPeriod"/>
            </a:pPr>
            <a:endParaRPr lang="en-GB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greater the mass, the greater the braking force needed for a given deceleration</a:t>
            </a:r>
            <a:endParaRPr lang="en-GB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Cloud 4"/>
          <p:cNvSpPr/>
          <p:nvPr/>
        </p:nvSpPr>
        <p:spPr>
          <a:xfrm>
            <a:off x="9609629" y="2396055"/>
            <a:ext cx="1944216" cy="158417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a = </a:t>
            </a:r>
            <a:r>
              <a:rPr lang="en-GB" sz="2400" u="sng" dirty="0" smtClean="0"/>
              <a:t>v – u</a:t>
            </a:r>
          </a:p>
          <a:p>
            <a:pPr algn="ctr"/>
            <a:r>
              <a:rPr lang="en-GB" sz="2400" dirty="0"/>
              <a:t>  </a:t>
            </a:r>
            <a:r>
              <a:rPr lang="en-GB" sz="2400" dirty="0" smtClean="0"/>
              <a:t>  t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089895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35360" y="418094"/>
            <a:ext cx="8640000" cy="900000"/>
          </a:xfrm>
          <a:noFill/>
        </p:spPr>
        <p:txBody>
          <a:bodyPr>
            <a:normAutofit/>
          </a:bodyPr>
          <a:lstStyle/>
          <a:p>
            <a:pPr algn="ctr"/>
            <a:r>
              <a:rPr lang="en-GB" b="1" u="sng" dirty="0" smtClean="0"/>
              <a:t>Braking force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4900" y="3640708"/>
            <a:ext cx="82809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/>
              <a:t>What is the breaking force of a Formula 1 car? It can decelerate from 360 km/h (100m/s) to 0 km/h in 2 seconds!</a:t>
            </a:r>
            <a:endParaRPr lang="en-GB" sz="2600" dirty="0"/>
          </a:p>
        </p:txBody>
      </p:sp>
      <p:sp>
        <p:nvSpPr>
          <p:cNvPr id="7" name="Cloud 6"/>
          <p:cNvSpPr/>
          <p:nvPr/>
        </p:nvSpPr>
        <p:spPr>
          <a:xfrm>
            <a:off x="280154" y="4951932"/>
            <a:ext cx="2016224" cy="151216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F = ma</a:t>
            </a:r>
            <a:endParaRPr lang="en-GB" sz="3200" dirty="0"/>
          </a:p>
        </p:txBody>
      </p:sp>
      <p:sp>
        <p:nvSpPr>
          <p:cNvPr id="10" name="Cloud 9"/>
          <p:cNvSpPr/>
          <p:nvPr/>
        </p:nvSpPr>
        <p:spPr>
          <a:xfrm>
            <a:off x="2634155" y="4879924"/>
            <a:ext cx="1944216" cy="1584176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a = </a:t>
            </a:r>
            <a:r>
              <a:rPr lang="en-GB" sz="2400" u="sng" dirty="0" smtClean="0"/>
              <a:t>v – u</a:t>
            </a:r>
          </a:p>
          <a:p>
            <a:pPr algn="ctr"/>
            <a:r>
              <a:rPr lang="en-GB" sz="2400" dirty="0"/>
              <a:t>  </a:t>
            </a:r>
            <a:r>
              <a:rPr lang="en-GB" sz="2400" dirty="0" smtClean="0"/>
              <a:t>  t</a:t>
            </a:r>
            <a:endParaRPr lang="en-GB" sz="2400" dirty="0"/>
          </a:p>
        </p:txBody>
      </p:sp>
      <p:sp>
        <p:nvSpPr>
          <p:cNvPr id="11" name="Cloud 10"/>
          <p:cNvSpPr/>
          <p:nvPr/>
        </p:nvSpPr>
        <p:spPr>
          <a:xfrm>
            <a:off x="8576441" y="4784392"/>
            <a:ext cx="2905870" cy="1679708"/>
          </a:xfrm>
          <a:prstGeom prst="cloud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F = (</a:t>
            </a:r>
            <a:r>
              <a:rPr lang="en-GB" sz="2400" u="sng" dirty="0" smtClean="0"/>
              <a:t>mv-mu)</a:t>
            </a:r>
          </a:p>
          <a:p>
            <a:pPr algn="ctr"/>
            <a:r>
              <a:rPr lang="en-GB" sz="2400" dirty="0"/>
              <a:t> </a:t>
            </a:r>
            <a:r>
              <a:rPr lang="en-GB" sz="2400" dirty="0" smtClean="0"/>
              <a:t>     t</a:t>
            </a:r>
            <a:endParaRPr lang="en-GB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7896200" y="5250613"/>
            <a:ext cx="4624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=</a:t>
            </a:r>
            <a:endParaRPr lang="en-GB" dirty="0"/>
          </a:p>
        </p:txBody>
      </p:sp>
      <p:sp>
        <p:nvSpPr>
          <p:cNvPr id="3" name="Vertical Scroll 2"/>
          <p:cNvSpPr/>
          <p:nvPr/>
        </p:nvSpPr>
        <p:spPr>
          <a:xfrm>
            <a:off x="9480526" y="2119651"/>
            <a:ext cx="2495600" cy="1982695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400" u="sng" dirty="0" smtClean="0"/>
              <a:t>Car</a:t>
            </a:r>
          </a:p>
          <a:p>
            <a:r>
              <a:rPr lang="en-GB" sz="2400" dirty="0" smtClean="0"/>
              <a:t>F = </a:t>
            </a:r>
            <a:r>
              <a:rPr lang="en-GB" sz="2400" u="sng" dirty="0" smtClean="0"/>
              <a:t>700 x 100</a:t>
            </a:r>
          </a:p>
          <a:p>
            <a:r>
              <a:rPr lang="en-GB" sz="2400" dirty="0"/>
              <a:t> </a:t>
            </a:r>
            <a:r>
              <a:rPr lang="en-GB" sz="2400" dirty="0" smtClean="0"/>
              <a:t>             2</a:t>
            </a:r>
          </a:p>
          <a:p>
            <a:r>
              <a:rPr lang="en-GB" sz="2400" dirty="0" smtClean="0"/>
              <a:t>F = 35, 000 N</a:t>
            </a:r>
            <a:endParaRPr lang="en-GB" sz="2400" dirty="0"/>
          </a:p>
          <a:p>
            <a:endParaRPr lang="en-GB" u="sng" dirty="0" smtClean="0"/>
          </a:p>
          <a:p>
            <a:endParaRPr lang="en-GB" u="sng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8576441" y="468880"/>
            <a:ext cx="3399685" cy="957638"/>
          </a:xfrm>
          <a:prstGeom prst="wedgeRoundRectCallout">
            <a:avLst>
              <a:gd name="adj1" fmla="val 4685"/>
              <a:gd name="adj2" fmla="val 116454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F = (</a:t>
            </a:r>
            <a:r>
              <a:rPr lang="en-GB" sz="2000" u="sng" dirty="0" smtClean="0"/>
              <a:t>mass x initial velocity)</a:t>
            </a:r>
          </a:p>
          <a:p>
            <a:pPr algn="ctr"/>
            <a:r>
              <a:rPr lang="en-GB" sz="2000" dirty="0" smtClean="0"/>
              <a:t>  time</a:t>
            </a:r>
            <a:endParaRPr lang="en-GB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160" y="1426518"/>
            <a:ext cx="3600400" cy="2008348"/>
          </a:xfrm>
          <a:prstGeom prst="rect">
            <a:avLst/>
          </a:prstGeom>
        </p:spPr>
      </p:pic>
      <p:sp>
        <p:nvSpPr>
          <p:cNvPr id="15" name="Cloud 14"/>
          <p:cNvSpPr/>
          <p:nvPr/>
        </p:nvSpPr>
        <p:spPr>
          <a:xfrm>
            <a:off x="4916148" y="4879924"/>
            <a:ext cx="2520280" cy="1584176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a = </a:t>
            </a:r>
            <a:r>
              <a:rPr lang="en-GB" sz="2400" u="sng" dirty="0" smtClean="0"/>
              <a:t>0 – 100</a:t>
            </a:r>
          </a:p>
          <a:p>
            <a:pPr algn="ctr"/>
            <a:r>
              <a:rPr lang="en-GB" sz="2400" dirty="0"/>
              <a:t>  </a:t>
            </a:r>
            <a:r>
              <a:rPr lang="en-GB" sz="2400" dirty="0" smtClean="0"/>
              <a:t>  2</a:t>
            </a:r>
          </a:p>
          <a:p>
            <a:pPr algn="ctr"/>
            <a:r>
              <a:rPr lang="en-GB" sz="2400" dirty="0" smtClean="0"/>
              <a:t>= - 50 m/s</a:t>
            </a:r>
            <a:r>
              <a:rPr lang="en-GB" sz="2400" baseline="30000" dirty="0" smtClean="0"/>
              <a:t>2</a:t>
            </a:r>
            <a:endParaRPr lang="en-GB" sz="2400" baseline="30000" dirty="0"/>
          </a:p>
        </p:txBody>
      </p:sp>
      <p:sp>
        <p:nvSpPr>
          <p:cNvPr id="13" name="TextBox 12"/>
          <p:cNvSpPr txBox="1"/>
          <p:nvPr/>
        </p:nvSpPr>
        <p:spPr>
          <a:xfrm>
            <a:off x="819807" y="2119651"/>
            <a:ext cx="1980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Mass = 700 kg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382206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2" grpId="0"/>
      <p:bldP spid="4" grpId="0" animBg="1"/>
      <p:bldP spid="15" grpId="0" animBg="1"/>
    </p:bld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5009" y="224630"/>
            <a:ext cx="8640000" cy="900000"/>
          </a:xfrm>
          <a:noFill/>
        </p:spPr>
        <p:txBody>
          <a:bodyPr>
            <a:normAutofit/>
          </a:bodyPr>
          <a:lstStyle/>
          <a:p>
            <a:pPr algn="ctr"/>
            <a:r>
              <a:rPr lang="en-GB" b="1" u="sng" dirty="0" smtClean="0"/>
              <a:t>Braking force</a:t>
            </a:r>
          </a:p>
        </p:txBody>
      </p:sp>
      <p:pic>
        <p:nvPicPr>
          <p:cNvPr id="5122" name="Picture 2" descr="http://www.startrescue.co.uk/blog/wp-content/uploads/2012/09/Min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838" y="1506146"/>
            <a:ext cx="2881808" cy="1835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racetothetop.org/images/safeway_lor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724" y="1515011"/>
            <a:ext cx="2551758" cy="1915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977462" y="3569046"/>
            <a:ext cx="856264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dirty="0" smtClean="0"/>
              <a:t>What would the distance be if both these vehicles stopped with a breaking force of 10,000 N if initial velocity was 30 m/s?</a:t>
            </a:r>
            <a:endParaRPr lang="en-GB" sz="2600" dirty="0"/>
          </a:p>
        </p:txBody>
      </p:sp>
      <p:sp>
        <p:nvSpPr>
          <p:cNvPr id="3" name="Vertical Scroll 2"/>
          <p:cNvSpPr/>
          <p:nvPr/>
        </p:nvSpPr>
        <p:spPr>
          <a:xfrm>
            <a:off x="9696400" y="1608083"/>
            <a:ext cx="2304256" cy="4773245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u="sng" dirty="0" smtClean="0"/>
              <a:t>BREAKING FORCE needed to stop in 3 seconds from 30m/s (70 mph)</a:t>
            </a:r>
          </a:p>
          <a:p>
            <a:endParaRPr lang="en-GB" u="sng" dirty="0" smtClean="0"/>
          </a:p>
          <a:p>
            <a:r>
              <a:rPr lang="en-GB" u="sng" dirty="0" smtClean="0"/>
              <a:t>Car</a:t>
            </a:r>
          </a:p>
          <a:p>
            <a:r>
              <a:rPr lang="en-GB" dirty="0" smtClean="0"/>
              <a:t>F = </a:t>
            </a:r>
            <a:r>
              <a:rPr lang="en-GB" u="sng" dirty="0" smtClean="0"/>
              <a:t>1000 x 30</a:t>
            </a:r>
          </a:p>
          <a:p>
            <a:r>
              <a:rPr lang="en-GB" dirty="0"/>
              <a:t> </a:t>
            </a:r>
            <a:r>
              <a:rPr lang="en-GB" dirty="0" smtClean="0"/>
              <a:t>             3</a:t>
            </a:r>
          </a:p>
          <a:p>
            <a:r>
              <a:rPr lang="en-GB" dirty="0" smtClean="0"/>
              <a:t>F = 10, 000 N</a:t>
            </a:r>
            <a:endParaRPr lang="en-GB" dirty="0"/>
          </a:p>
          <a:p>
            <a:endParaRPr lang="en-GB" u="sng" dirty="0" smtClean="0"/>
          </a:p>
          <a:p>
            <a:r>
              <a:rPr lang="en-GB" u="sng" dirty="0" smtClean="0"/>
              <a:t>Lorry </a:t>
            </a:r>
            <a:endParaRPr lang="en-GB" dirty="0"/>
          </a:p>
          <a:p>
            <a:r>
              <a:rPr lang="en-GB" dirty="0"/>
              <a:t>F = </a:t>
            </a:r>
            <a:r>
              <a:rPr lang="en-GB" u="sng" dirty="0" smtClean="0"/>
              <a:t>30,000 </a:t>
            </a:r>
            <a:r>
              <a:rPr lang="en-GB" u="sng" dirty="0"/>
              <a:t>x 30</a:t>
            </a:r>
          </a:p>
          <a:p>
            <a:r>
              <a:rPr lang="en-GB" dirty="0"/>
              <a:t>              3</a:t>
            </a:r>
          </a:p>
          <a:p>
            <a:r>
              <a:rPr lang="en-GB" dirty="0"/>
              <a:t>F = </a:t>
            </a:r>
            <a:r>
              <a:rPr lang="en-GB" dirty="0" smtClean="0"/>
              <a:t>300</a:t>
            </a:r>
            <a:r>
              <a:rPr lang="en-GB" dirty="0"/>
              <a:t>, 000 N</a:t>
            </a:r>
          </a:p>
          <a:p>
            <a:endParaRPr lang="en-GB" u="sng" dirty="0"/>
          </a:p>
        </p:txBody>
      </p:sp>
      <p:sp>
        <p:nvSpPr>
          <p:cNvPr id="4" name="Rectangle 3"/>
          <p:cNvSpPr/>
          <p:nvPr/>
        </p:nvSpPr>
        <p:spPr>
          <a:xfrm>
            <a:off x="563420" y="4738373"/>
            <a:ext cx="3180630" cy="178634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 smtClean="0"/>
              <a:t>Calculate the KE of the Car</a:t>
            </a:r>
          </a:p>
          <a:p>
            <a:pPr algn="ctr"/>
            <a:r>
              <a:rPr lang="en-GB" dirty="0" smtClean="0"/>
              <a:t>K.E = ½ mv</a:t>
            </a:r>
            <a:r>
              <a:rPr lang="en-GB" baseline="30000" dirty="0" smtClean="0"/>
              <a:t>2</a:t>
            </a:r>
          </a:p>
          <a:p>
            <a:pPr algn="ctr"/>
            <a:r>
              <a:rPr lang="en-GB" dirty="0" smtClean="0"/>
              <a:t>KE of Car = ½ x 1000 x 30</a:t>
            </a:r>
            <a:r>
              <a:rPr lang="en-GB" baseline="30000" dirty="0" smtClean="0"/>
              <a:t>2</a:t>
            </a:r>
          </a:p>
          <a:p>
            <a:pPr algn="ctr"/>
            <a:r>
              <a:rPr lang="en-GB" dirty="0" smtClean="0"/>
              <a:t>450,000 J</a:t>
            </a:r>
          </a:p>
          <a:p>
            <a:pPr algn="ctr"/>
            <a:r>
              <a:rPr lang="en-GB" dirty="0" smtClean="0"/>
              <a:t>Work Done = 450,000J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4048385" y="4738373"/>
            <a:ext cx="3180630" cy="178634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Calculate the distance if the breaking force was 10,000N… (remember</a:t>
            </a:r>
            <a:r>
              <a:rPr lang="en-GB" dirty="0"/>
              <a:t>:</a:t>
            </a:r>
            <a:r>
              <a:rPr lang="en-GB" dirty="0" smtClean="0"/>
              <a:t> </a:t>
            </a:r>
          </a:p>
          <a:p>
            <a:pPr algn="ctr"/>
            <a:r>
              <a:rPr lang="en-GB" dirty="0" smtClean="0"/>
              <a:t>Work done = force x distance) 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450493" y="2038749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1000 kg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5742807" y="2038749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30,000 kg</a:t>
            </a:r>
            <a:endParaRPr lang="en-GB" dirty="0"/>
          </a:p>
        </p:txBody>
      </p:sp>
      <p:sp>
        <p:nvSpPr>
          <p:cNvPr id="8" name="Oval 7"/>
          <p:cNvSpPr/>
          <p:nvPr/>
        </p:nvSpPr>
        <p:spPr>
          <a:xfrm>
            <a:off x="7533350" y="5055480"/>
            <a:ext cx="2069107" cy="1152128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Now work it out for the lorry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241738" y="224630"/>
            <a:ext cx="248044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/>
              <a:t>v</a:t>
            </a:r>
            <a:r>
              <a:rPr lang="en-GB" sz="3600" baseline="30000" dirty="0" smtClean="0"/>
              <a:t>2</a:t>
            </a:r>
            <a:r>
              <a:rPr lang="en-GB" sz="3600" dirty="0" smtClean="0"/>
              <a:t> – u</a:t>
            </a:r>
            <a:r>
              <a:rPr lang="en-GB" sz="3600" baseline="30000" dirty="0" smtClean="0"/>
              <a:t>2</a:t>
            </a:r>
            <a:r>
              <a:rPr lang="en-GB" sz="3600" dirty="0" smtClean="0"/>
              <a:t> = 2as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597866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3" grpId="0" animBg="1"/>
      <p:bldP spid="8" grpId="0" animBg="1"/>
    </p:bld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Questions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9048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 car with velocity 20m/s stops in 30m. Calculate the deceleration. Is it likely to skid? (2 sig fig)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 car of mass 1100kg uses a breaking force of 10,000N to stop from a velocity of 40m/s. Calculate the distance it takes to stop.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 lorry of mass 10,000 kg, takes 5 seconds to stop from a velocity of 25m/s. What breaking force is used?</a:t>
            </a:r>
          </a:p>
          <a:p>
            <a:pPr marL="0" indent="0">
              <a:buNone/>
            </a:pPr>
            <a:r>
              <a:rPr lang="en-GB" b="1" u="sng" dirty="0" smtClean="0"/>
              <a:t>Answers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6.7m/s</a:t>
            </a:r>
            <a:r>
              <a:rPr lang="en-GB" baseline="30000" dirty="0" smtClean="0"/>
              <a:t>2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88m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50 000N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8189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76467"/>
            <a:ext cx="9937104" cy="499769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028" y="1692276"/>
            <a:ext cx="9392591" cy="461645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404" y="289525"/>
            <a:ext cx="11496600" cy="633765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656" y="3458350"/>
            <a:ext cx="11194688" cy="266781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1307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116632"/>
            <a:ext cx="9721080" cy="4181438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2491" y="1825625"/>
            <a:ext cx="10237867" cy="475674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208290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55" y="223868"/>
            <a:ext cx="11984690" cy="393305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511" y="2293615"/>
            <a:ext cx="10163215" cy="286357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522507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91" y="221530"/>
            <a:ext cx="11855603" cy="663647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0369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ZtQhlwPxE28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8174" y="124238"/>
            <a:ext cx="11721548" cy="659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91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76000" y="440768"/>
            <a:ext cx="8640000" cy="900000"/>
          </a:xfrm>
          <a:noFill/>
        </p:spPr>
        <p:txBody>
          <a:bodyPr>
            <a:normAutofit/>
          </a:bodyPr>
          <a:lstStyle/>
          <a:p>
            <a:pPr algn="ctr"/>
            <a:r>
              <a:rPr lang="en-GB" b="1" u="sng" dirty="0" smtClean="0"/>
              <a:t>Momentum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404" y="1645565"/>
            <a:ext cx="107291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000" b="1" dirty="0" smtClean="0"/>
              <a:t>Momentum = mass x velocity</a:t>
            </a:r>
          </a:p>
          <a:p>
            <a:pPr algn="ctr"/>
            <a:r>
              <a:rPr lang="en-GB" sz="5000" b="1" dirty="0" smtClean="0">
                <a:solidFill>
                  <a:srgbClr val="FF0000"/>
                </a:solidFill>
              </a:rPr>
              <a:t>p </a:t>
            </a:r>
            <a:r>
              <a:rPr lang="en-GB" sz="5000" b="1" dirty="0">
                <a:solidFill>
                  <a:srgbClr val="FF0000"/>
                </a:solidFill>
              </a:rPr>
              <a:t>= m x v</a:t>
            </a:r>
            <a:endParaRPr lang="en-GB" sz="50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99656" y="3306973"/>
            <a:ext cx="6336704" cy="193899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514350" indent="-514350">
              <a:buFont typeface="Arial" pitchFamily="34" charset="0"/>
              <a:buChar char="•"/>
            </a:pPr>
            <a:r>
              <a:rPr lang="en-GB" sz="4000" dirty="0" smtClean="0"/>
              <a:t>p </a:t>
            </a:r>
            <a:r>
              <a:rPr lang="en-GB" sz="4000" dirty="0"/>
              <a:t>= momentum (</a:t>
            </a:r>
            <a:r>
              <a:rPr lang="en-GB" sz="4000" dirty="0" smtClean="0"/>
              <a:t>kg m/s</a:t>
            </a:r>
            <a:r>
              <a:rPr lang="en-GB" sz="4000" dirty="0"/>
              <a:t>)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GB" sz="4000" dirty="0"/>
              <a:t>m = mass (kg)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GB" sz="4000" dirty="0"/>
              <a:t>v = velocity (m/s)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497886" y="3210016"/>
            <a:ext cx="2052228" cy="2076401"/>
            <a:chOff x="551384" y="3585575"/>
            <a:chExt cx="2052228" cy="2076401"/>
          </a:xfrm>
        </p:grpSpPr>
        <p:sp>
          <p:nvSpPr>
            <p:cNvPr id="9" name="Isosceles Triangle 8"/>
            <p:cNvSpPr/>
            <p:nvPr/>
          </p:nvSpPr>
          <p:spPr>
            <a:xfrm>
              <a:off x="551384" y="3585575"/>
              <a:ext cx="2052228" cy="2052228"/>
            </a:xfrm>
            <a:prstGeom prst="triangl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551384" y="4725144"/>
              <a:ext cx="2052228" cy="0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795875" y="4877146"/>
              <a:ext cx="1563248" cy="7848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4500" dirty="0" smtClean="0">
                  <a:solidFill>
                    <a:schemeClr val="bg1"/>
                  </a:solidFill>
                </a:rPr>
                <a:t>m </a:t>
              </a:r>
              <a:r>
                <a:rPr lang="en-GB" sz="4500" dirty="0">
                  <a:solidFill>
                    <a:schemeClr val="bg1"/>
                  </a:solidFill>
                </a:rPr>
                <a:t>x </a:t>
              </a:r>
              <a:r>
                <a:rPr lang="en-GB" sz="4500" dirty="0" smtClean="0">
                  <a:solidFill>
                    <a:schemeClr val="bg1"/>
                  </a:solidFill>
                </a:rPr>
                <a:t>v</a:t>
              </a:r>
              <a:endParaRPr lang="en-GB" sz="4500" dirty="0">
                <a:solidFill>
                  <a:schemeClr val="bg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356925" y="3988442"/>
              <a:ext cx="44114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3600" dirty="0" smtClean="0">
                  <a:solidFill>
                    <a:schemeClr val="bg1"/>
                  </a:solidFill>
                </a:rPr>
                <a:t>p</a:t>
              </a:r>
              <a:endParaRPr lang="en-GB" sz="3600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47171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72" t="27222" r="13573" b="26667"/>
          <a:stretch/>
        </p:blipFill>
        <p:spPr bwMode="auto">
          <a:xfrm>
            <a:off x="-31204" y="0"/>
            <a:ext cx="9144000" cy="6676997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61" t="58070" r="13866" b="14327"/>
          <a:stretch/>
        </p:blipFill>
        <p:spPr bwMode="auto">
          <a:xfrm>
            <a:off x="98612" y="1600201"/>
            <a:ext cx="11843575" cy="5273745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53" t="27193" r="15634" b="43567"/>
          <a:stretch/>
        </p:blipFill>
        <p:spPr bwMode="auto">
          <a:xfrm>
            <a:off x="1199456" y="1196752"/>
            <a:ext cx="10029650" cy="509636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2983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2" y="116632"/>
            <a:ext cx="9649072" cy="658961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616" y="143054"/>
            <a:ext cx="9289032" cy="440491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8157" y="1538097"/>
            <a:ext cx="9388363" cy="467143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327299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40" y="168259"/>
            <a:ext cx="10285331" cy="6603813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52248" y="5801710"/>
            <a:ext cx="10183223" cy="8408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70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YEHcQD6Hij8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8174" y="86968"/>
            <a:ext cx="11681791" cy="6571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78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76000" y="217721"/>
            <a:ext cx="8640000" cy="900000"/>
          </a:xfrm>
          <a:noFill/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GB" b="1" u="sng" dirty="0" smtClean="0"/>
              <a:t>Conservation of momentum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38665" y="2162217"/>
            <a:ext cx="496855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600" dirty="0"/>
              <a:t>In a </a:t>
            </a:r>
            <a:r>
              <a:rPr lang="en-GB" sz="2600" u="sng" dirty="0"/>
              <a:t>closed system</a:t>
            </a:r>
            <a:r>
              <a:rPr lang="en-GB" sz="2600" dirty="0"/>
              <a:t>, the total momentum before an event and the total momentum after an event are the same. This is called </a:t>
            </a:r>
            <a:r>
              <a:rPr lang="en-GB" sz="2600" b="1" dirty="0">
                <a:solidFill>
                  <a:srgbClr val="FF0000"/>
                </a:solidFill>
              </a:rPr>
              <a:t>conservation of momentum</a:t>
            </a:r>
            <a:r>
              <a:rPr lang="en-GB" sz="2600" b="1" dirty="0"/>
              <a:t>.</a:t>
            </a:r>
          </a:p>
          <a:p>
            <a:pPr lvl="0"/>
            <a:endParaRPr lang="en-GB" sz="2600" b="1" dirty="0"/>
          </a:p>
          <a:p>
            <a:pPr lvl="0"/>
            <a:r>
              <a:rPr lang="en-GB" sz="2600" dirty="0"/>
              <a:t>Events you may be asked about in your exams are: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sz="2600" b="1" dirty="0"/>
              <a:t>Collisions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sz="2600" b="1" dirty="0"/>
              <a:t>Explosions</a:t>
            </a:r>
            <a:endParaRPr lang="en-GB" sz="2600" dirty="0"/>
          </a:p>
        </p:txBody>
      </p:sp>
      <p:pic>
        <p:nvPicPr>
          <p:cNvPr id="27650" name="Picture 2" descr="http://1.2.3.12/bmi/www.antonine-education.co.uk/Image_library/Physics_4/Further_Mechanics/Momentum_4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43" y="2381049"/>
            <a:ext cx="5153892" cy="3147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744072" y="5391916"/>
            <a:ext cx="2304256" cy="3992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736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80" y="0"/>
            <a:ext cx="9453711" cy="668374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488" y="0"/>
            <a:ext cx="8496944" cy="675979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1504" y="1268760"/>
            <a:ext cx="8998197" cy="453313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82247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76000" y="440768"/>
            <a:ext cx="8640000" cy="900000"/>
          </a:xfrm>
          <a:noFill/>
        </p:spPr>
        <p:txBody>
          <a:bodyPr>
            <a:normAutofit/>
          </a:bodyPr>
          <a:lstStyle/>
          <a:p>
            <a:pPr algn="ctr"/>
            <a:r>
              <a:rPr lang="en-GB" b="1" u="sng" dirty="0" smtClean="0"/>
              <a:t>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1424" y="1988840"/>
            <a:ext cx="1036915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600" dirty="0"/>
              <a:t>A 0.5kg trolley A is pushed at a velocity of 1.2m/s into a stationary trolley B of mass 1.5kg. The two trolleys stick together after the collision.</a:t>
            </a:r>
          </a:p>
          <a:p>
            <a:pPr lvl="0"/>
            <a:endParaRPr lang="en-GB" sz="2600" dirty="0"/>
          </a:p>
          <a:p>
            <a:pPr lvl="0"/>
            <a:r>
              <a:rPr lang="en-GB" sz="2600" dirty="0"/>
              <a:t>Calculate:</a:t>
            </a:r>
          </a:p>
          <a:p>
            <a:pPr marL="514350" indent="-514350">
              <a:buAutoNum type="alphaLcParenR"/>
            </a:pPr>
            <a:r>
              <a:rPr lang="en-GB" sz="2600" dirty="0"/>
              <a:t>The momentum of the 0.5kg trolley before the collision.</a:t>
            </a:r>
          </a:p>
          <a:p>
            <a:pPr marL="514350" indent="-514350">
              <a:buAutoNum type="alphaLcParenR"/>
            </a:pPr>
            <a:r>
              <a:rPr lang="en-GB" sz="2600" dirty="0"/>
              <a:t>The velocity of the two trolleys straight after the impact</a:t>
            </a:r>
            <a:r>
              <a:rPr lang="en-GB" sz="2600" dirty="0" smtClean="0"/>
              <a:t>.</a:t>
            </a:r>
          </a:p>
          <a:p>
            <a:endParaRPr lang="en-GB" sz="2600" dirty="0"/>
          </a:p>
          <a:p>
            <a:endParaRPr lang="en-GB" sz="2600" dirty="0" smtClean="0"/>
          </a:p>
          <a:p>
            <a:r>
              <a:rPr lang="en-GB" sz="2600" dirty="0" smtClean="0"/>
              <a:t>Remember – </a:t>
            </a:r>
            <a:r>
              <a:rPr lang="en-GB" sz="2600" b="1" dirty="0" smtClean="0"/>
              <a:t>momentum BEFORE  collision = momentum AFTER collision</a:t>
            </a:r>
            <a:endParaRPr lang="en-GB" sz="2600" b="1" dirty="0"/>
          </a:p>
        </p:txBody>
      </p:sp>
      <p:sp>
        <p:nvSpPr>
          <p:cNvPr id="4" name="Rectangle 3"/>
          <p:cNvSpPr/>
          <p:nvPr/>
        </p:nvSpPr>
        <p:spPr>
          <a:xfrm>
            <a:off x="875420" y="5002225"/>
            <a:ext cx="10441160" cy="9361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940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75520" y="44624"/>
            <a:ext cx="8640000" cy="900000"/>
          </a:xfrm>
          <a:noFill/>
        </p:spPr>
        <p:txBody>
          <a:bodyPr>
            <a:normAutofit/>
          </a:bodyPr>
          <a:lstStyle/>
          <a:p>
            <a:pPr algn="ctr"/>
            <a:r>
              <a:rPr lang="en-GB" b="1" u="sng" dirty="0" smtClean="0"/>
              <a:t>Example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75520" y="1052736"/>
            <a:ext cx="856895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 0.5kg trolley A is pushed at a velocity of 1.2m/s into a stationary trolley B of mass 1.5kg. The two trolleys stick to each other after the impact. Calculate: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/>
              <a:t>The momentum of the 0.5kg trolley before the collision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/>
              <a:t>The velocity of the two trolleys straight after the impact</a:t>
            </a:r>
          </a:p>
          <a:p>
            <a:pPr marL="342900" indent="-342900">
              <a:buFont typeface="Arial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1775521" y="3140968"/>
            <a:ext cx="828199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Momentum of trolley A before impact = 0.6kg m/s</a:t>
            </a:r>
          </a:p>
          <a:p>
            <a:r>
              <a:rPr lang="en-GB" sz="2400" dirty="0"/>
              <a:t>Momentum of trolley B before impact = 0kg m/s</a:t>
            </a:r>
          </a:p>
          <a:p>
            <a:endParaRPr lang="en-GB" sz="2400" dirty="0"/>
          </a:p>
          <a:p>
            <a:r>
              <a:rPr lang="en-GB" sz="2400" dirty="0"/>
              <a:t>Momentum of trolley A after impact = 0.5kg x V</a:t>
            </a:r>
          </a:p>
          <a:p>
            <a:r>
              <a:rPr lang="en-GB" sz="2400" dirty="0"/>
              <a:t>Momentum of trolley B after impact = 1.5kg x V</a:t>
            </a:r>
          </a:p>
          <a:p>
            <a:endParaRPr lang="en-GB" sz="2400" dirty="0"/>
          </a:p>
          <a:p>
            <a:r>
              <a:rPr lang="en-GB" sz="2400" dirty="0"/>
              <a:t>0.5V + 1.5V = 0.6</a:t>
            </a:r>
          </a:p>
          <a:p>
            <a:r>
              <a:rPr lang="en-GB" sz="2400" dirty="0"/>
              <a:t>2V = 0.6</a:t>
            </a:r>
          </a:p>
          <a:p>
            <a:r>
              <a:rPr lang="en-GB" sz="2400" dirty="0"/>
              <a:t>V = 0.3m/s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572176" y="3307343"/>
            <a:ext cx="324036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Total momentum = 0.6 kg m/s</a:t>
            </a:r>
            <a:endParaRPr lang="en-GB" dirty="0"/>
          </a:p>
        </p:txBody>
      </p:sp>
      <p:sp>
        <p:nvSpPr>
          <p:cNvPr id="7" name="Rounded Rectangle 6"/>
          <p:cNvSpPr/>
          <p:nvPr/>
        </p:nvSpPr>
        <p:spPr>
          <a:xfrm>
            <a:off x="8437336" y="4365104"/>
            <a:ext cx="324036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Total momentum = 0.5v + 1.5v</a:t>
            </a:r>
          </a:p>
          <a:p>
            <a:pPr algn="ctr"/>
            <a:r>
              <a:rPr lang="en-GB" dirty="0" smtClean="0"/>
              <a:t>                 = 2v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3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75520" y="44624"/>
            <a:ext cx="8640000" cy="900000"/>
          </a:xfrm>
          <a:noFill/>
        </p:spPr>
        <p:txBody>
          <a:bodyPr>
            <a:normAutofit/>
          </a:bodyPr>
          <a:lstStyle/>
          <a:p>
            <a:pPr algn="ctr"/>
            <a:r>
              <a:rPr lang="en-GB" b="1" u="sng" dirty="0" smtClean="0"/>
              <a:t>Example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75520" y="1052736"/>
            <a:ext cx="856895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 </a:t>
            </a:r>
            <a:r>
              <a:rPr lang="en-GB" sz="2400" dirty="0" smtClean="0"/>
              <a:t>110kg man runs at </a:t>
            </a:r>
            <a:r>
              <a:rPr lang="en-GB" sz="2400" dirty="0"/>
              <a:t>a velocity of </a:t>
            </a:r>
            <a:r>
              <a:rPr lang="en-GB" sz="2400" dirty="0" smtClean="0"/>
              <a:t>8m/s </a:t>
            </a:r>
            <a:r>
              <a:rPr lang="en-GB" sz="2400" dirty="0"/>
              <a:t>into a stationary </a:t>
            </a:r>
            <a:r>
              <a:rPr lang="en-GB" sz="2400" dirty="0" smtClean="0"/>
              <a:t>man B </a:t>
            </a:r>
            <a:r>
              <a:rPr lang="en-GB" sz="2400" dirty="0"/>
              <a:t>of mass </a:t>
            </a:r>
            <a:r>
              <a:rPr lang="en-GB" sz="2400" dirty="0" smtClean="0"/>
              <a:t>80kg</a:t>
            </a:r>
            <a:r>
              <a:rPr lang="en-GB" sz="2400" dirty="0"/>
              <a:t>. The two </a:t>
            </a:r>
            <a:r>
              <a:rPr lang="en-GB" sz="2400" dirty="0" smtClean="0"/>
              <a:t>men </a:t>
            </a:r>
            <a:r>
              <a:rPr lang="en-GB" sz="2400" dirty="0"/>
              <a:t>stick to each other after the </a:t>
            </a:r>
            <a:r>
              <a:rPr lang="en-GB" sz="2400" dirty="0" smtClean="0"/>
              <a:t>impact and fall to the floor. </a:t>
            </a:r>
            <a:r>
              <a:rPr lang="en-GB" sz="2400" dirty="0"/>
              <a:t>Calculate: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/>
              <a:t>The momentum of the </a:t>
            </a:r>
            <a:r>
              <a:rPr lang="en-GB" sz="2400" dirty="0" smtClean="0"/>
              <a:t>110 kg man </a:t>
            </a:r>
            <a:r>
              <a:rPr lang="en-GB" sz="2400" dirty="0"/>
              <a:t>before the collision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/>
              <a:t>The velocity of the two </a:t>
            </a:r>
            <a:r>
              <a:rPr lang="en-GB" sz="2400" dirty="0" smtClean="0"/>
              <a:t>men immediately after </a:t>
            </a:r>
            <a:r>
              <a:rPr lang="en-GB" sz="2400" dirty="0"/>
              <a:t>the impact</a:t>
            </a:r>
          </a:p>
          <a:p>
            <a:pPr marL="342900" indent="-342900">
              <a:buFont typeface="Arial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1775521" y="3140968"/>
            <a:ext cx="828199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Momentum of </a:t>
            </a:r>
            <a:r>
              <a:rPr lang="en-GB" sz="2400" dirty="0" smtClean="0"/>
              <a:t>man </a:t>
            </a:r>
            <a:r>
              <a:rPr lang="en-GB" sz="2400" dirty="0"/>
              <a:t>A before impact = </a:t>
            </a:r>
            <a:r>
              <a:rPr lang="en-GB" sz="2400" dirty="0" smtClean="0"/>
              <a:t>880 kg </a:t>
            </a:r>
            <a:r>
              <a:rPr lang="en-GB" sz="2400" dirty="0"/>
              <a:t>m/s</a:t>
            </a:r>
          </a:p>
          <a:p>
            <a:r>
              <a:rPr lang="en-GB" sz="2400" dirty="0"/>
              <a:t>Momentum of </a:t>
            </a:r>
            <a:r>
              <a:rPr lang="en-GB" sz="2400" dirty="0" smtClean="0"/>
              <a:t>man </a:t>
            </a:r>
            <a:r>
              <a:rPr lang="en-GB" sz="2400" dirty="0"/>
              <a:t>B before impact = 0kg m/s</a:t>
            </a:r>
          </a:p>
          <a:p>
            <a:endParaRPr lang="en-GB" sz="2400" dirty="0"/>
          </a:p>
          <a:p>
            <a:r>
              <a:rPr lang="en-GB" sz="2400" dirty="0"/>
              <a:t>Momentum of </a:t>
            </a:r>
            <a:r>
              <a:rPr lang="en-GB" sz="2400" dirty="0" smtClean="0"/>
              <a:t>man A </a:t>
            </a:r>
            <a:r>
              <a:rPr lang="en-GB" sz="2400" dirty="0"/>
              <a:t>after impact = </a:t>
            </a:r>
            <a:r>
              <a:rPr lang="en-GB" sz="2400" dirty="0" smtClean="0"/>
              <a:t>110kg </a:t>
            </a:r>
            <a:r>
              <a:rPr lang="en-GB" sz="2400" dirty="0"/>
              <a:t>x V</a:t>
            </a:r>
          </a:p>
          <a:p>
            <a:r>
              <a:rPr lang="en-GB" sz="2400" dirty="0"/>
              <a:t>Momentum of </a:t>
            </a:r>
            <a:r>
              <a:rPr lang="en-GB" sz="2400" dirty="0" smtClean="0"/>
              <a:t>man </a:t>
            </a:r>
            <a:r>
              <a:rPr lang="en-GB" sz="2400" dirty="0"/>
              <a:t>B after impact = </a:t>
            </a:r>
            <a:r>
              <a:rPr lang="en-GB" sz="2400" dirty="0" smtClean="0"/>
              <a:t>80kg </a:t>
            </a:r>
            <a:r>
              <a:rPr lang="en-GB" sz="2400" dirty="0"/>
              <a:t>x V</a:t>
            </a:r>
          </a:p>
          <a:p>
            <a:endParaRPr lang="en-GB" sz="2400" dirty="0"/>
          </a:p>
          <a:p>
            <a:r>
              <a:rPr lang="en-GB" sz="2400" dirty="0" smtClean="0"/>
              <a:t>110V </a:t>
            </a:r>
            <a:r>
              <a:rPr lang="en-GB" sz="2400" dirty="0"/>
              <a:t>+ </a:t>
            </a:r>
            <a:r>
              <a:rPr lang="en-GB" sz="2400" dirty="0" smtClean="0"/>
              <a:t>80V </a:t>
            </a:r>
            <a:r>
              <a:rPr lang="en-GB" sz="2400" dirty="0"/>
              <a:t>= </a:t>
            </a:r>
            <a:r>
              <a:rPr lang="en-GB" sz="2400" dirty="0" smtClean="0"/>
              <a:t>880</a:t>
            </a:r>
            <a:endParaRPr lang="en-GB" sz="2400" dirty="0"/>
          </a:p>
          <a:p>
            <a:r>
              <a:rPr lang="en-GB" sz="2400" dirty="0" smtClean="0"/>
              <a:t>190V </a:t>
            </a:r>
            <a:r>
              <a:rPr lang="en-GB" sz="2400" dirty="0"/>
              <a:t>= </a:t>
            </a:r>
            <a:r>
              <a:rPr lang="en-GB" sz="2400" dirty="0" smtClean="0"/>
              <a:t>880</a:t>
            </a:r>
            <a:endParaRPr lang="en-GB" sz="2400" dirty="0"/>
          </a:p>
          <a:p>
            <a:r>
              <a:rPr lang="en-GB" sz="2400" dirty="0"/>
              <a:t>V = </a:t>
            </a:r>
            <a:r>
              <a:rPr lang="en-GB" sz="2400" dirty="0" smtClean="0"/>
              <a:t>4 m/s</a:t>
            </a:r>
            <a:endParaRPr lang="en-GB" sz="2400" dirty="0"/>
          </a:p>
        </p:txBody>
      </p:sp>
      <p:sp>
        <p:nvSpPr>
          <p:cNvPr id="3" name="Rounded Rectangle 2"/>
          <p:cNvSpPr/>
          <p:nvPr/>
        </p:nvSpPr>
        <p:spPr>
          <a:xfrm>
            <a:off x="8609459" y="3311818"/>
            <a:ext cx="324036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Total momentum = 880 kg m/s</a:t>
            </a:r>
            <a:endParaRPr lang="en-GB" dirty="0"/>
          </a:p>
        </p:txBody>
      </p:sp>
      <p:sp>
        <p:nvSpPr>
          <p:cNvPr id="6" name="Rounded Rectangle 5"/>
          <p:cNvSpPr/>
          <p:nvPr/>
        </p:nvSpPr>
        <p:spPr>
          <a:xfrm>
            <a:off x="8184232" y="4403435"/>
            <a:ext cx="3528392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Total momentum = 110v + 80v</a:t>
            </a:r>
          </a:p>
          <a:p>
            <a:pPr algn="ctr"/>
            <a:r>
              <a:rPr lang="en-GB" dirty="0" smtClean="0"/>
              <a:t>	= 190v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5140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848008" y="176864"/>
            <a:ext cx="8640000" cy="900000"/>
          </a:xfrm>
          <a:noFill/>
        </p:spPr>
        <p:txBody>
          <a:bodyPr>
            <a:normAutofit/>
          </a:bodyPr>
          <a:lstStyle/>
          <a:p>
            <a:pPr algn="ctr"/>
            <a:r>
              <a:rPr lang="en-GB" b="1" u="sng" dirty="0" smtClean="0"/>
              <a:t>Example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7448" y="1218883"/>
            <a:ext cx="10081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 railway engine of mass 800kg travelling at 5m/s collides with and becomes attached to a truck of mass 200kg travelling at 2m/s. Calculate the speed of the truck and engine after the collision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1344" y="2703016"/>
            <a:ext cx="856895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Represent ‘v’ as the velocity</a:t>
            </a:r>
          </a:p>
          <a:p>
            <a:endParaRPr lang="en-GB" sz="2400" dirty="0"/>
          </a:p>
          <a:p>
            <a:r>
              <a:rPr lang="en-GB" sz="2400" dirty="0"/>
              <a:t>Momentum of railway engine before impact = 4000kg m/s</a:t>
            </a:r>
          </a:p>
          <a:p>
            <a:r>
              <a:rPr lang="en-GB" sz="2400" dirty="0"/>
              <a:t>Momentum of truck before impact = 400kg m/s</a:t>
            </a:r>
          </a:p>
          <a:p>
            <a:endParaRPr lang="en-GB" sz="2400" dirty="0"/>
          </a:p>
          <a:p>
            <a:r>
              <a:rPr lang="en-GB" sz="2400" dirty="0"/>
              <a:t>Momentum of railway engine after impact = 800kg x V</a:t>
            </a:r>
          </a:p>
          <a:p>
            <a:r>
              <a:rPr lang="en-GB" sz="2400" dirty="0"/>
              <a:t>Momentum of truck after impact = 200kg x V</a:t>
            </a:r>
          </a:p>
          <a:p>
            <a:endParaRPr lang="en-GB" sz="2400" dirty="0"/>
          </a:p>
          <a:p>
            <a:r>
              <a:rPr lang="en-GB" sz="2400" dirty="0"/>
              <a:t>800V + 200V = 4000 + 400</a:t>
            </a:r>
          </a:p>
          <a:p>
            <a:r>
              <a:rPr lang="en-GB" sz="2400" dirty="0"/>
              <a:t>1000V = 4400</a:t>
            </a:r>
          </a:p>
          <a:p>
            <a:r>
              <a:rPr lang="en-GB" sz="2400" b="1" dirty="0"/>
              <a:t>V = 4.4m/s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96200" y="4583776"/>
            <a:ext cx="3528392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Total momentum = 800v + 200v</a:t>
            </a:r>
          </a:p>
          <a:p>
            <a:pPr algn="ctr"/>
            <a:r>
              <a:rPr lang="en-GB" dirty="0" smtClean="0"/>
              <a:t>	= 1000v</a:t>
            </a:r>
            <a:endParaRPr lang="en-GB" dirty="0"/>
          </a:p>
        </p:txBody>
      </p:sp>
      <p:sp>
        <p:nvSpPr>
          <p:cNvPr id="9" name="Rounded Rectangle 8"/>
          <p:cNvSpPr/>
          <p:nvPr/>
        </p:nvSpPr>
        <p:spPr>
          <a:xfrm>
            <a:off x="8112224" y="3397401"/>
            <a:ext cx="3528392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Total momentum = 4400kg m/s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5224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83" t="24854" r="13866" b="29766"/>
          <a:stretch/>
        </p:blipFill>
        <p:spPr bwMode="auto">
          <a:xfrm>
            <a:off x="119336" y="-43461"/>
            <a:ext cx="9145016" cy="7012384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33" t="44211" r="15738" b="31142"/>
          <a:stretch/>
        </p:blipFill>
        <p:spPr bwMode="auto">
          <a:xfrm>
            <a:off x="609600" y="1799607"/>
            <a:ext cx="10313259" cy="450912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8688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60" t="70702" r="13558" b="8246"/>
          <a:stretch/>
        </p:blipFill>
        <p:spPr bwMode="auto">
          <a:xfrm>
            <a:off x="407368" y="2866099"/>
            <a:ext cx="10865770" cy="3991901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17" t="23158" r="17404" b="60935"/>
          <a:stretch/>
        </p:blipFill>
        <p:spPr bwMode="auto">
          <a:xfrm>
            <a:off x="2793884" y="59832"/>
            <a:ext cx="9144001" cy="2900882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56" t="68304" r="13662" b="19532"/>
          <a:stretch/>
        </p:blipFill>
        <p:spPr bwMode="auto">
          <a:xfrm>
            <a:off x="983432" y="3429000"/>
            <a:ext cx="10094409" cy="264185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2048" y="59832"/>
            <a:ext cx="29039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 smtClean="0"/>
              <a:t>Clue: </a:t>
            </a:r>
          </a:p>
          <a:p>
            <a:endParaRPr lang="en-GB" sz="2000" b="1" u="sng" dirty="0"/>
          </a:p>
          <a:p>
            <a:r>
              <a:rPr lang="en-GB" sz="2000" b="1" u="sng" dirty="0" smtClean="0"/>
              <a:t>mv + mv = mv + mv</a:t>
            </a:r>
          </a:p>
          <a:p>
            <a:r>
              <a:rPr lang="en-GB" sz="2000" b="1" u="sng" dirty="0" smtClean="0"/>
              <a:t>12000 + 0 = 2400 + mv</a:t>
            </a:r>
          </a:p>
          <a:p>
            <a:r>
              <a:rPr lang="en-GB" sz="2000" b="1" u="sng" dirty="0" smtClean="0"/>
              <a:t>12000 = 2400 + 3200v</a:t>
            </a:r>
          </a:p>
          <a:p>
            <a:endParaRPr lang="en-GB" sz="2000" b="1" u="sng" dirty="0"/>
          </a:p>
          <a:p>
            <a:r>
              <a:rPr lang="en-GB" sz="2000" dirty="0" smtClean="0"/>
              <a:t>Read the question CAREFULLY! </a:t>
            </a:r>
            <a:endParaRPr lang="en-GB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3301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9120336" y="831311"/>
            <a:ext cx="2846784" cy="172819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Clue: remember velocity has a ‘direction’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188640"/>
            <a:ext cx="8832304" cy="633308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2347" y="274638"/>
            <a:ext cx="7374755" cy="647425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13283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76000" y="440768"/>
            <a:ext cx="8640000" cy="900000"/>
          </a:xfrm>
          <a:noFill/>
        </p:spPr>
        <p:txBody>
          <a:bodyPr>
            <a:normAutofit/>
          </a:bodyPr>
          <a:lstStyle/>
          <a:p>
            <a:pPr algn="ctr"/>
            <a:r>
              <a:rPr lang="en-GB" b="1" u="sng" dirty="0" smtClean="0"/>
              <a:t>Conservation of momentum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44072" y="1783844"/>
            <a:ext cx="496855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600" dirty="0"/>
              <a:t>In a closed system, the total momentum before an event and the total momentum after an event are the same. This is called </a:t>
            </a:r>
            <a:r>
              <a:rPr lang="en-GB" sz="2600" b="1" dirty="0">
                <a:solidFill>
                  <a:srgbClr val="FF0000"/>
                </a:solidFill>
              </a:rPr>
              <a:t>conservation of momentum</a:t>
            </a:r>
            <a:r>
              <a:rPr lang="en-GB" sz="2600" b="1" dirty="0"/>
              <a:t>.</a:t>
            </a:r>
          </a:p>
          <a:p>
            <a:pPr lvl="0"/>
            <a:endParaRPr lang="en-GB" sz="2600" b="1" dirty="0"/>
          </a:p>
          <a:p>
            <a:pPr lvl="0"/>
            <a:r>
              <a:rPr lang="en-GB" sz="2600" dirty="0"/>
              <a:t>Events you may be asked about in your exams are: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sz="2600" b="1" dirty="0"/>
              <a:t>Collisions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sz="2600" b="1" dirty="0"/>
              <a:t>Explosions</a:t>
            </a:r>
            <a:endParaRPr lang="en-GB" sz="2600" dirty="0"/>
          </a:p>
        </p:txBody>
      </p:sp>
      <p:pic>
        <p:nvPicPr>
          <p:cNvPr id="27650" name="Picture 2" descr="http://1.2.3.12/bmi/www.antonine-education.co.uk/Image_library/Physics_4/Further_Mechanics/Momentum_4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030" y="2406869"/>
            <a:ext cx="5383217" cy="3287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416203" y="5382025"/>
            <a:ext cx="3578458" cy="4952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133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76000" y="440768"/>
            <a:ext cx="8640000" cy="900000"/>
          </a:xfrm>
          <a:noFill/>
        </p:spPr>
        <p:txBody>
          <a:bodyPr>
            <a:normAutofit/>
          </a:bodyPr>
          <a:lstStyle/>
          <a:p>
            <a:pPr algn="ctr"/>
            <a:r>
              <a:rPr lang="en-GB" b="1" u="sng" dirty="0" smtClean="0"/>
              <a:t>Explosions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1504" y="1628800"/>
            <a:ext cx="1029714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Momentum of A after the explosion = (mass of A x velocity of A)</a:t>
            </a:r>
          </a:p>
          <a:p>
            <a:endParaRPr lang="en-GB" sz="2400" dirty="0"/>
          </a:p>
          <a:p>
            <a:r>
              <a:rPr lang="en-GB" sz="2400" dirty="0" smtClean="0"/>
              <a:t>Momentum of B after the explosion = (mass of B x velocity of B)</a:t>
            </a:r>
          </a:p>
          <a:p>
            <a:endParaRPr lang="en-GB" sz="2400" dirty="0"/>
          </a:p>
          <a:p>
            <a:r>
              <a:rPr lang="en-GB" sz="2400" u="sng" dirty="0" smtClean="0"/>
              <a:t>Total momentum before the explosion = 0 (because both things were at rest)</a:t>
            </a:r>
          </a:p>
          <a:p>
            <a:endParaRPr lang="en-GB" sz="2400" dirty="0"/>
          </a:p>
          <a:p>
            <a:r>
              <a:rPr lang="en-GB" sz="2400" b="1" dirty="0" smtClean="0"/>
              <a:t>Using conservation of momentum give:</a:t>
            </a:r>
          </a:p>
          <a:p>
            <a:endParaRPr lang="en-GB" sz="2400" dirty="0" smtClean="0"/>
          </a:p>
          <a:p>
            <a:r>
              <a:rPr lang="en-GB" sz="2400" dirty="0" smtClean="0"/>
              <a:t>(</a:t>
            </a:r>
            <a:r>
              <a:rPr lang="en-GB" sz="2400" dirty="0"/>
              <a:t>mass of A x velocity of A</a:t>
            </a:r>
            <a:r>
              <a:rPr lang="en-GB" sz="2400" dirty="0" smtClean="0"/>
              <a:t>) + </a:t>
            </a:r>
            <a:r>
              <a:rPr lang="en-GB" sz="2400" dirty="0"/>
              <a:t>(mass of B x velocity of B</a:t>
            </a:r>
            <a:r>
              <a:rPr lang="en-GB" sz="2400" dirty="0" smtClean="0"/>
              <a:t>) = 0</a:t>
            </a:r>
          </a:p>
          <a:p>
            <a:endParaRPr lang="en-GB" sz="2400" dirty="0"/>
          </a:p>
          <a:p>
            <a:r>
              <a:rPr lang="en-GB" sz="2400" b="1" dirty="0" smtClean="0"/>
              <a:t>Therefore:</a:t>
            </a:r>
          </a:p>
          <a:p>
            <a:endParaRPr lang="en-GB" sz="2400" dirty="0" smtClean="0"/>
          </a:p>
          <a:p>
            <a:r>
              <a:rPr lang="en-GB" sz="2400" dirty="0"/>
              <a:t>(mass of A x velocity of A) </a:t>
            </a:r>
            <a:r>
              <a:rPr lang="en-GB" sz="2400" dirty="0" smtClean="0"/>
              <a:t>=  </a:t>
            </a:r>
            <a:r>
              <a:rPr lang="en-GB" sz="2400" dirty="0" smtClean="0">
                <a:solidFill>
                  <a:srgbClr val="FF0000"/>
                </a:solidFill>
              </a:rPr>
              <a:t>-</a:t>
            </a:r>
            <a:r>
              <a:rPr lang="en-GB" sz="2400" dirty="0" smtClean="0"/>
              <a:t> </a:t>
            </a:r>
            <a:r>
              <a:rPr lang="en-GB" sz="2400" dirty="0"/>
              <a:t>(mass of B x velocity of B) 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673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76000" y="440768"/>
            <a:ext cx="8640000" cy="900000"/>
          </a:xfrm>
          <a:noFill/>
        </p:spPr>
        <p:txBody>
          <a:bodyPr>
            <a:normAutofit/>
          </a:bodyPr>
          <a:lstStyle/>
          <a:p>
            <a:pPr algn="ctr"/>
            <a:r>
              <a:rPr lang="en-GB" b="1" u="sng" dirty="0" smtClean="0"/>
              <a:t>Example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75520" y="1484785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An artillery gun of mass 2000kg fires a shell of mass 20kg at a velocity of 120 m/s. Calculate the recoil velocity of the gun.</a:t>
            </a:r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775520" y="2685113"/>
            <a:ext cx="92890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Represent ‘v’ as the velocity</a:t>
            </a:r>
          </a:p>
          <a:p>
            <a:endParaRPr lang="en-GB" sz="2400" dirty="0"/>
          </a:p>
          <a:p>
            <a:r>
              <a:rPr lang="en-GB" sz="2400" dirty="0" smtClean="0"/>
              <a:t>Mass of gun x recoil velocity of gun = -(mass of shell x velocity of shell)</a:t>
            </a:r>
            <a:endParaRPr lang="en-GB" sz="2400" dirty="0"/>
          </a:p>
          <a:p>
            <a:endParaRPr lang="en-GB" sz="2400" dirty="0" smtClean="0"/>
          </a:p>
          <a:p>
            <a:r>
              <a:rPr lang="en-GB" sz="2400" dirty="0" smtClean="0"/>
              <a:t>2000 x V = -(20 x 120)</a:t>
            </a:r>
          </a:p>
          <a:p>
            <a:r>
              <a:rPr lang="en-GB" sz="2400" dirty="0" smtClean="0"/>
              <a:t>2000V = 2400</a:t>
            </a:r>
          </a:p>
          <a:p>
            <a:r>
              <a:rPr lang="en-GB" sz="2400" u="sng" dirty="0" smtClean="0"/>
              <a:t>2400</a:t>
            </a:r>
          </a:p>
          <a:p>
            <a:pPr marL="457200" indent="-457200">
              <a:buAutoNum type="arabicPlain" startAt="2000"/>
            </a:pPr>
            <a:r>
              <a:rPr lang="en-GB" sz="2400" dirty="0" smtClean="0"/>
              <a:t> = V</a:t>
            </a:r>
          </a:p>
          <a:p>
            <a:endParaRPr lang="en-GB" sz="2400" dirty="0" smtClean="0"/>
          </a:p>
          <a:p>
            <a:r>
              <a:rPr lang="en-GB" sz="2400" dirty="0" smtClean="0"/>
              <a:t>V = 1.2 m/s</a:t>
            </a:r>
            <a:endParaRPr lang="en-GB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15251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10" t="27836" r="13817" b="44093"/>
          <a:stretch/>
        </p:blipFill>
        <p:spPr bwMode="auto">
          <a:xfrm>
            <a:off x="122790" y="188640"/>
            <a:ext cx="11582400" cy="5244860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26" t="26667" r="15815" b="55789"/>
          <a:stretch/>
        </p:blipFill>
        <p:spPr bwMode="auto">
          <a:xfrm>
            <a:off x="500312" y="2636912"/>
            <a:ext cx="11008574" cy="338378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455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2" y="35225"/>
            <a:ext cx="7272808" cy="644199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573" y="1895394"/>
            <a:ext cx="11151323" cy="440629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301079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116631"/>
            <a:ext cx="10657184" cy="567967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368" y="2710218"/>
            <a:ext cx="11516674" cy="326994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994847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168" y="29384"/>
            <a:ext cx="8064896" cy="457499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657" y="1916832"/>
            <a:ext cx="7783729" cy="49244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9536" y="3294342"/>
            <a:ext cx="8671284" cy="298519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871828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11" y="79512"/>
            <a:ext cx="8578594" cy="357544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1914" y="3850088"/>
            <a:ext cx="9559931" cy="291874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5600" y="915444"/>
            <a:ext cx="8370912" cy="550416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76887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75" y="127458"/>
            <a:ext cx="11082141" cy="6560382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660" y="2667786"/>
            <a:ext cx="11573865" cy="4020054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353104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6yx0fQrK3fA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8539" y="81997"/>
            <a:ext cx="11761304" cy="661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0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22114"/>
          </a:xfrm>
        </p:spPr>
        <p:txBody>
          <a:bodyPr/>
          <a:lstStyle/>
          <a:p>
            <a:pPr algn="ctr"/>
            <a:r>
              <a:rPr lang="en-GB" b="1" u="sng" dirty="0" smtClean="0"/>
              <a:t>Changing Momentum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560" y="1340767"/>
            <a:ext cx="11801440" cy="28083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/>
              <a:t>Cars have crumple zones to </a:t>
            </a:r>
            <a:r>
              <a:rPr lang="en-GB" sz="2800" b="1" u="sng" dirty="0"/>
              <a:t>increase impact time</a:t>
            </a:r>
            <a:r>
              <a:rPr lang="en-GB" sz="2800" dirty="0"/>
              <a:t> on collision.  </a:t>
            </a:r>
          </a:p>
          <a:p>
            <a:pPr marL="0" indent="0">
              <a:buNone/>
            </a:pPr>
            <a:r>
              <a:rPr lang="en-GB" sz="2800" dirty="0"/>
              <a:t>If you </a:t>
            </a:r>
            <a:r>
              <a:rPr lang="en-GB" sz="2800" b="1" u="sng" dirty="0"/>
              <a:t>increase the impact time</a:t>
            </a:r>
            <a:r>
              <a:rPr lang="en-GB" sz="2800" dirty="0"/>
              <a:t>, it will </a:t>
            </a:r>
            <a:r>
              <a:rPr lang="en-GB" sz="2800" b="1" u="sng" dirty="0"/>
              <a:t>decrease the impact force</a:t>
            </a:r>
            <a:r>
              <a:rPr lang="en-GB" sz="2800" dirty="0"/>
              <a:t>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3075" name="Picture 3" descr="http://www.streetlegaltv.com/forum/attachments/2409d1242856238-pontiaccras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090" y="3229526"/>
            <a:ext cx="4954824" cy="25548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90560" y="4293095"/>
            <a:ext cx="5814995" cy="83099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2400" dirty="0"/>
              <a:t>Force (N) = </a:t>
            </a:r>
            <a:r>
              <a:rPr lang="en-GB" sz="2400" u="sng" dirty="0"/>
              <a:t>change in momentum (kg m/s)</a:t>
            </a:r>
          </a:p>
          <a:p>
            <a:pPr algn="ctr"/>
            <a:r>
              <a:rPr lang="en-GB" sz="2400" dirty="0"/>
              <a:t>	</a:t>
            </a:r>
            <a:r>
              <a:rPr lang="en-GB" sz="2400" dirty="0" smtClean="0"/>
              <a:t>time </a:t>
            </a:r>
            <a:r>
              <a:rPr lang="en-GB" sz="2400" dirty="0"/>
              <a:t>taken (s)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513490" y="3515329"/>
            <a:ext cx="3815255" cy="77776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You are GIVEN this equation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7133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65" y="87086"/>
            <a:ext cx="9291639" cy="664665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4700" y="1690688"/>
            <a:ext cx="9468688" cy="319903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281" y="1046113"/>
            <a:ext cx="11877437" cy="570547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135261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4080</Words>
  <Application>Microsoft Office PowerPoint</Application>
  <PresentationFormat>Widescreen</PresentationFormat>
  <Paragraphs>785</Paragraphs>
  <Slides>220</Slides>
  <Notes>31</Notes>
  <HiddenSlides>0</HiddenSlides>
  <MMClips>29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220</vt:i4>
      </vt:variant>
    </vt:vector>
  </HeadingPairs>
  <TitlesOfParts>
    <vt:vector size="236" baseType="lpstr">
      <vt:lpstr>ＭＳ Ｐゴシック</vt:lpstr>
      <vt:lpstr>Arial</vt:lpstr>
      <vt:lpstr>ArialMT</vt:lpstr>
      <vt:lpstr>Bradley Hand ITC</vt:lpstr>
      <vt:lpstr>Calibri</vt:lpstr>
      <vt:lpstr>Calibri Light</vt:lpstr>
      <vt:lpstr>Cambria Math</vt:lpstr>
      <vt:lpstr>Comic Sans MS</vt:lpstr>
      <vt:lpstr>Gill Sans MT</vt:lpstr>
      <vt:lpstr>Times New Roman</vt:lpstr>
      <vt:lpstr>Verdana</vt:lpstr>
      <vt:lpstr>Wingdings</vt:lpstr>
      <vt:lpstr>Office Theme</vt:lpstr>
      <vt:lpstr>1_Office Theme</vt:lpstr>
      <vt:lpstr>5_Office Theme</vt:lpstr>
      <vt:lpstr>Microsoft Excel Chart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Weight and Mass</vt:lpstr>
      <vt:lpstr>Calculating forces</vt:lpstr>
      <vt:lpstr>Weight and Mass</vt:lpstr>
      <vt:lpstr>Centre of Mass – Symmetrical Object</vt:lpstr>
      <vt:lpstr>Irregular Object</vt:lpstr>
      <vt:lpstr>Suspended Equilibrium</vt:lpstr>
      <vt:lpstr>PowerPoint Presentation</vt:lpstr>
      <vt:lpstr>PowerPoint Presentation</vt:lpstr>
      <vt:lpstr>Resultant Force</vt:lpstr>
      <vt:lpstr>Resultant Force</vt:lpstr>
      <vt:lpstr>Resultant Force</vt:lpstr>
      <vt:lpstr>Resultant Force</vt:lpstr>
      <vt:lpstr>Practice questions (remember force has a direction)</vt:lpstr>
      <vt:lpstr>Practice questions</vt:lpstr>
      <vt:lpstr>Practice questions</vt:lpstr>
      <vt:lpstr>Calculating the resultant force</vt:lpstr>
      <vt:lpstr>PowerPoint Presentation</vt:lpstr>
      <vt:lpstr>PowerPoint Presentation</vt:lpstr>
      <vt:lpstr>PowerPoint Presentation</vt:lpstr>
      <vt:lpstr>Resultant force when the forces are not parallel (HT)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Calculating 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Hooke’s Law</vt:lpstr>
      <vt:lpstr>Hooke’s Law</vt:lpstr>
      <vt:lpstr>Hooke’s Law – proportional limit</vt:lpstr>
      <vt:lpstr>Hooke’s Law</vt:lpstr>
      <vt:lpstr>Spring required practical</vt:lpstr>
      <vt:lpstr>PowerPoint Presentation</vt:lpstr>
      <vt:lpstr>Elastic potential energy</vt:lpstr>
      <vt:lpstr>Elastic Potential Energy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Moment’s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Pressure</vt:lpstr>
      <vt:lpstr>PowerPoint Presentation</vt:lpstr>
      <vt:lpstr>PowerPoint Presentation</vt:lpstr>
      <vt:lpstr>PowerPoint Presentation</vt:lpstr>
      <vt:lpstr>PowerPoint Presentation</vt:lpstr>
      <vt:lpstr>What about pressure in a horizontal line?</vt:lpstr>
      <vt:lpstr>The Maths</vt:lpstr>
      <vt:lpstr>The Maths</vt:lpstr>
      <vt:lpstr>The Maths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Speed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Distance – time graphs</vt:lpstr>
      <vt:lpstr>PowerPoint Presentation</vt:lpstr>
      <vt:lpstr>PowerPoint Presentation</vt:lpstr>
      <vt:lpstr>PowerPoint Presentation</vt:lpstr>
      <vt:lpstr>Acceleration</vt:lpstr>
      <vt:lpstr>PowerPoint Presentation</vt:lpstr>
      <vt:lpstr>PowerPoint Presentation</vt:lpstr>
      <vt:lpstr>Velocity-time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Man jumps out of plane (mass 70kg)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do resultant forces effect the motion of an object?</vt:lpstr>
      <vt:lpstr>Definition of inertia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Calculating forces – Newton’s Second Law</vt:lpstr>
      <vt:lpstr>Acceleration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Acceleration required practical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Braking Force</vt:lpstr>
      <vt:lpstr>Stopping Distance</vt:lpstr>
      <vt:lpstr>Stopping Distance</vt:lpstr>
      <vt:lpstr>PowerPoint Presentation</vt:lpstr>
      <vt:lpstr>PowerPoint Presentation</vt:lpstr>
      <vt:lpstr>PowerPoint Presentation</vt:lpstr>
      <vt:lpstr>Factors affecting Thinking and Braking Distance</vt:lpstr>
      <vt:lpstr>PowerPoint Presentation</vt:lpstr>
      <vt:lpstr>PowerPoint Presentation</vt:lpstr>
      <vt:lpstr>PowerPoint Presentation</vt:lpstr>
      <vt:lpstr>PowerPoint Presentation</vt:lpstr>
      <vt:lpstr>Breaking force</vt:lpstr>
      <vt:lpstr>Braking force</vt:lpstr>
      <vt:lpstr>Braking force</vt:lpstr>
      <vt:lpstr>Questions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Momentum</vt:lpstr>
      <vt:lpstr>PowerPoint Presentation</vt:lpstr>
      <vt:lpstr>PowerPoint Presentation</vt:lpstr>
      <vt:lpstr>PowerPoint Presentation</vt:lpstr>
      <vt:lpstr>PowerPoint Presentation</vt:lpstr>
      <vt:lpstr>Conservation of momentum</vt:lpstr>
      <vt:lpstr>PowerPoint Presentation</vt:lpstr>
      <vt:lpstr>Example</vt:lpstr>
      <vt:lpstr>Example 1</vt:lpstr>
      <vt:lpstr>Example 2</vt:lpstr>
      <vt:lpstr>Example 3</vt:lpstr>
      <vt:lpstr>PowerPoint Presentation</vt:lpstr>
      <vt:lpstr>PowerPoint Presentation</vt:lpstr>
      <vt:lpstr>PowerPoint Presentation</vt:lpstr>
      <vt:lpstr>Conservation of momentum</vt:lpstr>
      <vt:lpstr>Explosions</vt:lpstr>
      <vt:lpstr>Example 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Changing Momentum</vt:lpstr>
      <vt:lpstr>PowerPoint Presentation</vt:lpstr>
    </vt:vector>
  </TitlesOfParts>
  <Company>Torch Academy Gateway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Fugill</dc:creator>
  <cp:lastModifiedBy>I. Singh</cp:lastModifiedBy>
  <cp:revision>38</cp:revision>
  <dcterms:created xsi:type="dcterms:W3CDTF">2018-05-16T16:26:21Z</dcterms:created>
  <dcterms:modified xsi:type="dcterms:W3CDTF">2019-06-05T09:53:54Z</dcterms:modified>
</cp:coreProperties>
</file>