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8"/>
  </p:notesMasterIdLst>
  <p:sldIdLst>
    <p:sldId id="256" r:id="rId2"/>
    <p:sldId id="350" r:id="rId3"/>
    <p:sldId id="329" r:id="rId4"/>
    <p:sldId id="257" r:id="rId5"/>
    <p:sldId id="258" r:id="rId6"/>
    <p:sldId id="351" r:id="rId7"/>
    <p:sldId id="344" r:id="rId8"/>
    <p:sldId id="259" r:id="rId9"/>
    <p:sldId id="345" r:id="rId10"/>
    <p:sldId id="260" r:id="rId11"/>
    <p:sldId id="352" r:id="rId12"/>
    <p:sldId id="353" r:id="rId13"/>
    <p:sldId id="354" r:id="rId14"/>
    <p:sldId id="349" r:id="rId15"/>
    <p:sldId id="330" r:id="rId16"/>
    <p:sldId id="331" r:id="rId17"/>
    <p:sldId id="332" r:id="rId18"/>
    <p:sldId id="333" r:id="rId19"/>
    <p:sldId id="261" r:id="rId20"/>
    <p:sldId id="355" r:id="rId21"/>
    <p:sldId id="326" r:id="rId22"/>
    <p:sldId id="327" r:id="rId23"/>
    <p:sldId id="328" r:id="rId24"/>
    <p:sldId id="262" r:id="rId25"/>
    <p:sldId id="263" r:id="rId26"/>
    <p:sldId id="356" r:id="rId27"/>
    <p:sldId id="281" r:id="rId28"/>
    <p:sldId id="357" r:id="rId29"/>
    <p:sldId id="283" r:id="rId30"/>
    <p:sldId id="284" r:id="rId31"/>
    <p:sldId id="285" r:id="rId32"/>
    <p:sldId id="264" r:id="rId33"/>
    <p:sldId id="358" r:id="rId34"/>
    <p:sldId id="286" r:id="rId35"/>
    <p:sldId id="287" r:id="rId36"/>
    <p:sldId id="288" r:id="rId37"/>
    <p:sldId id="289" r:id="rId38"/>
    <p:sldId id="290" r:id="rId39"/>
    <p:sldId id="291" r:id="rId40"/>
    <p:sldId id="292" r:id="rId41"/>
    <p:sldId id="265" r:id="rId42"/>
    <p:sldId id="266" r:id="rId43"/>
    <p:sldId id="359" r:id="rId44"/>
    <p:sldId id="267" r:id="rId45"/>
    <p:sldId id="360" r:id="rId46"/>
    <p:sldId id="268" r:id="rId47"/>
    <p:sldId id="361" r:id="rId48"/>
    <p:sldId id="269" r:id="rId49"/>
    <p:sldId id="362" r:id="rId50"/>
    <p:sldId id="270" r:id="rId51"/>
    <p:sldId id="271" r:id="rId52"/>
    <p:sldId id="363" r:id="rId53"/>
    <p:sldId id="335" r:id="rId54"/>
    <p:sldId id="336" r:id="rId55"/>
    <p:sldId id="337" r:id="rId56"/>
    <p:sldId id="338" r:id="rId57"/>
    <p:sldId id="339" r:id="rId58"/>
    <p:sldId id="340" r:id="rId59"/>
    <p:sldId id="341" r:id="rId60"/>
    <p:sldId id="342" r:id="rId61"/>
    <p:sldId id="343" r:id="rId62"/>
    <p:sldId id="272" r:id="rId63"/>
    <p:sldId id="364" r:id="rId64"/>
    <p:sldId id="273" r:id="rId65"/>
    <p:sldId id="365" r:id="rId66"/>
    <p:sldId id="324" r:id="rId67"/>
    <p:sldId id="274" r:id="rId68"/>
    <p:sldId id="366" r:id="rId69"/>
    <p:sldId id="317" r:id="rId70"/>
    <p:sldId id="275" r:id="rId71"/>
    <p:sldId id="318" r:id="rId72"/>
    <p:sldId id="319" r:id="rId73"/>
    <p:sldId id="320" r:id="rId74"/>
    <p:sldId id="321" r:id="rId75"/>
    <p:sldId id="322" r:id="rId76"/>
    <p:sldId id="323" r:id="rId77"/>
    <p:sldId id="276" r:id="rId78"/>
    <p:sldId id="367" r:id="rId79"/>
    <p:sldId id="300" r:id="rId80"/>
    <p:sldId id="301" r:id="rId81"/>
    <p:sldId id="302" r:id="rId82"/>
    <p:sldId id="303" r:id="rId83"/>
    <p:sldId id="277" r:id="rId84"/>
    <p:sldId id="368" r:id="rId85"/>
    <p:sldId id="293" r:id="rId86"/>
    <p:sldId id="294" r:id="rId87"/>
    <p:sldId id="295" r:id="rId88"/>
    <p:sldId id="296" r:id="rId89"/>
    <p:sldId id="297" r:id="rId90"/>
    <p:sldId id="298" r:id="rId91"/>
    <p:sldId id="299" r:id="rId92"/>
    <p:sldId id="278" r:id="rId93"/>
    <p:sldId id="369" r:id="rId94"/>
    <p:sldId id="304" r:id="rId95"/>
    <p:sldId id="305" r:id="rId96"/>
    <p:sldId id="306" r:id="rId97"/>
    <p:sldId id="307" r:id="rId98"/>
    <p:sldId id="308" r:id="rId99"/>
    <p:sldId id="309" r:id="rId100"/>
    <p:sldId id="310" r:id="rId101"/>
    <p:sldId id="279" r:id="rId102"/>
    <p:sldId id="370" r:id="rId103"/>
    <p:sldId id="311" r:id="rId104"/>
    <p:sldId id="314" r:id="rId105"/>
    <p:sldId id="315" r:id="rId106"/>
    <p:sldId id="316" r:id="rId10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22" autoAdjust="0"/>
    <p:restoredTop sz="94660"/>
  </p:normalViewPr>
  <p:slideViewPr>
    <p:cSldViewPr snapToGrid="0">
      <p:cViewPr varScale="1">
        <p:scale>
          <a:sx n="74" d="100"/>
          <a:sy n="74" d="100"/>
        </p:scale>
        <p:origin x="21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375669-2DDA-444C-9426-583512486468}" type="datetimeFigureOut">
              <a:rPr lang="en-GB" smtClean="0"/>
              <a:t>05/06/2019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1FD7D5-9CC4-4857-B372-164F0FAF6A4B}" type="slidenum">
              <a:rPr lang="en-GB" smtClean="0"/>
              <a:t>‹#›</a:t>
            </a:fld>
            <a:endParaRPr lang="en-GB"/>
          </a:p>
        </p:txBody>
      </p:sp>
    </p:spTree>
    <p:extLst>
      <p:ext uri="{BB962C8B-B14F-4D97-AF65-F5344CB8AC3E}">
        <p14:creationId xmlns:p14="http://schemas.microsoft.com/office/powerpoint/2010/main" val="1846317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2F6BD20-8B4A-4D93-A0A9-0276C82070AE}" type="slidenum">
              <a:rPr lang="en-US" altLang="en-US">
                <a:latin typeface="Arial" panose="020B0604020202020204" pitchFamily="34" charset="0"/>
              </a:rPr>
              <a:pPr>
                <a:spcBef>
                  <a:spcPct val="0"/>
                </a:spcBef>
              </a:pPr>
              <a:t>12</a:t>
            </a:fld>
            <a:endParaRPr lang="en-US" altLang="en-US">
              <a:latin typeface="Arial" panose="020B0604020202020204" pitchFamily="34" charset="0"/>
            </a:endParaRPr>
          </a:p>
        </p:txBody>
      </p:sp>
      <p:sp>
        <p:nvSpPr>
          <p:cNvPr id="102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2059083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BA6C8CE-3A0E-4078-8B37-BCA04BA342B5}" type="slidenum">
              <a:rPr lang="en-US" altLang="en-US">
                <a:latin typeface="Arial" panose="020B0604020202020204" pitchFamily="34" charset="0"/>
              </a:rPr>
              <a:pPr>
                <a:spcBef>
                  <a:spcPct val="0"/>
                </a:spcBef>
              </a:pPr>
              <a:t>13</a:t>
            </a:fld>
            <a:endParaRPr lang="en-US" altLang="en-US">
              <a:latin typeface="Arial" panose="020B0604020202020204" pitchFamily="34" charset="0"/>
            </a:endParaRPr>
          </a:p>
        </p:txBody>
      </p:sp>
      <p:sp>
        <p:nvSpPr>
          <p:cNvPr id="122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61469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smtClean="0">
              <a:ea typeface="ＭＳ Ｐゴシック" panose="020B0600070205080204" pitchFamily="34" charset="-128"/>
            </a:endParaRPr>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69DFAECD-FBBC-4449-BB45-AFAA70890012}" type="slidenum">
              <a:rPr lang="en-GB" altLang="en-US"/>
              <a:pPr eaLnBrk="1" hangingPunct="1"/>
              <a:t>27</a:t>
            </a:fld>
            <a:endParaRPr lang="en-GB" altLang="en-US"/>
          </a:p>
        </p:txBody>
      </p:sp>
    </p:spTree>
    <p:extLst>
      <p:ext uri="{BB962C8B-B14F-4D97-AF65-F5344CB8AC3E}">
        <p14:creationId xmlns:p14="http://schemas.microsoft.com/office/powerpoint/2010/main" val="2677607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pPr>
              <a:defRPr/>
            </a:pPr>
            <a:fld id="{5066B8D9-7277-47A0-9EBD-2821A1124F09}" type="slidenum">
              <a:rPr lang="en-GB" smtClean="0"/>
              <a:pPr>
                <a:defRPr/>
              </a:pPr>
              <a:t>34</a:t>
            </a:fld>
            <a:endParaRPr lang="en-GB"/>
          </a:p>
        </p:txBody>
      </p:sp>
    </p:spTree>
    <p:extLst>
      <p:ext uri="{BB962C8B-B14F-4D97-AF65-F5344CB8AC3E}">
        <p14:creationId xmlns:p14="http://schemas.microsoft.com/office/powerpoint/2010/main" val="4214894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F11E408-EF25-4097-8BC9-0C8B871CC240}" type="slidenum">
              <a:rPr lang="en-GB" altLang="en-US"/>
              <a:pPr/>
              <a:t>66</a:t>
            </a:fld>
            <a:endParaRPr lang="en-GB" altLang="en-US"/>
          </a:p>
        </p:txBody>
      </p:sp>
      <p:sp>
        <p:nvSpPr>
          <p:cNvPr id="11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Tree>
    <p:extLst>
      <p:ext uri="{BB962C8B-B14F-4D97-AF65-F5344CB8AC3E}">
        <p14:creationId xmlns:p14="http://schemas.microsoft.com/office/powerpoint/2010/main" val="3595049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3B41080-71D3-4306-B398-20C37EE55915}"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BE92F7-62E9-4A7A-A5AF-94BE890F0757}" type="slidenum">
              <a:rPr lang="en-GB" smtClean="0"/>
              <a:t>‹#›</a:t>
            </a:fld>
            <a:endParaRPr lang="en-GB"/>
          </a:p>
        </p:txBody>
      </p:sp>
    </p:spTree>
    <p:extLst>
      <p:ext uri="{BB962C8B-B14F-4D97-AF65-F5344CB8AC3E}">
        <p14:creationId xmlns:p14="http://schemas.microsoft.com/office/powerpoint/2010/main" val="1995312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3B41080-71D3-4306-B398-20C37EE55915}"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BE92F7-62E9-4A7A-A5AF-94BE890F0757}" type="slidenum">
              <a:rPr lang="en-GB" smtClean="0"/>
              <a:t>‹#›</a:t>
            </a:fld>
            <a:endParaRPr lang="en-GB"/>
          </a:p>
        </p:txBody>
      </p:sp>
    </p:spTree>
    <p:extLst>
      <p:ext uri="{BB962C8B-B14F-4D97-AF65-F5344CB8AC3E}">
        <p14:creationId xmlns:p14="http://schemas.microsoft.com/office/powerpoint/2010/main" val="3736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3B41080-71D3-4306-B398-20C37EE55915}"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BE92F7-62E9-4A7A-A5AF-94BE890F0757}" type="slidenum">
              <a:rPr lang="en-GB" smtClean="0"/>
              <a:t>‹#›</a:t>
            </a:fld>
            <a:endParaRPr lang="en-GB"/>
          </a:p>
        </p:txBody>
      </p:sp>
    </p:spTree>
    <p:extLst>
      <p:ext uri="{BB962C8B-B14F-4D97-AF65-F5344CB8AC3E}">
        <p14:creationId xmlns:p14="http://schemas.microsoft.com/office/powerpoint/2010/main" val="1989191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3B41080-71D3-4306-B398-20C37EE55915}"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BE92F7-62E9-4A7A-A5AF-94BE890F0757}" type="slidenum">
              <a:rPr lang="en-GB" smtClean="0"/>
              <a:t>‹#›</a:t>
            </a:fld>
            <a:endParaRPr lang="en-GB"/>
          </a:p>
        </p:txBody>
      </p:sp>
    </p:spTree>
    <p:extLst>
      <p:ext uri="{BB962C8B-B14F-4D97-AF65-F5344CB8AC3E}">
        <p14:creationId xmlns:p14="http://schemas.microsoft.com/office/powerpoint/2010/main" val="1031578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3B41080-71D3-4306-B398-20C37EE55915}" type="datetimeFigureOut">
              <a:rPr lang="en-GB" smtClean="0"/>
              <a:t>05/06/2019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DBE92F7-62E9-4A7A-A5AF-94BE890F0757}" type="slidenum">
              <a:rPr lang="en-GB" smtClean="0"/>
              <a:t>‹#›</a:t>
            </a:fld>
            <a:endParaRPr lang="en-GB"/>
          </a:p>
        </p:txBody>
      </p:sp>
    </p:spTree>
    <p:extLst>
      <p:ext uri="{BB962C8B-B14F-4D97-AF65-F5344CB8AC3E}">
        <p14:creationId xmlns:p14="http://schemas.microsoft.com/office/powerpoint/2010/main" val="3117950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3B41080-71D3-4306-B398-20C37EE55915}" type="datetimeFigureOut">
              <a:rPr lang="en-GB" smtClean="0"/>
              <a:t>05/06/2019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DBE92F7-62E9-4A7A-A5AF-94BE890F0757}" type="slidenum">
              <a:rPr lang="en-GB" smtClean="0"/>
              <a:t>‹#›</a:t>
            </a:fld>
            <a:endParaRPr lang="en-GB"/>
          </a:p>
        </p:txBody>
      </p:sp>
    </p:spTree>
    <p:extLst>
      <p:ext uri="{BB962C8B-B14F-4D97-AF65-F5344CB8AC3E}">
        <p14:creationId xmlns:p14="http://schemas.microsoft.com/office/powerpoint/2010/main" val="3238111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B41080-71D3-4306-B398-20C37EE55915}" type="datetimeFigureOut">
              <a:rPr lang="en-GB" smtClean="0"/>
              <a:t>05/06/2019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DBE92F7-62E9-4A7A-A5AF-94BE890F0757}" type="slidenum">
              <a:rPr lang="en-GB" smtClean="0"/>
              <a:t>‹#›</a:t>
            </a:fld>
            <a:endParaRPr lang="en-GB"/>
          </a:p>
        </p:txBody>
      </p:sp>
    </p:spTree>
    <p:extLst>
      <p:ext uri="{BB962C8B-B14F-4D97-AF65-F5344CB8AC3E}">
        <p14:creationId xmlns:p14="http://schemas.microsoft.com/office/powerpoint/2010/main" val="64967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3B41080-71D3-4306-B398-20C37EE55915}"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BE92F7-62E9-4A7A-A5AF-94BE890F0757}" type="slidenum">
              <a:rPr lang="en-GB" smtClean="0"/>
              <a:t>‹#›</a:t>
            </a:fld>
            <a:endParaRPr lang="en-GB"/>
          </a:p>
        </p:txBody>
      </p:sp>
    </p:spTree>
    <p:extLst>
      <p:ext uri="{BB962C8B-B14F-4D97-AF65-F5344CB8AC3E}">
        <p14:creationId xmlns:p14="http://schemas.microsoft.com/office/powerpoint/2010/main" val="1888971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3B41080-71D3-4306-B398-20C37EE55915}" type="datetimeFigureOut">
              <a:rPr lang="en-GB" smtClean="0"/>
              <a:t>05/06/2019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BE92F7-62E9-4A7A-A5AF-94BE890F0757}" type="slidenum">
              <a:rPr lang="en-GB" smtClean="0"/>
              <a:t>‹#›</a:t>
            </a:fld>
            <a:endParaRPr lang="en-GB"/>
          </a:p>
        </p:txBody>
      </p:sp>
    </p:spTree>
    <p:extLst>
      <p:ext uri="{BB962C8B-B14F-4D97-AF65-F5344CB8AC3E}">
        <p14:creationId xmlns:p14="http://schemas.microsoft.com/office/powerpoint/2010/main" val="3223722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3B41080-71D3-4306-B398-20C37EE55915}"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BE92F7-62E9-4A7A-A5AF-94BE890F0757}" type="slidenum">
              <a:rPr lang="en-GB" smtClean="0"/>
              <a:t>‹#›</a:t>
            </a:fld>
            <a:endParaRPr lang="en-GB"/>
          </a:p>
        </p:txBody>
      </p:sp>
    </p:spTree>
    <p:extLst>
      <p:ext uri="{BB962C8B-B14F-4D97-AF65-F5344CB8AC3E}">
        <p14:creationId xmlns:p14="http://schemas.microsoft.com/office/powerpoint/2010/main" val="3968823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3B41080-71D3-4306-B398-20C37EE55915}" type="datetimeFigureOut">
              <a:rPr lang="en-GB" smtClean="0"/>
              <a:t>05/06/2019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BE92F7-62E9-4A7A-A5AF-94BE890F0757}" type="slidenum">
              <a:rPr lang="en-GB" smtClean="0"/>
              <a:t>‹#›</a:t>
            </a:fld>
            <a:endParaRPr lang="en-GB"/>
          </a:p>
        </p:txBody>
      </p:sp>
    </p:spTree>
    <p:extLst>
      <p:ext uri="{BB962C8B-B14F-4D97-AF65-F5344CB8AC3E}">
        <p14:creationId xmlns:p14="http://schemas.microsoft.com/office/powerpoint/2010/main" val="1724648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B41080-71D3-4306-B398-20C37EE55915}" type="datetimeFigureOut">
              <a:rPr lang="en-GB" smtClean="0"/>
              <a:t>05/06/2019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BE92F7-62E9-4A7A-A5AF-94BE890F0757}" type="slidenum">
              <a:rPr lang="en-GB" smtClean="0"/>
              <a:t>‹#›</a:t>
            </a:fld>
            <a:endParaRPr lang="en-GB"/>
          </a:p>
        </p:txBody>
      </p:sp>
    </p:spTree>
    <p:extLst>
      <p:ext uri="{BB962C8B-B14F-4D97-AF65-F5344CB8AC3E}">
        <p14:creationId xmlns:p14="http://schemas.microsoft.com/office/powerpoint/2010/main" val="723306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ePsjdKoSA9g"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www.google.co.uk/url?sa=i&amp;rct=j&amp;q=peacock&amp;source=images&amp;cd=&amp;cad=rja&amp;docid=YQ_MxvDJfdEh0M&amp;tbnid=PBcpWS0D0jTreM:&amp;ved=0CAUQjRw&amp;url=http://thegraphicsfairy.com/instant-art-printable-download-fabulous-colorful-peacock/&amp;ei=EFQPU_-6L9C20QWNmIGgCw&amp;psig=AFQjCNH0KY8GjLuzFRusan79vMPzvCn5Eg&amp;ust=1393599817622332" TargetMode="External"/><Relationship Id="rId7" Type="http://schemas.openxmlformats.org/officeDocument/2006/relationships/hyperlink" Target="http://www.google.co.uk/url?sa=i&amp;rct=j&amp;q=sycamore+seeds&amp;source=images&amp;cd=&amp;cad=rja&amp;docid=sQUF-rL9DRUKFM&amp;tbnid=ltVVNkLpIA2gBM:&amp;ved=0CAUQjRw&amp;url=http://www.planet-science.com/categories/under-11s/our-world/2011/09/make-a-spinning-seed!.aspx&amp;ei=tFMPU6uyAYPP0AXjn4CQDA&amp;psig=AFQjCNFg0Xl0pr7p8PRCfxnMHfJ9aVLGbA&amp;ust=1393599789432227" TargetMode="External"/><Relationship Id="rId2" Type="http://schemas.openxmlformats.org/officeDocument/2006/relationships/slideLayout" Target="../slideLayouts/slideLayout5.xml"/><Relationship Id="rId1" Type="http://schemas.openxmlformats.org/officeDocument/2006/relationships/tags" Target="../tags/tag1.xml"/><Relationship Id="rId6" Type="http://schemas.openxmlformats.org/officeDocument/2006/relationships/image" Target="../media/image5.jpeg"/><Relationship Id="rId5" Type="http://schemas.openxmlformats.org/officeDocument/2006/relationships/hyperlink" Target="http://www.google.co.uk/url?sa=i&amp;rct=j&amp;q=dandelion&amp;source=images&amp;cd=&amp;cad=rja&amp;docid=zT5b7EDvKhj9JM&amp;tbnid=_tn_3thVgaNZ8M:&amp;ved=0CAUQjRw&amp;url=http://www.inlovewithfashion.com/products/INKWEAR-Dandelion-Tattoo.html&amp;ei=XlMPU9a6GuH50gXj0YCQBw&amp;psig=AFQjCNFmRN9tnPLVRBmY7C_uBH0SeV8fhg&amp;ust=1393599702101240" TargetMode="External"/><Relationship Id="rId10" Type="http://schemas.openxmlformats.org/officeDocument/2006/relationships/image" Target="../media/image7.jpeg"/><Relationship Id="rId4" Type="http://schemas.openxmlformats.org/officeDocument/2006/relationships/image" Target="../media/image4.jpeg"/><Relationship Id="rId9" Type="http://schemas.openxmlformats.org/officeDocument/2006/relationships/hyperlink" Target="http://www.google.co.uk/url?sa=i&amp;rct=j&amp;q=stag+fight&amp;source=images&amp;cd=&amp;cad=rja&amp;docid=qPiKsNq7qdZQJM&amp;tbnid=nIDGuxYToovvoM:&amp;ved=0CAUQjRw&amp;url=http://www.telegraph.co.uk/earth/earthpicturegalleries/8059147/Locking-antlers-red-deer-stags-during-the-annual-autumn-rutting-season-in-Britain.html?image=2&amp;ei=MVQPU87eBIWX0QXH1YHQDg&amp;psig=AFQjCNEKiUl2bdJQ7QhcGyVMoSucYBtplA&amp;ust=1393599916324911"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kIfMwZU8nk4"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KvK7EJimAH8"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www.google.co.uk/url?sa=i&amp;rct=j&amp;q=arctic+hare&amp;source=images&amp;cd=&amp;cad=rja&amp;docid=y-1KSmo9IofIHM&amp;tbnid=2NmcGuqJxgNpSM:&amp;ved=0CAUQjRw&amp;url=http://www.arkive.org/arctic-hare/lepus-arcticus/image-G70314.html&amp;ei=LBYPU_fJMNKo0AWI-YDwBA&amp;psig=AFQjCNEHUY04BiHBbmMd4rC1izUkn8_Hug&amp;ust=1393584021493242" TargetMode="External"/><Relationship Id="rId7" Type="http://schemas.openxmlformats.org/officeDocument/2006/relationships/hyperlink" Target="http://www.google.co.uk/url?sa=i&amp;rct=j&amp;q=seal&amp;source=images&amp;cd=&amp;cad=rja&amp;docid=5mpdk3O4VVmcGM&amp;tbnid=W1ihjl7JxrVjqM:&amp;ved=0CAUQjRw&amp;url=http://www.theguardian.com/environment/2013/may/21/marine-harvest-pesticides-seal-killings&amp;ei=pRYPU8iVA6Gu0QWB1YCoAQ&amp;psig=AFQjCNGyRdpkbdbvid1-O8M7p7_DJo-x6g&amp;ust=1393584121876552" TargetMode="Externa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7.jpeg"/><Relationship Id="rId5" Type="http://schemas.openxmlformats.org/officeDocument/2006/relationships/hyperlink" Target="http://www.google.co.uk/url?sa=i&amp;rct=j&amp;q=arctic+hare&amp;source=images&amp;cd=&amp;cad=rja&amp;docid=Wc8Q1klmWulblM&amp;tbnid=4W3PWlLisUnMnM:&amp;ved=0CAUQjRw&amp;url=http://true-wildlife.blogspot.com/2010/10/arctic-hare.html&amp;ei=NRYPU--VJ_KY0QXNp4GACg&amp;psig=AFQjCNEHUY04BiHBbmMd4rC1izUkn8_Hug&amp;ust=1393584021493242" TargetMode="Externa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co.uk/url?sa=i&amp;rct=j&amp;q=cactus&amp;source=images&amp;cd=&amp;cad=rja&amp;docid=gVlk9VSjVU3lQM&amp;tbnid=FPwLMwMkooe_bM:&amp;ved=0CAUQjRw&amp;url=http://menorca-live.com/es-cactus/&amp;ei=zxgPU6C2FMi00QXeoIDQCw&amp;psig=AFQjCNEw1iPp8OP-UL0BmfsZeLC_oK96MA&amp;ust=1393584680492199" TargetMode="Externa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22.jpeg"/><Relationship Id="rId5" Type="http://schemas.openxmlformats.org/officeDocument/2006/relationships/hyperlink" Target="http://www.google.co.uk/url?sa=i&amp;rct=j&amp;q=cactus&amp;source=images&amp;cd=&amp;cad=rja&amp;docid=1Q_Asxae_J7-vM&amp;tbnid=TK0rKkjHz5vh2M:&amp;ved=0CAUQjRw&amp;url=http://commons.wikimedia.org/wiki/File:Ferocactus_schwarzii._Jard%C3%ADn_de_Cactus_-_Lanzarote_-_J08.jpg&amp;ei=ERkPU92DBsip0QW2soC4Bg&amp;psig=AFQjCNEw1iPp8OP-UL0BmfsZeLC_oK96MA&amp;ust=1393584680492199" TargetMode="Externa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dRFQ8rZCK6Q"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yLHz2Ea10Mg" TargetMode="Externa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cWb1YLedDMc"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cWj3u8voDS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6utMftGxuaI"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LeH5FUKSPzU" TargetMode="External"/><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fZxw0QiaSN4" TargetMode="Externa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I5UR9uMeWuQ"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1Z405uGDZGo"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WfJsDfm5BXE"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7hu6vDP2a4Q" TargetMode="External"/></Relationships>
</file>

<file path=ppt/slides/_rels/slide5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hyperlink" Target="http://www.bbc.co.uk/schools/gcsebitesize/science/triple_aqa/humans_and_environment/deforestation_peat_areas/revision/2/"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d3m73r64N2I"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AFC5LQ3KnvU"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6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sgh1OWm0oTQ"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7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7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7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7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7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7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_ACn3e4qnaM"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5.jpeg"/><Relationship Id="rId7" Type="http://schemas.openxmlformats.org/officeDocument/2006/relationships/image" Target="../media/image99.jpeg"/><Relationship Id="rId2" Type="http://schemas.openxmlformats.org/officeDocument/2006/relationships/image" Target="../media/image94.jpeg"/><Relationship Id="rId1" Type="http://schemas.openxmlformats.org/officeDocument/2006/relationships/slideLayout" Target="../slideLayouts/slideLayout2.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83.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nrbJl3R4YJU" TargetMode="Externa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8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5" Type="http://schemas.openxmlformats.org/officeDocument/2006/relationships/image" Target="../media/image116.png"/><Relationship Id="rId4" Type="http://schemas.openxmlformats.org/officeDocument/2006/relationships/image" Target="../media/image115.png"/></Relationships>
</file>

<file path=ppt/slides/_rels/slide92.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u59Eg1uNr5g" TargetMode="External"/></Relationships>
</file>

<file path=ppt/slides/_rels/slide94.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18.png"/></Relationships>
</file>

<file path=ppt/slides/_rels/slide9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21.png"/></Relationships>
</file>

<file path=ppt/slides/_rels/slide9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9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9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6.png"/><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9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101.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6C6lPfQbtek"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hyperlink" Target="http://www.bbc.co.uk/schools/gcsebitesize/science/triple_aqa/humans_and_environment/food_production/revision/2/" TargetMode="Externa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xml"/><Relationship Id="rId4" Type="http://schemas.openxmlformats.org/officeDocument/2006/relationships/image" Target="../media/image142.png"/></Relationships>
</file>

<file path=ppt/slides/_rels/slide10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a:p>
        </p:txBody>
      </p:sp>
      <p:pic>
        <p:nvPicPr>
          <p:cNvPr id="4" name="Picture 3"/>
          <p:cNvPicPr>
            <a:picLocks noChangeAspect="1"/>
          </p:cNvPicPr>
          <p:nvPr/>
        </p:nvPicPr>
        <p:blipFill>
          <a:blip r:embed="rId2"/>
          <a:stretch>
            <a:fillRect/>
          </a:stretch>
        </p:blipFill>
        <p:spPr>
          <a:xfrm>
            <a:off x="133448" y="71389"/>
            <a:ext cx="8248650" cy="5810250"/>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89546" y="2839635"/>
            <a:ext cx="11775247" cy="3920560"/>
          </a:xfrm>
          <a:prstGeom prst="rect">
            <a:avLst/>
          </a:prstGeom>
          <a:ln>
            <a:solidFill>
              <a:srgbClr val="00B0F0"/>
            </a:solidFill>
          </a:ln>
        </p:spPr>
      </p:pic>
    </p:spTree>
    <p:extLst>
      <p:ext uri="{BB962C8B-B14F-4D97-AF65-F5344CB8AC3E}">
        <p14:creationId xmlns:p14="http://schemas.microsoft.com/office/powerpoint/2010/main" val="382865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ePsjdKoSA9g"/>
          <p:cNvPicPr>
            <a:picLocks noGrp="1" noRot="1" noChangeAspect="1"/>
          </p:cNvPicPr>
          <p:nvPr>
            <p:ph idx="1"/>
            <a:videoFile r:link="rId1"/>
          </p:nvPr>
        </p:nvPicPr>
        <p:blipFill>
          <a:blip r:embed="rId3"/>
          <a:stretch>
            <a:fillRect/>
          </a:stretch>
        </p:blipFill>
        <p:spPr>
          <a:xfrm>
            <a:off x="365760" y="147320"/>
            <a:ext cx="11592560" cy="6520815"/>
          </a:xfrm>
          <a:prstGeom prst="rect">
            <a:avLst/>
          </a:prstGeom>
        </p:spPr>
      </p:pic>
    </p:spTree>
    <p:extLst>
      <p:ext uri="{BB962C8B-B14F-4D97-AF65-F5344CB8AC3E}">
        <p14:creationId xmlns:p14="http://schemas.microsoft.com/office/powerpoint/2010/main" val="3692757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thegraphicsfairy.com/wp-content/uploads/blogger/-77Vd3Gq7N2k/TX6Y317Jg2I/AAAAAAAALSA/nCpQeyCd8yE/s1600/peacock-vintage-graphicsfairy001c.jpg">
            <a:hlinkClick r:id="rId3"/>
          </p:cNvPr>
          <p:cNvPicPr>
            <a:picLocks noChangeAspect="1" noChangeArrowheads="1"/>
          </p:cNvPicPr>
          <p:nvPr/>
        </p:nvPicPr>
        <p:blipFill>
          <a:blip r:embed="rId4" cstate="print"/>
          <a:srcRect/>
          <a:stretch>
            <a:fillRect/>
          </a:stretch>
        </p:blipFill>
        <p:spPr bwMode="auto">
          <a:xfrm>
            <a:off x="1524000" y="5469368"/>
            <a:ext cx="899592" cy="1388632"/>
          </a:xfrm>
          <a:prstGeom prst="rect">
            <a:avLst/>
          </a:prstGeom>
          <a:noFill/>
        </p:spPr>
      </p:pic>
      <p:pic>
        <p:nvPicPr>
          <p:cNvPr id="2050" name="Picture 2" descr="http://t3.gstatic.com/images?q=tbn:ANd9GcRHu59-Y9LGbXRjJR9tTUOqRQH2JdtIl0GHGlobiQE8eCyyg_m3">
            <a:hlinkClick r:id="rId5"/>
          </p:cNvPr>
          <p:cNvPicPr>
            <a:picLocks noChangeAspect="1" noChangeArrowheads="1"/>
          </p:cNvPicPr>
          <p:nvPr/>
        </p:nvPicPr>
        <p:blipFill>
          <a:blip r:embed="rId6" cstate="print"/>
          <a:srcRect/>
          <a:stretch>
            <a:fillRect/>
          </a:stretch>
        </p:blipFill>
        <p:spPr bwMode="auto">
          <a:xfrm flipH="1">
            <a:off x="10284296" y="4374818"/>
            <a:ext cx="1907704" cy="2483182"/>
          </a:xfrm>
          <a:prstGeom prst="rect">
            <a:avLst/>
          </a:prstGeom>
          <a:noFill/>
        </p:spPr>
      </p:pic>
      <p:sp>
        <p:nvSpPr>
          <p:cNvPr id="2" name="Title 1"/>
          <p:cNvSpPr>
            <a:spLocks noGrp="1"/>
          </p:cNvSpPr>
          <p:nvPr>
            <p:ph type="title"/>
          </p:nvPr>
        </p:nvSpPr>
        <p:spPr>
          <a:xfrm>
            <a:off x="839788" y="0"/>
            <a:ext cx="10515600" cy="1325563"/>
          </a:xfrm>
          <a:solidFill>
            <a:schemeClr val="bg1"/>
          </a:solidFill>
          <a:ln>
            <a:solidFill>
              <a:schemeClr val="bg1"/>
            </a:solidFill>
          </a:ln>
        </p:spPr>
        <p:txBody>
          <a:bodyPr/>
          <a:lstStyle/>
          <a:p>
            <a:pPr algn="ctr"/>
            <a:r>
              <a:rPr lang="en-GB" b="1" u="sng" dirty="0" smtClean="0"/>
              <a:t>Competition in animals and plants </a:t>
            </a:r>
            <a:endParaRPr lang="en-GB" b="1" u="sng" dirty="0"/>
          </a:p>
        </p:txBody>
      </p:sp>
      <p:sp>
        <p:nvSpPr>
          <p:cNvPr id="4" name="Text Placeholder 3"/>
          <p:cNvSpPr>
            <a:spLocks noGrp="1"/>
          </p:cNvSpPr>
          <p:nvPr>
            <p:ph type="body" idx="1"/>
          </p:nvPr>
        </p:nvSpPr>
        <p:spPr>
          <a:xfrm>
            <a:off x="839788" y="1430263"/>
            <a:ext cx="5157787" cy="411956"/>
          </a:xfrm>
          <a:solidFill>
            <a:schemeClr val="accent1">
              <a:lumMod val="20000"/>
              <a:lumOff val="80000"/>
            </a:schemeClr>
          </a:solidFill>
        </p:spPr>
        <p:txBody>
          <a:bodyPr>
            <a:normAutofit lnSpcReduction="10000"/>
          </a:bodyPr>
          <a:lstStyle/>
          <a:p>
            <a:r>
              <a:rPr lang="en-GB" dirty="0" smtClean="0"/>
              <a:t>Animals </a:t>
            </a:r>
            <a:endParaRPr lang="en-GB" dirty="0"/>
          </a:p>
        </p:txBody>
      </p:sp>
      <p:sp>
        <p:nvSpPr>
          <p:cNvPr id="5" name="Content Placeholder 4"/>
          <p:cNvSpPr>
            <a:spLocks noGrp="1"/>
          </p:cNvSpPr>
          <p:nvPr>
            <p:ph sz="half" idx="2"/>
          </p:nvPr>
        </p:nvSpPr>
        <p:spPr>
          <a:xfrm>
            <a:off x="987336" y="2030234"/>
            <a:ext cx="4623512" cy="4350469"/>
          </a:xfrm>
        </p:spPr>
        <p:txBody>
          <a:bodyPr>
            <a:normAutofit/>
          </a:bodyPr>
          <a:lstStyle/>
          <a:p>
            <a:r>
              <a:rPr lang="en-GB" b="1" u="sng" dirty="0" smtClean="0"/>
              <a:t>Food</a:t>
            </a:r>
            <a:r>
              <a:rPr lang="en-GB" dirty="0" smtClean="0"/>
              <a:t> – </a:t>
            </a:r>
            <a:r>
              <a:rPr lang="en-GB" sz="1800" dirty="0"/>
              <a:t>more likely to be successful if eat a wide range. Competition between own species too, better adapted will survive </a:t>
            </a:r>
            <a:endParaRPr lang="en-GB" dirty="0" smtClean="0"/>
          </a:p>
          <a:p>
            <a:r>
              <a:rPr lang="en-GB" b="1" u="sng" dirty="0" smtClean="0"/>
              <a:t>Territory</a:t>
            </a:r>
            <a:r>
              <a:rPr lang="en-GB" dirty="0" smtClean="0"/>
              <a:t> – </a:t>
            </a:r>
            <a:r>
              <a:rPr lang="en-GB" sz="1800" dirty="0"/>
              <a:t>compete for best space/ area </a:t>
            </a:r>
            <a:endParaRPr lang="en-GB" dirty="0" smtClean="0"/>
          </a:p>
          <a:p>
            <a:r>
              <a:rPr lang="en-GB" b="1" u="sng" dirty="0" smtClean="0"/>
              <a:t>Mates</a:t>
            </a:r>
            <a:r>
              <a:rPr lang="en-GB" dirty="0" smtClean="0"/>
              <a:t> – </a:t>
            </a:r>
            <a:r>
              <a:rPr lang="en-GB" sz="1800" dirty="0"/>
              <a:t>males fight or display</a:t>
            </a:r>
            <a:endParaRPr lang="en-GB" dirty="0" smtClean="0"/>
          </a:p>
          <a:p>
            <a:pPr>
              <a:buNone/>
            </a:pPr>
            <a:r>
              <a:rPr lang="en-GB" sz="2000" i="1" dirty="0">
                <a:solidFill>
                  <a:schemeClr val="tx2"/>
                </a:solidFill>
              </a:rPr>
              <a:t>Success depends on adaptations ... </a:t>
            </a:r>
          </a:p>
          <a:p>
            <a:pPr>
              <a:buNone/>
            </a:pPr>
            <a:r>
              <a:rPr lang="en-GB" sz="2000" i="1" dirty="0">
                <a:solidFill>
                  <a:schemeClr val="tx2"/>
                </a:solidFill>
              </a:rPr>
              <a:t>Avoiding competition can also lead to success </a:t>
            </a:r>
          </a:p>
        </p:txBody>
      </p:sp>
      <p:sp>
        <p:nvSpPr>
          <p:cNvPr id="6" name="Text Placeholder 5"/>
          <p:cNvSpPr>
            <a:spLocks noGrp="1"/>
          </p:cNvSpPr>
          <p:nvPr>
            <p:ph type="body" sz="quarter" idx="3"/>
          </p:nvPr>
        </p:nvSpPr>
        <p:spPr>
          <a:xfrm>
            <a:off x="6168702" y="1431823"/>
            <a:ext cx="5183188" cy="410396"/>
          </a:xfrm>
          <a:solidFill>
            <a:schemeClr val="accent1">
              <a:lumMod val="20000"/>
              <a:lumOff val="80000"/>
            </a:schemeClr>
          </a:solidFill>
        </p:spPr>
        <p:txBody>
          <a:bodyPr>
            <a:normAutofit lnSpcReduction="10000"/>
          </a:bodyPr>
          <a:lstStyle/>
          <a:p>
            <a:r>
              <a:rPr lang="en-GB" dirty="0" smtClean="0"/>
              <a:t>Plants </a:t>
            </a:r>
            <a:endParaRPr lang="en-GB" dirty="0"/>
          </a:p>
        </p:txBody>
      </p:sp>
      <p:sp>
        <p:nvSpPr>
          <p:cNvPr id="7" name="Content Placeholder 6"/>
          <p:cNvSpPr>
            <a:spLocks noGrp="1"/>
          </p:cNvSpPr>
          <p:nvPr>
            <p:ph sz="quarter" idx="4"/>
          </p:nvPr>
        </p:nvSpPr>
        <p:spPr>
          <a:xfrm>
            <a:off x="6173881" y="1973565"/>
            <a:ext cx="5074220" cy="4683126"/>
          </a:xfrm>
        </p:spPr>
        <p:txBody>
          <a:bodyPr>
            <a:normAutofit/>
          </a:bodyPr>
          <a:lstStyle/>
          <a:p>
            <a:r>
              <a:rPr lang="en-GB" b="1" u="sng" dirty="0" smtClean="0"/>
              <a:t>Light</a:t>
            </a:r>
            <a:r>
              <a:rPr lang="en-GB" dirty="0" smtClean="0"/>
              <a:t> </a:t>
            </a:r>
            <a:r>
              <a:rPr lang="en-GB" sz="1800" dirty="0"/>
              <a:t>(photosynthesis) smaller plants may flower earlier in the year before the bigger plants to get more light </a:t>
            </a:r>
            <a:endParaRPr lang="en-GB" dirty="0" smtClean="0"/>
          </a:p>
          <a:p>
            <a:r>
              <a:rPr lang="en-GB" b="1" u="sng" dirty="0" smtClean="0"/>
              <a:t>Water</a:t>
            </a:r>
            <a:r>
              <a:rPr lang="en-GB" dirty="0" smtClean="0"/>
              <a:t> </a:t>
            </a:r>
            <a:r>
              <a:rPr lang="en-GB" sz="1800" dirty="0"/>
              <a:t>(photosynthesis) different types of roots – spread along surface or deep underground </a:t>
            </a:r>
            <a:endParaRPr lang="en-GB" dirty="0" smtClean="0"/>
          </a:p>
          <a:p>
            <a:r>
              <a:rPr lang="en-GB" b="1" u="sng" dirty="0" smtClean="0"/>
              <a:t>Nutrients</a:t>
            </a:r>
          </a:p>
          <a:p>
            <a:r>
              <a:rPr lang="en-GB" b="1" u="sng" dirty="0" smtClean="0"/>
              <a:t>Space</a:t>
            </a:r>
            <a:r>
              <a:rPr lang="en-GB" dirty="0" smtClean="0"/>
              <a:t> </a:t>
            </a:r>
            <a:r>
              <a:rPr lang="en-GB" sz="1800" dirty="0"/>
              <a:t>(roots and light)</a:t>
            </a:r>
          </a:p>
          <a:p>
            <a:pPr>
              <a:buNone/>
            </a:pPr>
            <a:r>
              <a:rPr lang="en-GB" sz="2000" i="1" dirty="0">
                <a:solidFill>
                  <a:schemeClr val="tx2"/>
                </a:solidFill>
              </a:rPr>
              <a:t>Spreading seeds – </a:t>
            </a:r>
          </a:p>
          <a:p>
            <a:pPr>
              <a:buNone/>
            </a:pPr>
            <a:r>
              <a:rPr lang="en-GB" sz="2000" i="1" dirty="0">
                <a:solidFill>
                  <a:schemeClr val="tx2"/>
                </a:solidFill>
              </a:rPr>
              <a:t>sycamore, dandelion, </a:t>
            </a:r>
          </a:p>
          <a:p>
            <a:pPr>
              <a:buNone/>
            </a:pPr>
            <a:r>
              <a:rPr lang="en-GB" sz="2000" i="1" dirty="0">
                <a:solidFill>
                  <a:schemeClr val="tx2"/>
                </a:solidFill>
              </a:rPr>
              <a:t>Fruits,  sticky</a:t>
            </a:r>
          </a:p>
        </p:txBody>
      </p:sp>
      <p:pic>
        <p:nvPicPr>
          <p:cNvPr id="2052" name="Picture 4" descr="http://t1.gstatic.com/images?q=tbn:ANd9GcTkRfeivLjC6C4jNxEhpsCkIWdP-pRn2vYuFkfRqwu6954P-rxu">
            <a:hlinkClick r:id="rId7"/>
          </p:cNvPr>
          <p:cNvPicPr>
            <a:picLocks noChangeAspect="1" noChangeArrowheads="1"/>
          </p:cNvPicPr>
          <p:nvPr/>
        </p:nvPicPr>
        <p:blipFill>
          <a:blip r:embed="rId8" cstate="print"/>
          <a:srcRect/>
          <a:stretch>
            <a:fillRect/>
          </a:stretch>
        </p:blipFill>
        <p:spPr bwMode="auto">
          <a:xfrm>
            <a:off x="9105800" y="5845941"/>
            <a:ext cx="1178496" cy="785664"/>
          </a:xfrm>
          <a:prstGeom prst="rect">
            <a:avLst/>
          </a:prstGeom>
          <a:noFill/>
        </p:spPr>
      </p:pic>
      <p:pic>
        <p:nvPicPr>
          <p:cNvPr id="2058" name="Picture 10" descr="http://t2.gstatic.com/images?q=tbn:ANd9GcSr0hmaaHNG95Mi6gZaLW-uI2yYSK5oRsdVanfJ65RXE3Kr5ula">
            <a:hlinkClick r:id="rId9"/>
          </p:cNvPr>
          <p:cNvPicPr>
            <a:picLocks noChangeAspect="1" noChangeArrowheads="1"/>
          </p:cNvPicPr>
          <p:nvPr/>
        </p:nvPicPr>
        <p:blipFill>
          <a:blip r:embed="rId10" cstate="print"/>
          <a:srcRect/>
          <a:stretch>
            <a:fillRect/>
          </a:stretch>
        </p:blipFill>
        <p:spPr bwMode="auto">
          <a:xfrm>
            <a:off x="3503712" y="5517233"/>
            <a:ext cx="1728192" cy="1045277"/>
          </a:xfrm>
          <a:prstGeom prst="rect">
            <a:avLst/>
          </a:prstGeom>
          <a:noFill/>
        </p:spPr>
      </p:pic>
    </p:spTree>
    <p:custDataLst>
      <p:tags r:id="rId1"/>
    </p:custDataLst>
    <p:extLst>
      <p:ext uri="{BB962C8B-B14F-4D97-AF65-F5344CB8AC3E}">
        <p14:creationId xmlns:p14="http://schemas.microsoft.com/office/powerpoint/2010/main" val="2697445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5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Effect transition="in" filter="fade">
                                      <p:cBhvr>
                                        <p:cTn id="37" dur="500"/>
                                        <p:tgtEl>
                                          <p:spTgt spid="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3" end="3"/>
                                            </p:txEl>
                                          </p:spTgt>
                                        </p:tgtEl>
                                        <p:attrNameLst>
                                          <p:attrName>style.visibility</p:attrName>
                                        </p:attrNameLst>
                                      </p:cBhvr>
                                      <p:to>
                                        <p:strVal val="visible"/>
                                      </p:to>
                                    </p:set>
                                    <p:animEffect transition="in" filter="fade">
                                      <p:cBhvr>
                                        <p:cTn id="42" dur="500"/>
                                        <p:tgtEl>
                                          <p:spTgt spid="7">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xEl>
                                              <p:pRg st="4" end="4"/>
                                            </p:txEl>
                                          </p:spTgt>
                                        </p:tgtEl>
                                        <p:attrNameLst>
                                          <p:attrName>style.visibility</p:attrName>
                                        </p:attrNameLst>
                                      </p:cBhvr>
                                      <p:to>
                                        <p:strVal val="visible"/>
                                      </p:to>
                                    </p:set>
                                    <p:animEffect transition="in" filter="fade">
                                      <p:cBhvr>
                                        <p:cTn id="47" dur="500"/>
                                        <p:tgtEl>
                                          <p:spTgt spid="7">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
                                            <p:txEl>
                                              <p:pRg st="5" end="5"/>
                                            </p:txEl>
                                          </p:spTgt>
                                        </p:tgtEl>
                                        <p:attrNameLst>
                                          <p:attrName>style.visibility</p:attrName>
                                        </p:attrNameLst>
                                      </p:cBhvr>
                                      <p:to>
                                        <p:strVal val="visible"/>
                                      </p:to>
                                    </p:set>
                                    <p:animEffect transition="in" filter="fade">
                                      <p:cBhvr>
                                        <p:cTn id="52" dur="500"/>
                                        <p:tgtEl>
                                          <p:spTgt spid="7">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
                                            <p:txEl>
                                              <p:pRg st="6" end="6"/>
                                            </p:txEl>
                                          </p:spTgt>
                                        </p:tgtEl>
                                        <p:attrNameLst>
                                          <p:attrName>style.visibility</p:attrName>
                                        </p:attrNameLst>
                                      </p:cBhvr>
                                      <p:to>
                                        <p:strVal val="visible"/>
                                      </p:to>
                                    </p:set>
                                    <p:animEffect transition="in" filter="fade">
                                      <p:cBhvr>
                                        <p:cTn id="57"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27716" y="153987"/>
            <a:ext cx="11819740" cy="4790680"/>
          </a:xfrm>
          <a:prstGeom prst="rect">
            <a:avLst/>
          </a:prstGeom>
          <a:ln>
            <a:solidFill>
              <a:srgbClr val="00B0F0"/>
            </a:solidFill>
          </a:ln>
        </p:spPr>
      </p:pic>
    </p:spTree>
    <p:extLst>
      <p:ext uri="{BB962C8B-B14F-4D97-AF65-F5344CB8AC3E}">
        <p14:creationId xmlns:p14="http://schemas.microsoft.com/office/powerpoint/2010/main" val="41734177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76691" y="79393"/>
            <a:ext cx="7879532" cy="6656846"/>
          </a:xfrm>
          <a:prstGeom prst="rect">
            <a:avLst/>
          </a:prstGeom>
          <a:ln>
            <a:solidFill>
              <a:srgbClr val="00B0F0"/>
            </a:solidFill>
          </a:ln>
        </p:spPr>
      </p:pic>
    </p:spTree>
    <p:extLst>
      <p:ext uri="{BB962C8B-B14F-4D97-AF65-F5344CB8AC3E}">
        <p14:creationId xmlns:p14="http://schemas.microsoft.com/office/powerpoint/2010/main" val="42761516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kIfMwZU8nk4"/>
          <p:cNvPicPr>
            <a:picLocks noGrp="1" noRot="1" noChangeAspect="1"/>
          </p:cNvPicPr>
          <p:nvPr>
            <p:ph idx="1"/>
            <a:videoFile r:link="rId1"/>
          </p:nvPr>
        </p:nvPicPr>
        <p:blipFill>
          <a:blip r:embed="rId3"/>
          <a:stretch>
            <a:fillRect/>
          </a:stretch>
        </p:blipFill>
        <p:spPr>
          <a:xfrm>
            <a:off x="426720" y="238760"/>
            <a:ext cx="11430000" cy="6429375"/>
          </a:xfrm>
          <a:prstGeom prst="rect">
            <a:avLst/>
          </a:prstGeom>
        </p:spPr>
      </p:pic>
    </p:spTree>
    <p:extLst>
      <p:ext uri="{BB962C8B-B14F-4D97-AF65-F5344CB8AC3E}">
        <p14:creationId xmlns:p14="http://schemas.microsoft.com/office/powerpoint/2010/main" val="13630129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782" y="264401"/>
            <a:ext cx="9958250" cy="1092061"/>
          </a:xfrm>
        </p:spPr>
        <p:txBody>
          <a:bodyPr>
            <a:normAutofit fontScale="90000"/>
          </a:bodyPr>
          <a:lstStyle/>
          <a:p>
            <a:r>
              <a:rPr lang="en-GB" dirty="0" smtClean="0"/>
              <a:t>Abiotic Factors – non-living factors that affect the environment. </a:t>
            </a:r>
            <a:endParaRPr lang="en-GB" dirty="0"/>
          </a:p>
        </p:txBody>
      </p:sp>
      <p:pic>
        <p:nvPicPr>
          <p:cNvPr id="5" name="Content Placeholder 4"/>
          <p:cNvPicPr>
            <a:picLocks noGrp="1" noChangeAspect="1"/>
          </p:cNvPicPr>
          <p:nvPr>
            <p:ph idx="1"/>
          </p:nvPr>
        </p:nvPicPr>
        <p:blipFill>
          <a:blip r:embed="rId2"/>
          <a:stretch>
            <a:fillRect/>
          </a:stretch>
        </p:blipFill>
        <p:spPr>
          <a:xfrm>
            <a:off x="2848360" y="1455773"/>
            <a:ext cx="6175581" cy="4819126"/>
          </a:xfrm>
          <a:prstGeom prst="rect">
            <a:avLst/>
          </a:prstGeom>
        </p:spPr>
      </p:pic>
      <p:sp>
        <p:nvSpPr>
          <p:cNvPr id="6" name="Donut 5"/>
          <p:cNvSpPr/>
          <p:nvPr/>
        </p:nvSpPr>
        <p:spPr>
          <a:xfrm>
            <a:off x="4959668" y="1361431"/>
            <a:ext cx="1091821" cy="1157780"/>
          </a:xfrm>
          <a:prstGeom prst="donut">
            <a:avLst>
              <a:gd name="adj" fmla="val 730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Donut 6"/>
          <p:cNvSpPr/>
          <p:nvPr/>
        </p:nvSpPr>
        <p:spPr>
          <a:xfrm>
            <a:off x="5742095" y="2754959"/>
            <a:ext cx="1091821" cy="1157780"/>
          </a:xfrm>
          <a:prstGeom prst="donut">
            <a:avLst>
              <a:gd name="adj" fmla="val 730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Donut 7"/>
          <p:cNvSpPr/>
          <p:nvPr/>
        </p:nvSpPr>
        <p:spPr>
          <a:xfrm>
            <a:off x="7968818" y="4979177"/>
            <a:ext cx="1091821" cy="1157780"/>
          </a:xfrm>
          <a:prstGeom prst="donut">
            <a:avLst>
              <a:gd name="adj" fmla="val 730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9" name="Donut 8"/>
          <p:cNvSpPr/>
          <p:nvPr/>
        </p:nvSpPr>
        <p:spPr>
          <a:xfrm>
            <a:off x="4099225" y="4516118"/>
            <a:ext cx="1091821" cy="1157780"/>
          </a:xfrm>
          <a:prstGeom prst="donut">
            <a:avLst>
              <a:gd name="adj" fmla="val 730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Donut 9"/>
          <p:cNvSpPr/>
          <p:nvPr/>
        </p:nvSpPr>
        <p:spPr>
          <a:xfrm>
            <a:off x="7579594" y="1260208"/>
            <a:ext cx="1091821" cy="1157780"/>
          </a:xfrm>
          <a:prstGeom prst="donut">
            <a:avLst>
              <a:gd name="adj" fmla="val 730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Donut 10"/>
          <p:cNvSpPr/>
          <p:nvPr/>
        </p:nvSpPr>
        <p:spPr>
          <a:xfrm>
            <a:off x="3390472" y="1365484"/>
            <a:ext cx="1091821" cy="1157780"/>
          </a:xfrm>
          <a:prstGeom prst="donut">
            <a:avLst>
              <a:gd name="adj" fmla="val 730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Donut 11"/>
          <p:cNvSpPr/>
          <p:nvPr/>
        </p:nvSpPr>
        <p:spPr>
          <a:xfrm>
            <a:off x="7383018" y="3821397"/>
            <a:ext cx="1091821" cy="1157780"/>
          </a:xfrm>
          <a:prstGeom prst="donut">
            <a:avLst>
              <a:gd name="adj" fmla="val 730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Rectangle 12"/>
          <p:cNvSpPr/>
          <p:nvPr/>
        </p:nvSpPr>
        <p:spPr>
          <a:xfrm>
            <a:off x="4776009" y="2461254"/>
            <a:ext cx="1815152" cy="38016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Light Intensity</a:t>
            </a:r>
          </a:p>
        </p:txBody>
      </p:sp>
      <p:sp>
        <p:nvSpPr>
          <p:cNvPr id="14" name="Rectangle 13"/>
          <p:cNvSpPr/>
          <p:nvPr/>
        </p:nvSpPr>
        <p:spPr>
          <a:xfrm>
            <a:off x="4893514" y="3779258"/>
            <a:ext cx="1815152" cy="380166"/>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Temperature</a:t>
            </a:r>
          </a:p>
        </p:txBody>
      </p:sp>
      <p:sp>
        <p:nvSpPr>
          <p:cNvPr id="15" name="Rectangle 14"/>
          <p:cNvSpPr/>
          <p:nvPr/>
        </p:nvSpPr>
        <p:spPr>
          <a:xfrm>
            <a:off x="6396932" y="5648040"/>
            <a:ext cx="1701894" cy="56333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Moisture Levels</a:t>
            </a:r>
          </a:p>
        </p:txBody>
      </p:sp>
      <p:sp>
        <p:nvSpPr>
          <p:cNvPr id="16" name="Rectangle 15"/>
          <p:cNvSpPr/>
          <p:nvPr/>
        </p:nvSpPr>
        <p:spPr>
          <a:xfrm>
            <a:off x="3789454" y="5299642"/>
            <a:ext cx="1815152" cy="849832"/>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Soil pH and Mineral Content</a:t>
            </a:r>
          </a:p>
        </p:txBody>
      </p:sp>
      <p:sp>
        <p:nvSpPr>
          <p:cNvPr id="17" name="Rectangle 16"/>
          <p:cNvSpPr/>
          <p:nvPr/>
        </p:nvSpPr>
        <p:spPr>
          <a:xfrm>
            <a:off x="7145801" y="2681832"/>
            <a:ext cx="1729807" cy="706715"/>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Wind Intensity and Direction </a:t>
            </a:r>
          </a:p>
        </p:txBody>
      </p:sp>
      <p:sp>
        <p:nvSpPr>
          <p:cNvPr id="18" name="Rectangle 17"/>
          <p:cNvSpPr/>
          <p:nvPr/>
        </p:nvSpPr>
        <p:spPr>
          <a:xfrm>
            <a:off x="2904608" y="2536433"/>
            <a:ext cx="1815152" cy="886131"/>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Carbon Dioxide Levels for Plants</a:t>
            </a:r>
          </a:p>
        </p:txBody>
      </p:sp>
      <p:sp>
        <p:nvSpPr>
          <p:cNvPr id="19" name="Rectangle 18"/>
          <p:cNvSpPr/>
          <p:nvPr/>
        </p:nvSpPr>
        <p:spPr>
          <a:xfrm>
            <a:off x="5801091" y="4491312"/>
            <a:ext cx="1778411" cy="80833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Oxygen Levels for Aquatic Animals</a:t>
            </a:r>
          </a:p>
        </p:txBody>
      </p:sp>
    </p:spTree>
    <p:extLst>
      <p:ext uri="{BB962C8B-B14F-4D97-AF65-F5344CB8AC3E}">
        <p14:creationId xmlns:p14="http://schemas.microsoft.com/office/powerpoint/2010/main" val="549626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ppt_x"/>
                                          </p:val>
                                        </p:tav>
                                        <p:tav tm="100000">
                                          <p:val>
                                            <p:strVal val="#ppt_x"/>
                                          </p:val>
                                        </p:tav>
                                      </p:tavLst>
                                    </p:anim>
                                    <p:anim calcmode="lin" valueType="num">
                                      <p:cBhvr additive="base">
                                        <p:cTn id="6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ppt_x"/>
                                          </p:val>
                                        </p:tav>
                                        <p:tav tm="100000">
                                          <p:val>
                                            <p:strVal val="#ppt_x"/>
                                          </p:val>
                                        </p:tav>
                                      </p:tavLst>
                                    </p:anim>
                                    <p:anim calcmode="lin" valueType="num">
                                      <p:cBhvr additive="base">
                                        <p:cTn id="68" dur="500" fill="hold"/>
                                        <p:tgtEl>
                                          <p:spTgt spid="1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additive="base">
                                        <p:cTn id="71" dur="500" fill="hold"/>
                                        <p:tgtEl>
                                          <p:spTgt spid="19"/>
                                        </p:tgtEl>
                                        <p:attrNameLst>
                                          <p:attrName>ppt_x</p:attrName>
                                        </p:attrNameLst>
                                      </p:cBhvr>
                                      <p:tavLst>
                                        <p:tav tm="0">
                                          <p:val>
                                            <p:strVal val="#ppt_x"/>
                                          </p:val>
                                        </p:tav>
                                        <p:tav tm="100000">
                                          <p:val>
                                            <p:strVal val="#ppt_x"/>
                                          </p:val>
                                        </p:tav>
                                      </p:tavLst>
                                    </p:anim>
                                    <p:anim calcmode="lin" valueType="num">
                                      <p:cBhvr additive="base">
                                        <p:cTn id="7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8281" y="28281"/>
            <a:ext cx="9539926" cy="6801913"/>
          </a:xfrm>
          <a:prstGeom prst="rect">
            <a:avLst/>
          </a:prstGeom>
          <a:ln>
            <a:solidFill>
              <a:srgbClr val="00B0F0"/>
            </a:solidFill>
          </a:ln>
        </p:spPr>
      </p:pic>
    </p:spTree>
    <p:extLst>
      <p:ext uri="{BB962C8B-B14F-4D97-AF65-F5344CB8AC3E}">
        <p14:creationId xmlns:p14="http://schemas.microsoft.com/office/powerpoint/2010/main" val="5022588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3911" y="-160683"/>
            <a:ext cx="7886700" cy="1325563"/>
          </a:xfrm>
          <a:solidFill>
            <a:schemeClr val="bg2"/>
          </a:solidFill>
        </p:spPr>
        <p:txBody>
          <a:bodyPr/>
          <a:lstStyle/>
          <a:p>
            <a:r>
              <a:rPr lang="en-GB" dirty="0" smtClean="0"/>
              <a:t>Biotic Factors – living factors</a:t>
            </a:r>
            <a:endParaRPr lang="en-GB" dirty="0"/>
          </a:p>
        </p:txBody>
      </p:sp>
      <p:pic>
        <p:nvPicPr>
          <p:cNvPr id="4" name="Content Placeholder 3"/>
          <p:cNvPicPr>
            <a:picLocks noGrp="1" noChangeAspect="1"/>
          </p:cNvPicPr>
          <p:nvPr>
            <p:ph idx="1"/>
          </p:nvPr>
        </p:nvPicPr>
        <p:blipFill>
          <a:blip r:embed="rId2"/>
          <a:stretch>
            <a:fillRect/>
          </a:stretch>
        </p:blipFill>
        <p:spPr>
          <a:xfrm>
            <a:off x="1571662" y="1030405"/>
            <a:ext cx="7711199" cy="5783400"/>
          </a:xfrm>
          <a:prstGeom prst="rect">
            <a:avLst/>
          </a:prstGeom>
        </p:spPr>
      </p:pic>
      <p:sp>
        <p:nvSpPr>
          <p:cNvPr id="5" name="Donut 4"/>
          <p:cNvSpPr/>
          <p:nvPr/>
        </p:nvSpPr>
        <p:spPr>
          <a:xfrm>
            <a:off x="7051343" y="2715904"/>
            <a:ext cx="1378424" cy="1255594"/>
          </a:xfrm>
          <a:prstGeom prst="donut">
            <a:avLst>
              <a:gd name="adj" fmla="val 977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Rectangle 5"/>
          <p:cNvSpPr/>
          <p:nvPr/>
        </p:nvSpPr>
        <p:spPr>
          <a:xfrm>
            <a:off x="6730620" y="3971499"/>
            <a:ext cx="2108579" cy="28660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Availability of Food</a:t>
            </a:r>
          </a:p>
        </p:txBody>
      </p:sp>
      <p:sp>
        <p:nvSpPr>
          <p:cNvPr id="7" name="Donut 6"/>
          <p:cNvSpPr/>
          <p:nvPr/>
        </p:nvSpPr>
        <p:spPr>
          <a:xfrm>
            <a:off x="6794312" y="1030405"/>
            <a:ext cx="1378424" cy="1255594"/>
          </a:xfrm>
          <a:prstGeom prst="donut">
            <a:avLst>
              <a:gd name="adj" fmla="val 977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Rectangle 7"/>
          <p:cNvSpPr/>
          <p:nvPr/>
        </p:nvSpPr>
        <p:spPr>
          <a:xfrm>
            <a:off x="6473589" y="2286000"/>
            <a:ext cx="2108579" cy="28660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New Predators</a:t>
            </a:r>
          </a:p>
        </p:txBody>
      </p:sp>
      <p:sp>
        <p:nvSpPr>
          <p:cNvPr id="9" name="Donut 8"/>
          <p:cNvSpPr/>
          <p:nvPr/>
        </p:nvSpPr>
        <p:spPr>
          <a:xfrm>
            <a:off x="1874294" y="5058769"/>
            <a:ext cx="1378424" cy="1255594"/>
          </a:xfrm>
          <a:prstGeom prst="donut">
            <a:avLst>
              <a:gd name="adj" fmla="val 977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Rectangle 9"/>
          <p:cNvSpPr/>
          <p:nvPr/>
        </p:nvSpPr>
        <p:spPr>
          <a:xfrm>
            <a:off x="1553571" y="6314364"/>
            <a:ext cx="2108579" cy="28660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New Pathogens</a:t>
            </a:r>
          </a:p>
        </p:txBody>
      </p:sp>
      <p:sp>
        <p:nvSpPr>
          <p:cNvPr id="11" name="Donut 10"/>
          <p:cNvSpPr/>
          <p:nvPr/>
        </p:nvSpPr>
        <p:spPr>
          <a:xfrm>
            <a:off x="4048837" y="2042614"/>
            <a:ext cx="1378424" cy="1255594"/>
          </a:xfrm>
          <a:prstGeom prst="donut">
            <a:avLst>
              <a:gd name="adj" fmla="val 977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Rectangle 11"/>
          <p:cNvSpPr/>
          <p:nvPr/>
        </p:nvSpPr>
        <p:spPr>
          <a:xfrm>
            <a:off x="3728114" y="3298208"/>
            <a:ext cx="2183427" cy="80976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One species outcompeting another</a:t>
            </a:r>
          </a:p>
        </p:txBody>
      </p:sp>
    </p:spTree>
    <p:extLst>
      <p:ext uri="{BB962C8B-B14F-4D97-AF65-F5344CB8AC3E}">
        <p14:creationId xmlns:p14="http://schemas.microsoft.com/office/powerpoint/2010/main" val="93486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8281" y="28281"/>
            <a:ext cx="10699423" cy="6784099"/>
          </a:xfrm>
          <a:prstGeom prst="rect">
            <a:avLst/>
          </a:prstGeom>
          <a:ln>
            <a:solidFill>
              <a:srgbClr val="00B0F0"/>
            </a:solidFill>
          </a:ln>
        </p:spPr>
      </p:pic>
      <p:sp>
        <p:nvSpPr>
          <p:cNvPr id="5" name="Rectangle 4"/>
          <p:cNvSpPr/>
          <p:nvPr/>
        </p:nvSpPr>
        <p:spPr>
          <a:xfrm>
            <a:off x="105103" y="4908331"/>
            <a:ext cx="10457794" cy="18182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701023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KvK7EJimAH8"/>
          <p:cNvPicPr>
            <a:picLocks noGrp="1" noRot="1" noChangeAspect="1"/>
          </p:cNvPicPr>
          <p:nvPr>
            <p:ph idx="1"/>
            <a:videoFile r:link="rId1"/>
          </p:nvPr>
        </p:nvPicPr>
        <p:blipFill>
          <a:blip r:embed="rId3"/>
          <a:stretch>
            <a:fillRect/>
          </a:stretch>
        </p:blipFill>
        <p:spPr>
          <a:xfrm>
            <a:off x="386080" y="123190"/>
            <a:ext cx="11490960" cy="6463665"/>
          </a:xfrm>
          <a:prstGeom prst="rect">
            <a:avLst/>
          </a:prstGeom>
        </p:spPr>
      </p:pic>
    </p:spTree>
    <p:extLst>
      <p:ext uri="{BB962C8B-B14F-4D97-AF65-F5344CB8AC3E}">
        <p14:creationId xmlns:p14="http://schemas.microsoft.com/office/powerpoint/2010/main" val="42345835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052" descr="ice_polar_bear"/>
          <p:cNvPicPr>
            <a:picLocks noChangeAspect="1" noChangeArrowheads="1"/>
          </p:cNvPicPr>
          <p:nvPr/>
        </p:nvPicPr>
        <p:blipFill>
          <a:blip r:embed="rId4">
            <a:extLst>
              <a:ext uri="{28A0092B-C50C-407E-A947-70E740481C1C}">
                <a14:useLocalDpi xmlns:a14="http://schemas.microsoft.com/office/drawing/2010/main" val="0"/>
              </a:ext>
            </a:extLst>
          </a:blip>
          <a:srcRect l="24570" t="32761" r="17010" b="27721"/>
          <a:stretch>
            <a:fillRect/>
          </a:stretch>
        </p:blipFill>
        <p:spPr bwMode="auto">
          <a:xfrm>
            <a:off x="2180590" y="2349183"/>
            <a:ext cx="4449763" cy="374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1051" descr="polar_bear"/>
          <p:cNvPicPr>
            <a:picLocks noChangeAspect="1" noChangeArrowheads="1"/>
          </p:cNvPicPr>
          <p:nvPr/>
        </p:nvPicPr>
        <p:blipFill>
          <a:blip r:embed="rId5">
            <a:extLst>
              <a:ext uri="{28A0092B-C50C-407E-A947-70E740481C1C}">
                <a14:useLocalDpi xmlns:a14="http://schemas.microsoft.com/office/drawing/2010/main" val="0"/>
              </a:ext>
            </a:extLst>
          </a:blip>
          <a:srcRect l="12599" t="28557" r="12599" b="26877"/>
          <a:stretch>
            <a:fillRect/>
          </a:stretch>
        </p:blipFill>
        <p:spPr bwMode="auto">
          <a:xfrm>
            <a:off x="2350453" y="2349183"/>
            <a:ext cx="4273550" cy="382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4"/>
          <p:cNvSpPr>
            <a:spLocks noChangeArrowheads="1"/>
          </p:cNvSpPr>
          <p:nvPr/>
        </p:nvSpPr>
        <p:spPr bwMode="auto">
          <a:xfrm>
            <a:off x="2402840" y="1282383"/>
            <a:ext cx="8113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a:solidFill>
                  <a:srgbClr val="010066"/>
                </a:solidFill>
              </a:rPr>
              <a:t>How are polar bears adapted to life in an extremely cold climate? </a:t>
            </a:r>
            <a:endParaRPr lang="en-US" altLang="en-US" sz="1800">
              <a:solidFill>
                <a:srgbClr val="010066"/>
              </a:solidFill>
            </a:endParaRPr>
          </a:p>
        </p:txBody>
      </p:sp>
      <p:sp>
        <p:nvSpPr>
          <p:cNvPr id="7174" name="Rectangle 6"/>
          <p:cNvSpPr>
            <a:spLocks noChangeArrowheads="1"/>
          </p:cNvSpPr>
          <p:nvPr/>
        </p:nvSpPr>
        <p:spPr bwMode="auto">
          <a:xfrm>
            <a:off x="7003415" y="4028758"/>
            <a:ext cx="3403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1">
                <a:solidFill>
                  <a:srgbClr val="FF6600"/>
                </a:solidFill>
              </a:rPr>
              <a:t>White fur</a:t>
            </a:r>
            <a:r>
              <a:rPr lang="en-GB" altLang="en-US" sz="1800" b="1">
                <a:solidFill>
                  <a:srgbClr val="010066"/>
                </a:solidFill>
              </a:rPr>
              <a:t> acts as camouflage.</a:t>
            </a:r>
          </a:p>
        </p:txBody>
      </p:sp>
      <p:sp>
        <p:nvSpPr>
          <p:cNvPr id="7175" name="Line 7"/>
          <p:cNvSpPr>
            <a:spLocks noChangeShapeType="1"/>
          </p:cNvSpPr>
          <p:nvPr/>
        </p:nvSpPr>
        <p:spPr bwMode="auto">
          <a:xfrm flipV="1">
            <a:off x="5692140" y="4352608"/>
            <a:ext cx="1152525" cy="198437"/>
          </a:xfrm>
          <a:prstGeom prst="line">
            <a:avLst/>
          </a:prstGeom>
          <a:noFill/>
          <a:ln w="63500">
            <a:solidFill>
              <a:srgbClr val="FF6600"/>
            </a:solidFill>
            <a:round/>
            <a:headEnd type="arrow" w="med" len="med"/>
            <a:tailEnd type="oval" w="med" len="med"/>
          </a:ln>
          <a:extLst>
            <a:ext uri="{909E8E84-426E-40DD-AFC4-6F175D3DCCD1}">
              <a14:hiddenFill xmlns:a14="http://schemas.microsoft.com/office/drawing/2010/main">
                <a:noFill/>
              </a14:hiddenFill>
            </a:ext>
          </a:extLst>
        </p:spPr>
        <p:txBody>
          <a:bodyPr wrap="none" anchor="ctr"/>
          <a:lstStyle/>
          <a:p>
            <a:endParaRPr lang="en-GB"/>
          </a:p>
        </p:txBody>
      </p:sp>
      <p:sp>
        <p:nvSpPr>
          <p:cNvPr id="7177" name="Rectangle 9"/>
          <p:cNvSpPr>
            <a:spLocks noChangeArrowheads="1"/>
          </p:cNvSpPr>
          <p:nvPr/>
        </p:nvSpPr>
        <p:spPr bwMode="auto">
          <a:xfrm>
            <a:off x="6952615" y="5125720"/>
            <a:ext cx="399415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1">
                <a:solidFill>
                  <a:srgbClr val="FF6600"/>
                </a:solidFill>
              </a:rPr>
              <a:t>Large feet</a:t>
            </a:r>
            <a:r>
              <a:rPr lang="en-GB" altLang="en-US" sz="1800" b="1">
                <a:solidFill>
                  <a:srgbClr val="010066"/>
                </a:solidFill>
              </a:rPr>
              <a:t> spread the body’s weight. The wide paws act as good paddles and snow shoes.</a:t>
            </a:r>
            <a:endParaRPr lang="en-US" altLang="en-US" sz="1800" b="1">
              <a:solidFill>
                <a:srgbClr val="010066"/>
              </a:solidFill>
            </a:endParaRPr>
          </a:p>
          <a:p>
            <a:pPr eaLnBrk="1" hangingPunct="1">
              <a:spcBef>
                <a:spcPct val="0"/>
              </a:spcBef>
              <a:buFontTx/>
              <a:buNone/>
            </a:pPr>
            <a:endParaRPr lang="en-US" altLang="en-US" sz="1800" b="1">
              <a:solidFill>
                <a:srgbClr val="010066"/>
              </a:solidFill>
            </a:endParaRPr>
          </a:p>
        </p:txBody>
      </p:sp>
      <p:sp>
        <p:nvSpPr>
          <p:cNvPr id="7178" name="Line 10"/>
          <p:cNvSpPr>
            <a:spLocks noChangeShapeType="1"/>
          </p:cNvSpPr>
          <p:nvPr/>
        </p:nvSpPr>
        <p:spPr bwMode="auto">
          <a:xfrm flipV="1">
            <a:off x="3604578" y="5703570"/>
            <a:ext cx="3240087" cy="323850"/>
          </a:xfrm>
          <a:prstGeom prst="line">
            <a:avLst/>
          </a:prstGeom>
          <a:noFill/>
          <a:ln w="63500">
            <a:solidFill>
              <a:srgbClr val="FF6600"/>
            </a:solidFill>
            <a:round/>
            <a:headEnd type="arrow" w="med" len="med"/>
            <a:tailEnd type="oval" w="med" len="med"/>
          </a:ln>
          <a:extLst>
            <a:ext uri="{909E8E84-426E-40DD-AFC4-6F175D3DCCD1}">
              <a14:hiddenFill xmlns:a14="http://schemas.microsoft.com/office/drawing/2010/main">
                <a:noFill/>
              </a14:hiddenFill>
            </a:ext>
          </a:extLst>
        </p:spPr>
        <p:txBody>
          <a:bodyPr wrap="none" anchor="ctr"/>
          <a:lstStyle/>
          <a:p>
            <a:endParaRPr lang="en-GB"/>
          </a:p>
        </p:txBody>
      </p:sp>
      <p:sp>
        <p:nvSpPr>
          <p:cNvPr id="9225" name="Rectangle 12"/>
          <p:cNvSpPr>
            <a:spLocks noGrp="1" noChangeArrowheads="1"/>
          </p:cNvSpPr>
          <p:nvPr>
            <p:ph type="title" idx="4294967295"/>
          </p:nvPr>
        </p:nvSpPr>
        <p:spPr>
          <a:xfrm>
            <a:off x="2544127" y="247651"/>
            <a:ext cx="7643813" cy="561975"/>
          </a:xfrm>
          <a:noFill/>
        </p:spPr>
        <p:txBody>
          <a:bodyPr>
            <a:noAutofit/>
          </a:bodyPr>
          <a:lstStyle/>
          <a:p>
            <a:pPr algn="ctr"/>
            <a:r>
              <a:rPr lang="en-GB" altLang="en-US" sz="3600" b="1" u="sng" dirty="0" smtClean="0"/>
              <a:t>How are polar bears adapted?</a:t>
            </a:r>
          </a:p>
        </p:txBody>
      </p:sp>
      <p:sp>
        <p:nvSpPr>
          <p:cNvPr id="7176" name="Line 8"/>
          <p:cNvSpPr>
            <a:spLocks noChangeShapeType="1"/>
          </p:cNvSpPr>
          <p:nvPr/>
        </p:nvSpPr>
        <p:spPr bwMode="auto">
          <a:xfrm flipH="1">
            <a:off x="4612640" y="2072958"/>
            <a:ext cx="2232025" cy="569912"/>
          </a:xfrm>
          <a:prstGeom prst="line">
            <a:avLst/>
          </a:prstGeom>
          <a:noFill/>
          <a:ln w="63500">
            <a:solidFill>
              <a:srgbClr val="FF6600"/>
            </a:solidFill>
            <a:round/>
            <a:headEnd type="oval" w="med" len="med"/>
            <a:tailEnd type="arrow" w="med" len="med"/>
          </a:ln>
          <a:extLst>
            <a:ext uri="{909E8E84-426E-40DD-AFC4-6F175D3DCCD1}">
              <a14:hiddenFill xmlns:a14="http://schemas.microsoft.com/office/drawing/2010/main">
                <a:noFill/>
              </a14:hiddenFill>
            </a:ext>
          </a:extLst>
        </p:spPr>
        <p:txBody>
          <a:bodyPr wrap="none" anchor="ctr"/>
          <a:lstStyle/>
          <a:p>
            <a:endParaRPr lang="en-GB"/>
          </a:p>
        </p:txBody>
      </p:sp>
      <p:sp>
        <p:nvSpPr>
          <p:cNvPr id="7182" name="Text Box 14"/>
          <p:cNvSpPr txBox="1">
            <a:spLocks noChangeArrowheads="1"/>
          </p:cNvSpPr>
          <p:nvPr/>
        </p:nvSpPr>
        <p:spPr bwMode="auto">
          <a:xfrm>
            <a:off x="6951028" y="2679383"/>
            <a:ext cx="38528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1">
                <a:solidFill>
                  <a:srgbClr val="FF6600"/>
                </a:solidFill>
              </a:rPr>
              <a:t>Thick fur</a:t>
            </a:r>
            <a:r>
              <a:rPr lang="en-GB" altLang="en-US" sz="1800" b="1">
                <a:solidFill>
                  <a:srgbClr val="010066"/>
                </a:solidFill>
              </a:rPr>
              <a:t> and a </a:t>
            </a:r>
            <a:r>
              <a:rPr lang="en-GB" altLang="en-US" sz="1800" b="1">
                <a:solidFill>
                  <a:srgbClr val="FF6600"/>
                </a:solidFill>
              </a:rPr>
              <a:t>thick layer of body fat</a:t>
            </a:r>
            <a:r>
              <a:rPr lang="en-GB" altLang="en-US" sz="1800" b="1">
                <a:solidFill>
                  <a:srgbClr val="010066"/>
                </a:solidFill>
              </a:rPr>
              <a:t> insulate from the cold.</a:t>
            </a:r>
            <a:endParaRPr lang="en-GB" altLang="en-US" sz="1800" b="1"/>
          </a:p>
        </p:txBody>
      </p:sp>
      <p:sp>
        <p:nvSpPr>
          <p:cNvPr id="10269" name="Text Box 1053"/>
          <p:cNvSpPr txBox="1">
            <a:spLocks noChangeArrowheads="1"/>
          </p:cNvSpPr>
          <p:nvPr/>
        </p:nvSpPr>
        <p:spPr bwMode="auto">
          <a:xfrm>
            <a:off x="6951028" y="1755458"/>
            <a:ext cx="39608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1">
                <a:solidFill>
                  <a:srgbClr val="FF6600"/>
                </a:solidFill>
              </a:rPr>
              <a:t>Small ears</a:t>
            </a:r>
            <a:r>
              <a:rPr lang="en-GB" altLang="en-US" sz="1800" b="1">
                <a:solidFill>
                  <a:srgbClr val="010066"/>
                </a:solidFill>
              </a:rPr>
              <a:t> help to reduce heat loss.</a:t>
            </a:r>
          </a:p>
        </p:txBody>
      </p:sp>
      <p:sp>
        <p:nvSpPr>
          <p:cNvPr id="10270" name="Line 1054"/>
          <p:cNvSpPr>
            <a:spLocks noChangeShapeType="1"/>
          </p:cNvSpPr>
          <p:nvPr/>
        </p:nvSpPr>
        <p:spPr bwMode="auto">
          <a:xfrm flipH="1">
            <a:off x="5887403" y="3195320"/>
            <a:ext cx="957262" cy="790575"/>
          </a:xfrm>
          <a:prstGeom prst="line">
            <a:avLst/>
          </a:prstGeom>
          <a:noFill/>
          <a:ln w="63500">
            <a:solidFill>
              <a:srgbClr val="FF6600"/>
            </a:solidFill>
            <a:round/>
            <a:headEnd type="oval" w="med" len="med"/>
            <a:tailEnd type="arrow" w="med" len="med"/>
          </a:ln>
          <a:extLst>
            <a:ext uri="{909E8E84-426E-40DD-AFC4-6F175D3DCCD1}">
              <a14:hiddenFill xmlns:a14="http://schemas.microsoft.com/office/drawing/2010/main">
                <a:noFill/>
              </a14:hiddenFill>
            </a:ext>
          </a:extLst>
        </p:spPr>
        <p:txBody>
          <a:bodyPr wrap="none" anchor="ctr"/>
          <a:lstStyle/>
          <a:p>
            <a:endParaRPr lang="en-GB"/>
          </a:p>
        </p:txBody>
      </p:sp>
    </p:spTree>
    <p:custDataLst>
      <p:tags r:id="rId1"/>
    </p:custDataLst>
    <p:extLst>
      <p:ext uri="{BB962C8B-B14F-4D97-AF65-F5344CB8AC3E}">
        <p14:creationId xmlns:p14="http://schemas.microsoft.com/office/powerpoint/2010/main" val="292452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dissolve">
                                      <p:cBhvr>
                                        <p:cTn id="7" dur="1000"/>
                                        <p:tgtEl>
                                          <p:spTgt spid="71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69"/>
                                        </p:tgtEl>
                                        <p:attrNameLst>
                                          <p:attrName>style.visibility</p:attrName>
                                        </p:attrNameLst>
                                      </p:cBhvr>
                                      <p:to>
                                        <p:strVal val="visible"/>
                                      </p:to>
                                    </p:set>
                                    <p:animEffect transition="in" filter="dissolve">
                                      <p:cBhvr>
                                        <p:cTn id="12" dur="1000"/>
                                        <p:tgtEl>
                                          <p:spTgt spid="10269"/>
                                        </p:tgtEl>
                                      </p:cBhvr>
                                    </p:animEffect>
                                  </p:childTnLst>
                                </p:cTn>
                              </p:par>
                              <p:par>
                                <p:cTn id="13" presetID="22" presetClass="entr" presetSubtype="2" fill="hold" nodeType="withEffect">
                                  <p:stCondLst>
                                    <p:cond delay="0"/>
                                  </p:stCondLst>
                                  <p:childTnLst>
                                    <p:set>
                                      <p:cBhvr>
                                        <p:cTn id="14" dur="1" fill="hold">
                                          <p:stCondLst>
                                            <p:cond delay="0"/>
                                          </p:stCondLst>
                                        </p:cTn>
                                        <p:tgtEl>
                                          <p:spTgt spid="7176"/>
                                        </p:tgtEl>
                                        <p:attrNameLst>
                                          <p:attrName>style.visibility</p:attrName>
                                        </p:attrNameLst>
                                      </p:cBhvr>
                                      <p:to>
                                        <p:strVal val="visible"/>
                                      </p:to>
                                    </p:set>
                                    <p:animEffect transition="in" filter="wipe(right)">
                                      <p:cBhvr>
                                        <p:cTn id="15" dur="1000"/>
                                        <p:tgtEl>
                                          <p:spTgt spid="717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7182"/>
                                        </p:tgtEl>
                                        <p:attrNameLst>
                                          <p:attrName>style.visibility</p:attrName>
                                        </p:attrNameLst>
                                      </p:cBhvr>
                                      <p:to>
                                        <p:strVal val="visible"/>
                                      </p:to>
                                    </p:set>
                                    <p:animEffect transition="in" filter="dissolve">
                                      <p:cBhvr>
                                        <p:cTn id="20" dur="1000"/>
                                        <p:tgtEl>
                                          <p:spTgt spid="7182"/>
                                        </p:tgtEl>
                                      </p:cBhvr>
                                    </p:animEffect>
                                  </p:childTnLst>
                                </p:cTn>
                              </p:par>
                              <p:par>
                                <p:cTn id="21" presetID="22" presetClass="entr" presetSubtype="2" fill="hold" nodeType="withEffect">
                                  <p:stCondLst>
                                    <p:cond delay="0"/>
                                  </p:stCondLst>
                                  <p:childTnLst>
                                    <p:set>
                                      <p:cBhvr>
                                        <p:cTn id="22" dur="1" fill="hold">
                                          <p:stCondLst>
                                            <p:cond delay="0"/>
                                          </p:stCondLst>
                                        </p:cTn>
                                        <p:tgtEl>
                                          <p:spTgt spid="10270"/>
                                        </p:tgtEl>
                                        <p:attrNameLst>
                                          <p:attrName>style.visibility</p:attrName>
                                        </p:attrNameLst>
                                      </p:cBhvr>
                                      <p:to>
                                        <p:strVal val="visible"/>
                                      </p:to>
                                    </p:set>
                                    <p:animEffect transition="in" filter="wipe(right)">
                                      <p:cBhvr>
                                        <p:cTn id="23" dur="1000"/>
                                        <p:tgtEl>
                                          <p:spTgt spid="1027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7174"/>
                                        </p:tgtEl>
                                        <p:attrNameLst>
                                          <p:attrName>style.visibility</p:attrName>
                                        </p:attrNameLst>
                                      </p:cBhvr>
                                      <p:to>
                                        <p:strVal val="visible"/>
                                      </p:to>
                                    </p:set>
                                    <p:animEffect transition="in" filter="dissolve">
                                      <p:cBhvr>
                                        <p:cTn id="28" dur="1000"/>
                                        <p:tgtEl>
                                          <p:spTgt spid="7174"/>
                                        </p:tgtEl>
                                      </p:cBhvr>
                                    </p:animEffect>
                                  </p:childTnLst>
                                </p:cTn>
                              </p:par>
                              <p:par>
                                <p:cTn id="29" presetID="22" presetClass="entr" presetSubtype="2" fill="hold" nodeType="withEffect">
                                  <p:stCondLst>
                                    <p:cond delay="0"/>
                                  </p:stCondLst>
                                  <p:childTnLst>
                                    <p:set>
                                      <p:cBhvr>
                                        <p:cTn id="30" dur="1" fill="hold">
                                          <p:stCondLst>
                                            <p:cond delay="0"/>
                                          </p:stCondLst>
                                        </p:cTn>
                                        <p:tgtEl>
                                          <p:spTgt spid="7175"/>
                                        </p:tgtEl>
                                        <p:attrNameLst>
                                          <p:attrName>style.visibility</p:attrName>
                                        </p:attrNameLst>
                                      </p:cBhvr>
                                      <p:to>
                                        <p:strVal val="visible"/>
                                      </p:to>
                                    </p:set>
                                    <p:animEffect transition="in" filter="wipe(right)">
                                      <p:cBhvr>
                                        <p:cTn id="31" dur="1000"/>
                                        <p:tgtEl>
                                          <p:spTgt spid="717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7177"/>
                                        </p:tgtEl>
                                        <p:attrNameLst>
                                          <p:attrName>style.visibility</p:attrName>
                                        </p:attrNameLst>
                                      </p:cBhvr>
                                      <p:to>
                                        <p:strVal val="visible"/>
                                      </p:to>
                                    </p:set>
                                    <p:animEffect transition="in" filter="dissolve">
                                      <p:cBhvr>
                                        <p:cTn id="36" dur="1000"/>
                                        <p:tgtEl>
                                          <p:spTgt spid="7177"/>
                                        </p:tgtEl>
                                      </p:cBhvr>
                                    </p:animEffect>
                                  </p:childTnLst>
                                </p:cTn>
                              </p:par>
                              <p:par>
                                <p:cTn id="37" presetID="22" presetClass="entr" presetSubtype="2" fill="hold" nodeType="withEffect">
                                  <p:stCondLst>
                                    <p:cond delay="0"/>
                                  </p:stCondLst>
                                  <p:childTnLst>
                                    <p:set>
                                      <p:cBhvr>
                                        <p:cTn id="38" dur="1" fill="hold">
                                          <p:stCondLst>
                                            <p:cond delay="0"/>
                                          </p:stCondLst>
                                        </p:cTn>
                                        <p:tgtEl>
                                          <p:spTgt spid="7178"/>
                                        </p:tgtEl>
                                        <p:attrNameLst>
                                          <p:attrName>style.visibility</p:attrName>
                                        </p:attrNameLst>
                                      </p:cBhvr>
                                      <p:to>
                                        <p:strVal val="visible"/>
                                      </p:to>
                                    </p:set>
                                    <p:animEffect transition="in" filter="wipe(right)">
                                      <p:cBhvr>
                                        <p:cTn id="39" dur="1000"/>
                                        <p:tgtEl>
                                          <p:spTgt spid="7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4" grpId="0"/>
      <p:bldP spid="7177" grpId="0"/>
      <p:bldP spid="7182" grpId="0"/>
      <p:bldP spid="102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ChangeArrowheads="1"/>
          </p:cNvSpPr>
          <p:nvPr/>
        </p:nvSpPr>
        <p:spPr bwMode="auto">
          <a:xfrm>
            <a:off x="2350770" y="1143001"/>
            <a:ext cx="8509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2000" dirty="0">
                <a:solidFill>
                  <a:srgbClr val="010066"/>
                </a:solidFill>
                <a:latin typeface="+mn-lt"/>
              </a:rPr>
              <a:t>Other adaptations that polar bears have evolved to cope with conditions in the harsh polar environment are:</a:t>
            </a:r>
            <a:endParaRPr lang="en-US" altLang="en-US" sz="2000" dirty="0">
              <a:solidFill>
                <a:srgbClr val="010066"/>
              </a:solidFill>
              <a:latin typeface="+mn-lt"/>
            </a:endParaRPr>
          </a:p>
        </p:txBody>
      </p:sp>
      <p:pic>
        <p:nvPicPr>
          <p:cNvPr id="11269" name="Picture 16" descr="ice_polar_bear"/>
          <p:cNvPicPr>
            <a:picLocks noChangeAspect="1" noChangeArrowheads="1"/>
          </p:cNvPicPr>
          <p:nvPr/>
        </p:nvPicPr>
        <p:blipFill>
          <a:blip r:embed="rId4">
            <a:extLst>
              <a:ext uri="{28A0092B-C50C-407E-A947-70E740481C1C}">
                <a14:useLocalDpi xmlns:a14="http://schemas.microsoft.com/office/drawing/2010/main" val="0"/>
              </a:ext>
            </a:extLst>
          </a:blip>
          <a:srcRect l="24570" t="32761" r="17010" b="27721"/>
          <a:stretch>
            <a:fillRect/>
          </a:stretch>
        </p:blipFill>
        <p:spPr bwMode="auto">
          <a:xfrm>
            <a:off x="1909445" y="1907540"/>
            <a:ext cx="4449763"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17" descr="polar_bear"/>
          <p:cNvPicPr>
            <a:picLocks noChangeAspect="1" noChangeArrowheads="1"/>
          </p:cNvPicPr>
          <p:nvPr/>
        </p:nvPicPr>
        <p:blipFill>
          <a:blip r:embed="rId5">
            <a:extLst>
              <a:ext uri="{28A0092B-C50C-407E-A947-70E740481C1C}">
                <a14:useLocalDpi xmlns:a14="http://schemas.microsoft.com/office/drawing/2010/main" val="0"/>
              </a:ext>
            </a:extLst>
          </a:blip>
          <a:srcRect l="12599" t="28557" r="12599" b="26877"/>
          <a:stretch>
            <a:fillRect/>
          </a:stretch>
        </p:blipFill>
        <p:spPr bwMode="auto">
          <a:xfrm>
            <a:off x="1979295" y="2226628"/>
            <a:ext cx="4273550" cy="382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30" name="Rectangle 18"/>
          <p:cNvSpPr>
            <a:spLocks noChangeArrowheads="1"/>
          </p:cNvSpPr>
          <p:nvPr/>
        </p:nvSpPr>
        <p:spPr bwMode="auto">
          <a:xfrm>
            <a:off x="6605270" y="3790315"/>
            <a:ext cx="4191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1">
                <a:solidFill>
                  <a:srgbClr val="FF6600"/>
                </a:solidFill>
                <a:latin typeface="+mn-lt"/>
              </a:rPr>
              <a:t>Skin is actually black</a:t>
            </a:r>
            <a:r>
              <a:rPr lang="en-GB" altLang="en-US" sz="1800" b="1">
                <a:latin typeface="+mn-lt"/>
              </a:rPr>
              <a:t> </a:t>
            </a:r>
          </a:p>
          <a:p>
            <a:pPr eaLnBrk="1" hangingPunct="1">
              <a:spcBef>
                <a:spcPct val="0"/>
              </a:spcBef>
              <a:buFontTx/>
              <a:buNone/>
            </a:pPr>
            <a:r>
              <a:rPr lang="en-GB" altLang="en-US" sz="1800" b="1">
                <a:solidFill>
                  <a:srgbClr val="010066"/>
                </a:solidFill>
                <a:latin typeface="+mn-lt"/>
              </a:rPr>
              <a:t>to absorb any heat transmitted through  the hairs.</a:t>
            </a:r>
          </a:p>
        </p:txBody>
      </p:sp>
      <p:sp>
        <p:nvSpPr>
          <p:cNvPr id="90131" name="Line 19"/>
          <p:cNvSpPr>
            <a:spLocks noChangeShapeType="1"/>
          </p:cNvSpPr>
          <p:nvPr/>
        </p:nvSpPr>
        <p:spPr bwMode="auto">
          <a:xfrm>
            <a:off x="5292408" y="4258628"/>
            <a:ext cx="1184275" cy="0"/>
          </a:xfrm>
          <a:prstGeom prst="line">
            <a:avLst/>
          </a:prstGeom>
          <a:noFill/>
          <a:ln w="63500">
            <a:solidFill>
              <a:srgbClr val="FF6600"/>
            </a:solidFill>
            <a:round/>
            <a:headEnd type="arrow" w="med" len="med"/>
            <a:tailEnd type="oval" w="med" len="med"/>
          </a:ln>
          <a:extLst>
            <a:ext uri="{909E8E84-426E-40DD-AFC4-6F175D3DCCD1}">
              <a14:hiddenFill xmlns:a14="http://schemas.microsoft.com/office/drawing/2010/main">
                <a:noFill/>
              </a14:hiddenFill>
            </a:ext>
          </a:extLst>
        </p:spPr>
        <p:txBody>
          <a:bodyPr wrap="none" anchor="ctr"/>
          <a:lstStyle/>
          <a:p>
            <a:endParaRPr lang="en-GB"/>
          </a:p>
        </p:txBody>
      </p:sp>
      <p:sp>
        <p:nvSpPr>
          <p:cNvPr id="90133" name="Line 21"/>
          <p:cNvSpPr>
            <a:spLocks noChangeShapeType="1"/>
          </p:cNvSpPr>
          <p:nvPr/>
        </p:nvSpPr>
        <p:spPr bwMode="auto">
          <a:xfrm>
            <a:off x="2628583" y="5096828"/>
            <a:ext cx="3848100" cy="668337"/>
          </a:xfrm>
          <a:prstGeom prst="line">
            <a:avLst/>
          </a:prstGeom>
          <a:noFill/>
          <a:ln w="63500">
            <a:solidFill>
              <a:srgbClr val="FF6600"/>
            </a:solidFill>
            <a:round/>
            <a:headEnd type="arrow" w="med" len="med"/>
            <a:tailEnd type="oval" w="med" len="med"/>
          </a:ln>
          <a:extLst>
            <a:ext uri="{909E8E84-426E-40DD-AFC4-6F175D3DCCD1}">
              <a14:hiddenFill xmlns:a14="http://schemas.microsoft.com/office/drawing/2010/main">
                <a:noFill/>
              </a14:hiddenFill>
            </a:ext>
          </a:extLst>
        </p:spPr>
        <p:txBody>
          <a:bodyPr wrap="none" anchor="ctr"/>
          <a:lstStyle/>
          <a:p>
            <a:endParaRPr lang="en-GB"/>
          </a:p>
        </p:txBody>
      </p:sp>
      <p:sp>
        <p:nvSpPr>
          <p:cNvPr id="90134" name="Line 22"/>
          <p:cNvSpPr>
            <a:spLocks noChangeShapeType="1"/>
          </p:cNvSpPr>
          <p:nvPr/>
        </p:nvSpPr>
        <p:spPr bwMode="auto">
          <a:xfrm flipH="1">
            <a:off x="4139883" y="2226628"/>
            <a:ext cx="2336800" cy="519112"/>
          </a:xfrm>
          <a:prstGeom prst="line">
            <a:avLst/>
          </a:prstGeom>
          <a:noFill/>
          <a:ln w="63500">
            <a:solidFill>
              <a:srgbClr val="FF6600"/>
            </a:solidFill>
            <a:round/>
            <a:headEnd type="oval" w="med" len="med"/>
            <a:tailEnd type="arrow" w="med" len="med"/>
          </a:ln>
          <a:extLst>
            <a:ext uri="{909E8E84-426E-40DD-AFC4-6F175D3DCCD1}">
              <a14:hiddenFill xmlns:a14="http://schemas.microsoft.com/office/drawing/2010/main">
                <a:noFill/>
              </a14:hiddenFill>
            </a:ext>
          </a:extLst>
        </p:spPr>
        <p:txBody>
          <a:bodyPr wrap="none" anchor="ctr"/>
          <a:lstStyle/>
          <a:p>
            <a:endParaRPr lang="en-GB"/>
          </a:p>
        </p:txBody>
      </p:sp>
      <p:sp>
        <p:nvSpPr>
          <p:cNvPr id="90135" name="Text Box 23"/>
          <p:cNvSpPr txBox="1">
            <a:spLocks noChangeArrowheads="1"/>
          </p:cNvSpPr>
          <p:nvPr/>
        </p:nvSpPr>
        <p:spPr bwMode="auto">
          <a:xfrm>
            <a:off x="6624320" y="2845753"/>
            <a:ext cx="38528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1">
                <a:solidFill>
                  <a:srgbClr val="FF6600"/>
                </a:solidFill>
                <a:latin typeface="+mn-lt"/>
              </a:rPr>
              <a:t>Greasy fur</a:t>
            </a:r>
            <a:r>
              <a:rPr lang="en-GB" altLang="en-US" sz="1800" b="1">
                <a:solidFill>
                  <a:srgbClr val="010066"/>
                </a:solidFill>
                <a:latin typeface="+mn-lt"/>
              </a:rPr>
              <a:t> repels water and keeps the bear dry.</a:t>
            </a:r>
            <a:r>
              <a:rPr lang="en-GB" altLang="en-US" sz="1800">
                <a:solidFill>
                  <a:srgbClr val="010066"/>
                </a:solidFill>
                <a:latin typeface="+mn-lt"/>
              </a:rPr>
              <a:t> </a:t>
            </a:r>
            <a:endParaRPr lang="en-GB" altLang="en-US" sz="1800" b="1">
              <a:latin typeface="+mn-lt"/>
            </a:endParaRPr>
          </a:p>
        </p:txBody>
      </p:sp>
      <p:sp>
        <p:nvSpPr>
          <p:cNvPr id="90136" name="Text Box 24"/>
          <p:cNvSpPr txBox="1">
            <a:spLocks noChangeArrowheads="1"/>
          </p:cNvSpPr>
          <p:nvPr/>
        </p:nvSpPr>
        <p:spPr bwMode="auto">
          <a:xfrm>
            <a:off x="6624320" y="1667828"/>
            <a:ext cx="39608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1">
                <a:solidFill>
                  <a:srgbClr val="010066"/>
                </a:solidFill>
                <a:latin typeface="+mn-lt"/>
              </a:rPr>
              <a:t>Eyes have </a:t>
            </a:r>
            <a:r>
              <a:rPr lang="en-GB" altLang="en-US" sz="1800" b="1">
                <a:solidFill>
                  <a:srgbClr val="FF6600"/>
                </a:solidFill>
                <a:latin typeface="+mn-lt"/>
              </a:rPr>
              <a:t>brown irises</a:t>
            </a:r>
            <a:r>
              <a:rPr lang="en-GB" altLang="en-US" sz="1800" b="1">
                <a:solidFill>
                  <a:srgbClr val="010066"/>
                </a:solidFill>
                <a:latin typeface="+mn-lt"/>
              </a:rPr>
              <a:t> </a:t>
            </a:r>
          </a:p>
          <a:p>
            <a:pPr eaLnBrk="1" hangingPunct="1">
              <a:spcBef>
                <a:spcPct val="0"/>
              </a:spcBef>
              <a:buFontTx/>
              <a:buNone/>
            </a:pPr>
            <a:r>
              <a:rPr lang="en-GB" altLang="en-US" sz="1800" b="1">
                <a:solidFill>
                  <a:srgbClr val="010066"/>
                </a:solidFill>
                <a:latin typeface="+mn-lt"/>
              </a:rPr>
              <a:t>to reduce the glare from sunlight reflection.</a:t>
            </a:r>
          </a:p>
        </p:txBody>
      </p:sp>
      <p:sp>
        <p:nvSpPr>
          <p:cNvPr id="90137" name="Line 25"/>
          <p:cNvSpPr>
            <a:spLocks noChangeShapeType="1"/>
          </p:cNvSpPr>
          <p:nvPr/>
        </p:nvSpPr>
        <p:spPr bwMode="auto">
          <a:xfrm flipH="1">
            <a:off x="5581333" y="3256915"/>
            <a:ext cx="1008062" cy="593725"/>
          </a:xfrm>
          <a:prstGeom prst="line">
            <a:avLst/>
          </a:prstGeom>
          <a:noFill/>
          <a:ln w="63500">
            <a:solidFill>
              <a:srgbClr val="FF6600"/>
            </a:solidFill>
            <a:round/>
            <a:headEnd type="oval" w="med" len="med"/>
            <a:tailEnd type="arrow" w="med" len="med"/>
          </a:ln>
          <a:extLst>
            <a:ext uri="{909E8E84-426E-40DD-AFC4-6F175D3DCCD1}">
              <a14:hiddenFill xmlns:a14="http://schemas.microsoft.com/office/drawing/2010/main">
                <a:noFill/>
              </a14:hiddenFill>
            </a:ext>
          </a:extLst>
        </p:spPr>
        <p:txBody>
          <a:bodyPr wrap="none" anchor="ctr"/>
          <a:lstStyle/>
          <a:p>
            <a:endParaRPr lang="en-GB"/>
          </a:p>
        </p:txBody>
      </p:sp>
      <p:sp>
        <p:nvSpPr>
          <p:cNvPr id="90138" name="Rectangle 26"/>
          <p:cNvSpPr>
            <a:spLocks noChangeArrowheads="1"/>
          </p:cNvSpPr>
          <p:nvPr/>
        </p:nvSpPr>
        <p:spPr bwMode="auto">
          <a:xfrm>
            <a:off x="6657658" y="5374640"/>
            <a:ext cx="3962400" cy="115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bIns="0">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sz="1800" b="1">
                <a:solidFill>
                  <a:srgbClr val="FF6600"/>
                </a:solidFill>
                <a:latin typeface="+mn-lt"/>
              </a:rPr>
              <a:t>Body surface area is </a:t>
            </a:r>
          </a:p>
          <a:p>
            <a:pPr eaLnBrk="1" hangingPunct="1">
              <a:spcBef>
                <a:spcPct val="0"/>
              </a:spcBef>
              <a:buFontTx/>
              <a:buNone/>
            </a:pPr>
            <a:r>
              <a:rPr lang="en-GB" altLang="en-US" sz="1800" b="1">
                <a:solidFill>
                  <a:srgbClr val="FF6600"/>
                </a:solidFill>
                <a:latin typeface="+mn-lt"/>
              </a:rPr>
              <a:t>small</a:t>
            </a:r>
            <a:r>
              <a:rPr lang="en-GB" altLang="en-US" sz="1800" b="1">
                <a:solidFill>
                  <a:srgbClr val="010066"/>
                </a:solidFill>
                <a:latin typeface="+mn-lt"/>
              </a:rPr>
              <a:t> compared to volume to reduce heat loss.</a:t>
            </a:r>
          </a:p>
          <a:p>
            <a:pPr eaLnBrk="1" hangingPunct="1">
              <a:spcBef>
                <a:spcPct val="0"/>
              </a:spcBef>
              <a:buFontTx/>
              <a:buNone/>
            </a:pPr>
            <a:endParaRPr lang="en-GB" altLang="en-US" sz="1800" b="1">
              <a:solidFill>
                <a:srgbClr val="010066"/>
              </a:solidFill>
              <a:latin typeface="+mn-lt"/>
            </a:endParaRPr>
          </a:p>
        </p:txBody>
      </p:sp>
      <p:sp>
        <p:nvSpPr>
          <p:cNvPr id="16" name="Rectangle 12"/>
          <p:cNvSpPr txBox="1">
            <a:spLocks noChangeArrowheads="1"/>
          </p:cNvSpPr>
          <p:nvPr/>
        </p:nvSpPr>
        <p:spPr>
          <a:xfrm>
            <a:off x="2654776" y="349409"/>
            <a:ext cx="7643813" cy="561975"/>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US" sz="3600" b="1" u="sng" smtClean="0">
                <a:latin typeface="+mn-lt"/>
              </a:rPr>
              <a:t>How are polar bears adapted?</a:t>
            </a:r>
            <a:endParaRPr lang="en-GB" altLang="en-US" sz="3600" b="1" u="sng" dirty="0" smtClean="0">
              <a:latin typeface="+mn-lt"/>
            </a:endParaRPr>
          </a:p>
        </p:txBody>
      </p:sp>
    </p:spTree>
    <p:custDataLst>
      <p:tags r:id="rId1"/>
    </p:custDataLst>
    <p:extLst>
      <p:ext uri="{BB962C8B-B14F-4D97-AF65-F5344CB8AC3E}">
        <p14:creationId xmlns:p14="http://schemas.microsoft.com/office/powerpoint/2010/main" val="20338289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0116"/>
                                        </p:tgtEl>
                                        <p:attrNameLst>
                                          <p:attrName>style.visibility</p:attrName>
                                        </p:attrNameLst>
                                      </p:cBhvr>
                                      <p:to>
                                        <p:strVal val="visible"/>
                                      </p:to>
                                    </p:set>
                                    <p:animEffect transition="in" filter="dissolve">
                                      <p:cBhvr>
                                        <p:cTn id="7" dur="1000"/>
                                        <p:tgtEl>
                                          <p:spTgt spid="901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0136"/>
                                        </p:tgtEl>
                                        <p:attrNameLst>
                                          <p:attrName>style.visibility</p:attrName>
                                        </p:attrNameLst>
                                      </p:cBhvr>
                                      <p:to>
                                        <p:strVal val="visible"/>
                                      </p:to>
                                    </p:set>
                                    <p:animEffect transition="in" filter="dissolve">
                                      <p:cBhvr>
                                        <p:cTn id="12" dur="1000"/>
                                        <p:tgtEl>
                                          <p:spTgt spid="90136"/>
                                        </p:tgtEl>
                                      </p:cBhvr>
                                    </p:animEffect>
                                  </p:childTnLst>
                                </p:cTn>
                              </p:par>
                              <p:par>
                                <p:cTn id="13" presetID="22" presetClass="entr" presetSubtype="2" fill="hold" nodeType="withEffect">
                                  <p:stCondLst>
                                    <p:cond delay="0"/>
                                  </p:stCondLst>
                                  <p:childTnLst>
                                    <p:set>
                                      <p:cBhvr>
                                        <p:cTn id="14" dur="1" fill="hold">
                                          <p:stCondLst>
                                            <p:cond delay="0"/>
                                          </p:stCondLst>
                                        </p:cTn>
                                        <p:tgtEl>
                                          <p:spTgt spid="90134"/>
                                        </p:tgtEl>
                                        <p:attrNameLst>
                                          <p:attrName>style.visibility</p:attrName>
                                        </p:attrNameLst>
                                      </p:cBhvr>
                                      <p:to>
                                        <p:strVal val="visible"/>
                                      </p:to>
                                    </p:set>
                                    <p:animEffect transition="in" filter="wipe(right)">
                                      <p:cBhvr>
                                        <p:cTn id="15" dur="1000"/>
                                        <p:tgtEl>
                                          <p:spTgt spid="9013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90135"/>
                                        </p:tgtEl>
                                        <p:attrNameLst>
                                          <p:attrName>style.visibility</p:attrName>
                                        </p:attrNameLst>
                                      </p:cBhvr>
                                      <p:to>
                                        <p:strVal val="visible"/>
                                      </p:to>
                                    </p:set>
                                    <p:animEffect transition="in" filter="dissolve">
                                      <p:cBhvr>
                                        <p:cTn id="20" dur="1000"/>
                                        <p:tgtEl>
                                          <p:spTgt spid="90135"/>
                                        </p:tgtEl>
                                      </p:cBhvr>
                                    </p:animEffect>
                                  </p:childTnLst>
                                </p:cTn>
                              </p:par>
                              <p:par>
                                <p:cTn id="21" presetID="22" presetClass="entr" presetSubtype="2" fill="hold" nodeType="withEffect">
                                  <p:stCondLst>
                                    <p:cond delay="0"/>
                                  </p:stCondLst>
                                  <p:childTnLst>
                                    <p:set>
                                      <p:cBhvr>
                                        <p:cTn id="22" dur="1" fill="hold">
                                          <p:stCondLst>
                                            <p:cond delay="0"/>
                                          </p:stCondLst>
                                        </p:cTn>
                                        <p:tgtEl>
                                          <p:spTgt spid="90137"/>
                                        </p:tgtEl>
                                        <p:attrNameLst>
                                          <p:attrName>style.visibility</p:attrName>
                                        </p:attrNameLst>
                                      </p:cBhvr>
                                      <p:to>
                                        <p:strVal val="visible"/>
                                      </p:to>
                                    </p:set>
                                    <p:animEffect transition="in" filter="wipe(right)">
                                      <p:cBhvr>
                                        <p:cTn id="23" dur="1000"/>
                                        <p:tgtEl>
                                          <p:spTgt spid="9013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90130"/>
                                        </p:tgtEl>
                                        <p:attrNameLst>
                                          <p:attrName>style.visibility</p:attrName>
                                        </p:attrNameLst>
                                      </p:cBhvr>
                                      <p:to>
                                        <p:strVal val="visible"/>
                                      </p:to>
                                    </p:set>
                                    <p:animEffect transition="in" filter="dissolve">
                                      <p:cBhvr>
                                        <p:cTn id="28" dur="1000"/>
                                        <p:tgtEl>
                                          <p:spTgt spid="90130"/>
                                        </p:tgtEl>
                                      </p:cBhvr>
                                    </p:animEffect>
                                  </p:childTnLst>
                                </p:cTn>
                              </p:par>
                              <p:par>
                                <p:cTn id="29" presetID="22" presetClass="entr" presetSubtype="2" fill="hold" nodeType="withEffect">
                                  <p:stCondLst>
                                    <p:cond delay="0"/>
                                  </p:stCondLst>
                                  <p:childTnLst>
                                    <p:set>
                                      <p:cBhvr>
                                        <p:cTn id="30" dur="1" fill="hold">
                                          <p:stCondLst>
                                            <p:cond delay="0"/>
                                          </p:stCondLst>
                                        </p:cTn>
                                        <p:tgtEl>
                                          <p:spTgt spid="90131"/>
                                        </p:tgtEl>
                                        <p:attrNameLst>
                                          <p:attrName>style.visibility</p:attrName>
                                        </p:attrNameLst>
                                      </p:cBhvr>
                                      <p:to>
                                        <p:strVal val="visible"/>
                                      </p:to>
                                    </p:set>
                                    <p:animEffect transition="in" filter="wipe(right)">
                                      <p:cBhvr>
                                        <p:cTn id="31" dur="1000"/>
                                        <p:tgtEl>
                                          <p:spTgt spid="90131"/>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90138"/>
                                        </p:tgtEl>
                                        <p:attrNameLst>
                                          <p:attrName>style.visibility</p:attrName>
                                        </p:attrNameLst>
                                      </p:cBhvr>
                                      <p:to>
                                        <p:strVal val="visible"/>
                                      </p:to>
                                    </p:set>
                                    <p:animEffect transition="in" filter="dissolve">
                                      <p:cBhvr>
                                        <p:cTn id="36" dur="1000"/>
                                        <p:tgtEl>
                                          <p:spTgt spid="90138"/>
                                        </p:tgtEl>
                                      </p:cBhvr>
                                    </p:animEffect>
                                  </p:childTnLst>
                                </p:cTn>
                              </p:par>
                              <p:par>
                                <p:cTn id="37" presetID="22" presetClass="entr" presetSubtype="2" fill="hold" nodeType="withEffect">
                                  <p:stCondLst>
                                    <p:cond delay="0"/>
                                  </p:stCondLst>
                                  <p:childTnLst>
                                    <p:set>
                                      <p:cBhvr>
                                        <p:cTn id="38" dur="1" fill="hold">
                                          <p:stCondLst>
                                            <p:cond delay="0"/>
                                          </p:stCondLst>
                                        </p:cTn>
                                        <p:tgtEl>
                                          <p:spTgt spid="90133"/>
                                        </p:tgtEl>
                                        <p:attrNameLst>
                                          <p:attrName>style.visibility</p:attrName>
                                        </p:attrNameLst>
                                      </p:cBhvr>
                                      <p:to>
                                        <p:strVal val="visible"/>
                                      </p:to>
                                    </p:set>
                                    <p:animEffect transition="in" filter="wipe(right)">
                                      <p:cBhvr>
                                        <p:cTn id="39" dur="1000"/>
                                        <p:tgtEl>
                                          <p:spTgt spid="90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p:bldP spid="90130" grpId="0"/>
      <p:bldP spid="90135" grpId="0"/>
      <p:bldP spid="90136" grpId="0"/>
      <p:bldP spid="901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t>Extremophiles</a:t>
            </a:r>
            <a:endParaRPr lang="en-GB" b="1" u="sng"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3200" dirty="0" smtClean="0"/>
              <a:t>Thermophile - like extreme hot conditions</a:t>
            </a:r>
            <a:endParaRPr lang="en-GB" sz="3200" dirty="0"/>
          </a:p>
          <a:p>
            <a:pPr marL="514350" indent="-514350">
              <a:buFont typeface="+mj-lt"/>
              <a:buAutoNum type="arabicPeriod"/>
            </a:pPr>
            <a:r>
              <a:rPr lang="en-GB" sz="3200" dirty="0" err="1" smtClean="0"/>
              <a:t>Cryophile</a:t>
            </a:r>
            <a:r>
              <a:rPr lang="en-GB" sz="3200" dirty="0" smtClean="0"/>
              <a:t> – like extreme cold</a:t>
            </a:r>
            <a:endParaRPr lang="en-GB" sz="3200" dirty="0"/>
          </a:p>
          <a:p>
            <a:pPr marL="514350" indent="-514350">
              <a:buFont typeface="+mj-lt"/>
              <a:buAutoNum type="arabicPeriod"/>
            </a:pPr>
            <a:r>
              <a:rPr lang="en-GB" sz="3200" dirty="0" smtClean="0"/>
              <a:t>Halophile – Like extreme salty conditions</a:t>
            </a:r>
            <a:endParaRPr lang="en-GB" sz="3200" dirty="0"/>
          </a:p>
          <a:p>
            <a:pPr marL="514350" indent="-514350">
              <a:buFont typeface="+mj-lt"/>
              <a:buAutoNum type="arabicPeriod"/>
            </a:pPr>
            <a:r>
              <a:rPr lang="en-GB" sz="3200" dirty="0" err="1" smtClean="0"/>
              <a:t>Acidophile</a:t>
            </a:r>
            <a:r>
              <a:rPr lang="en-GB" sz="3200" dirty="0" smtClean="0"/>
              <a:t> – like pH1-3 conditions</a:t>
            </a:r>
            <a:endParaRPr lang="en-GB" sz="3200" dirty="0"/>
          </a:p>
          <a:p>
            <a:pPr marL="514350" indent="-514350">
              <a:buFont typeface="+mj-lt"/>
              <a:buAutoNum type="arabicPeriod"/>
            </a:pPr>
            <a:r>
              <a:rPr lang="en-GB" sz="3200" dirty="0" err="1" smtClean="0"/>
              <a:t>Metallotolerant</a:t>
            </a:r>
            <a:r>
              <a:rPr lang="en-GB" sz="3200" dirty="0" smtClean="0"/>
              <a:t>- like extreme heavy metal environment</a:t>
            </a:r>
            <a:endParaRPr lang="en-GB" sz="3200" dirty="0"/>
          </a:p>
          <a:p>
            <a:pPr marL="514350" indent="-514350">
              <a:buFont typeface="+mj-lt"/>
              <a:buAutoNum type="arabicPeriod"/>
            </a:pPr>
            <a:r>
              <a:rPr lang="en-GB" sz="3200" dirty="0" err="1" smtClean="0"/>
              <a:t>Radioresistant</a:t>
            </a:r>
            <a:r>
              <a:rPr lang="en-GB" sz="3200" dirty="0" smtClean="0"/>
              <a:t> - like extremely high levels of ionising radiation </a:t>
            </a:r>
            <a:endParaRPr lang="en-GB" sz="3200" dirty="0"/>
          </a:p>
          <a:p>
            <a:endParaRPr lang="en-GB" sz="3200" dirty="0"/>
          </a:p>
        </p:txBody>
      </p:sp>
    </p:spTree>
    <p:extLst>
      <p:ext uri="{BB962C8B-B14F-4D97-AF65-F5344CB8AC3E}">
        <p14:creationId xmlns:p14="http://schemas.microsoft.com/office/powerpoint/2010/main" val="283745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416" y="18284"/>
            <a:ext cx="10515600" cy="1325563"/>
          </a:xfrm>
          <a:solidFill>
            <a:schemeClr val="bg1"/>
          </a:solidFill>
        </p:spPr>
        <p:txBody>
          <a:bodyPr/>
          <a:lstStyle/>
          <a:p>
            <a:pPr lvl="0" algn="ctr">
              <a:spcBef>
                <a:spcPct val="20000"/>
              </a:spcBef>
              <a:defRPr/>
            </a:pPr>
            <a:r>
              <a:rPr lang="en-GB" b="1" u="sng" dirty="0"/>
              <a:t>Adaptation in animals </a:t>
            </a:r>
          </a:p>
        </p:txBody>
      </p:sp>
      <p:sp>
        <p:nvSpPr>
          <p:cNvPr id="3" name="Content Placeholder 2"/>
          <p:cNvSpPr>
            <a:spLocks noGrp="1"/>
          </p:cNvSpPr>
          <p:nvPr>
            <p:ph idx="1"/>
          </p:nvPr>
        </p:nvSpPr>
        <p:spPr>
          <a:xfrm>
            <a:off x="526883" y="1371641"/>
            <a:ext cx="8229600" cy="1396751"/>
          </a:xfrm>
        </p:spPr>
        <p:txBody>
          <a:bodyPr>
            <a:noAutofit/>
          </a:bodyPr>
          <a:lstStyle/>
          <a:p>
            <a:pPr>
              <a:buNone/>
            </a:pPr>
            <a:r>
              <a:rPr lang="en-GB" sz="2400" b="1" i="1" dirty="0"/>
              <a:t>Surface area: volume ratio </a:t>
            </a:r>
          </a:p>
          <a:p>
            <a:r>
              <a:rPr lang="en-GB" sz="2400" dirty="0"/>
              <a:t>Mammals in a cool climate grow to a large size (e.g. Whales) to keep their ratio as small as possible to maintain body heat</a:t>
            </a:r>
          </a:p>
        </p:txBody>
      </p:sp>
      <p:sp>
        <p:nvSpPr>
          <p:cNvPr id="4" name="TextBox 3"/>
          <p:cNvSpPr txBox="1"/>
          <p:nvPr/>
        </p:nvSpPr>
        <p:spPr>
          <a:xfrm>
            <a:off x="140108" y="2796186"/>
            <a:ext cx="2626518" cy="2862322"/>
          </a:xfrm>
          <a:prstGeom prst="rect">
            <a:avLst/>
          </a:prstGeom>
          <a:noFill/>
          <a:ln>
            <a:solidFill>
              <a:schemeClr val="accent1"/>
            </a:solidFill>
          </a:ln>
        </p:spPr>
        <p:txBody>
          <a:bodyPr wrap="square" rtlCol="0">
            <a:spAutoFit/>
          </a:bodyPr>
          <a:lstStyle/>
          <a:p>
            <a:r>
              <a:rPr lang="en-GB" sz="2000" b="1" i="1" u="sng" dirty="0"/>
              <a:t>Cold Climates:</a:t>
            </a:r>
          </a:p>
          <a:p>
            <a:pPr>
              <a:buFont typeface="Wingdings" pitchFamily="2" charset="2"/>
              <a:buChar char="§"/>
            </a:pPr>
            <a:r>
              <a:rPr lang="en-GB" sz="2000" dirty="0"/>
              <a:t> Small surface area e.g. Ears</a:t>
            </a:r>
          </a:p>
          <a:p>
            <a:pPr>
              <a:buFont typeface="Wingdings" pitchFamily="2" charset="2"/>
              <a:buChar char="§"/>
            </a:pPr>
            <a:r>
              <a:rPr lang="en-GB" sz="2000" dirty="0"/>
              <a:t> Insulation – blubber (thick layer of fat under skin), fur coat</a:t>
            </a:r>
          </a:p>
          <a:p>
            <a:pPr>
              <a:buFont typeface="Wingdings" pitchFamily="2" charset="2"/>
              <a:buChar char="§"/>
            </a:pPr>
            <a:r>
              <a:rPr lang="en-GB" sz="2000" dirty="0"/>
              <a:t> Fat layer also provides a food supply during winter </a:t>
            </a:r>
          </a:p>
        </p:txBody>
      </p:sp>
      <p:sp>
        <p:nvSpPr>
          <p:cNvPr id="5" name="TextBox 4"/>
          <p:cNvSpPr txBox="1"/>
          <p:nvPr/>
        </p:nvSpPr>
        <p:spPr>
          <a:xfrm>
            <a:off x="2860035" y="3007586"/>
            <a:ext cx="4252020" cy="2554545"/>
          </a:xfrm>
          <a:prstGeom prst="rect">
            <a:avLst/>
          </a:prstGeom>
          <a:noFill/>
          <a:ln>
            <a:solidFill>
              <a:schemeClr val="accent1"/>
            </a:solidFill>
          </a:ln>
        </p:spPr>
        <p:txBody>
          <a:bodyPr wrap="square" rtlCol="0">
            <a:spAutoFit/>
          </a:bodyPr>
          <a:lstStyle/>
          <a:p>
            <a:r>
              <a:rPr lang="en-GB" sz="2000" b="1" i="1" u="sng" dirty="0"/>
              <a:t>Dry climates </a:t>
            </a:r>
          </a:p>
          <a:p>
            <a:pPr>
              <a:buFont typeface="Wingdings" pitchFamily="2" charset="2"/>
              <a:buChar char="§"/>
            </a:pPr>
            <a:r>
              <a:rPr lang="en-GB" sz="2000" dirty="0" smtClean="0"/>
              <a:t> Lack </a:t>
            </a:r>
            <a:r>
              <a:rPr lang="en-GB" sz="2000" dirty="0"/>
              <a:t>of water</a:t>
            </a:r>
          </a:p>
          <a:p>
            <a:pPr>
              <a:buFont typeface="Wingdings" pitchFamily="2" charset="2"/>
              <a:buChar char="§"/>
            </a:pPr>
            <a:r>
              <a:rPr lang="en-GB" sz="2000" dirty="0"/>
              <a:t> Often active at night rather than day</a:t>
            </a:r>
          </a:p>
          <a:p>
            <a:pPr>
              <a:buFont typeface="Wingdings" pitchFamily="2" charset="2"/>
              <a:buChar char="§"/>
            </a:pPr>
            <a:r>
              <a:rPr lang="en-GB" sz="2000" dirty="0"/>
              <a:t> Can’t sweat or will lose water</a:t>
            </a:r>
          </a:p>
          <a:p>
            <a:pPr>
              <a:buFont typeface="Wingdings" pitchFamily="2" charset="2"/>
              <a:buChar char="§"/>
            </a:pPr>
            <a:r>
              <a:rPr lang="en-GB" sz="2000" dirty="0"/>
              <a:t> </a:t>
            </a:r>
            <a:r>
              <a:rPr lang="en-GB" sz="2000" dirty="0" smtClean="0"/>
              <a:t>Small </a:t>
            </a:r>
            <a:r>
              <a:rPr lang="en-GB" sz="2000" dirty="0"/>
              <a:t>– large surface </a:t>
            </a:r>
            <a:r>
              <a:rPr lang="en-GB" sz="2000" dirty="0" smtClean="0"/>
              <a:t>area : volume </a:t>
            </a:r>
            <a:r>
              <a:rPr lang="en-GB" sz="2000" dirty="0"/>
              <a:t>to lose heat through skin </a:t>
            </a:r>
          </a:p>
          <a:p>
            <a:pPr>
              <a:buFont typeface="Wingdings" pitchFamily="2" charset="2"/>
              <a:buChar char="§"/>
            </a:pPr>
            <a:r>
              <a:rPr lang="en-GB" sz="2000" dirty="0"/>
              <a:t> Big ears- lose heat </a:t>
            </a:r>
          </a:p>
          <a:p>
            <a:pPr>
              <a:buFont typeface="Wingdings" pitchFamily="2" charset="2"/>
              <a:buChar char="§"/>
            </a:pPr>
            <a:r>
              <a:rPr lang="en-GB" sz="2000" dirty="0"/>
              <a:t> Thin fur, little body fat </a:t>
            </a:r>
          </a:p>
        </p:txBody>
      </p:sp>
      <p:sp>
        <p:nvSpPr>
          <p:cNvPr id="6" name="TextBox 5"/>
          <p:cNvSpPr txBox="1"/>
          <p:nvPr/>
        </p:nvSpPr>
        <p:spPr>
          <a:xfrm>
            <a:off x="130990" y="5987516"/>
            <a:ext cx="8424936" cy="707886"/>
          </a:xfrm>
          <a:prstGeom prst="rect">
            <a:avLst/>
          </a:prstGeom>
          <a:noFill/>
          <a:ln>
            <a:noFill/>
          </a:ln>
        </p:spPr>
        <p:txBody>
          <a:bodyPr wrap="square" rtlCol="0">
            <a:spAutoFit/>
          </a:bodyPr>
          <a:lstStyle/>
          <a:p>
            <a:r>
              <a:rPr lang="en-GB" sz="2000" b="1" u="sng" dirty="0">
                <a:solidFill>
                  <a:schemeClr val="tx2"/>
                </a:solidFill>
              </a:rPr>
              <a:t>Camouflage</a:t>
            </a:r>
            <a:r>
              <a:rPr lang="en-GB" sz="2000" b="1" dirty="0">
                <a:solidFill>
                  <a:schemeClr val="tx2"/>
                </a:solidFill>
              </a:rPr>
              <a:t> : </a:t>
            </a:r>
            <a:r>
              <a:rPr lang="en-GB" sz="2000" dirty="0">
                <a:solidFill>
                  <a:schemeClr val="tx2"/>
                </a:solidFill>
              </a:rPr>
              <a:t>Important in predators and prey </a:t>
            </a:r>
          </a:p>
          <a:p>
            <a:r>
              <a:rPr lang="en-GB" sz="2000" dirty="0">
                <a:solidFill>
                  <a:schemeClr val="tx2"/>
                </a:solidFill>
              </a:rPr>
              <a:t>Dependent on environment (arctic hares brown in summer and white in winter)</a:t>
            </a:r>
          </a:p>
        </p:txBody>
      </p:sp>
      <p:pic>
        <p:nvPicPr>
          <p:cNvPr id="4098" name="Picture 2" descr="http://t0.gstatic.com/images?q=tbn:ANd9GcTN8cLxHP15OBiygJL9-pAbPCxFki8KN-2AyMOXqooHsMLIRFKNdA">
            <a:hlinkClick r:id="rId3"/>
          </p:cNvPr>
          <p:cNvPicPr>
            <a:picLocks noChangeAspect="1" noChangeArrowheads="1"/>
          </p:cNvPicPr>
          <p:nvPr/>
        </p:nvPicPr>
        <p:blipFill>
          <a:blip r:embed="rId4" cstate="print"/>
          <a:srcRect l="24424" t="26069" r="4629" b="6153"/>
          <a:stretch>
            <a:fillRect/>
          </a:stretch>
        </p:blipFill>
        <p:spPr bwMode="auto">
          <a:xfrm>
            <a:off x="7277549" y="5282625"/>
            <a:ext cx="1478934" cy="1089564"/>
          </a:xfrm>
          <a:prstGeom prst="rect">
            <a:avLst/>
          </a:prstGeom>
          <a:noFill/>
        </p:spPr>
      </p:pic>
      <p:pic>
        <p:nvPicPr>
          <p:cNvPr id="4100" name="Picture 4" descr="http://2.bp.blogspot.com/-rqGRyjuwxfc/TaLfx4AMMCI/AAAAAAAACOw/gRw8yk0H8zA/s1600/arctic_hare.171.jpg">
            <a:hlinkClick r:id="rId5"/>
          </p:cNvPr>
          <p:cNvPicPr>
            <a:picLocks noChangeAspect="1" noChangeArrowheads="1"/>
          </p:cNvPicPr>
          <p:nvPr/>
        </p:nvPicPr>
        <p:blipFill>
          <a:blip r:embed="rId6" cstate="print"/>
          <a:srcRect/>
          <a:stretch>
            <a:fillRect/>
          </a:stretch>
        </p:blipFill>
        <p:spPr bwMode="auto">
          <a:xfrm>
            <a:off x="5778210" y="5190272"/>
            <a:ext cx="1405930" cy="1128018"/>
          </a:xfrm>
          <a:prstGeom prst="rect">
            <a:avLst/>
          </a:prstGeom>
          <a:noFill/>
        </p:spPr>
      </p:pic>
      <p:pic>
        <p:nvPicPr>
          <p:cNvPr id="4110" name="Picture 14" descr="http://static.guim.co.uk/sys-images/Guardian/Pix/pictures/2008/10/19/seal10.jpg">
            <a:hlinkClick r:id="rId7"/>
          </p:cNvPr>
          <p:cNvPicPr>
            <a:picLocks noChangeAspect="1" noChangeArrowheads="1"/>
          </p:cNvPicPr>
          <p:nvPr/>
        </p:nvPicPr>
        <p:blipFill>
          <a:blip r:embed="rId8" cstate="print"/>
          <a:srcRect/>
          <a:stretch>
            <a:fillRect/>
          </a:stretch>
        </p:blipFill>
        <p:spPr bwMode="auto">
          <a:xfrm>
            <a:off x="9047444" y="214257"/>
            <a:ext cx="2952328" cy="1771397"/>
          </a:xfrm>
          <a:prstGeom prst="rect">
            <a:avLst/>
          </a:prstGeom>
          <a:noFill/>
        </p:spPr>
      </p:pic>
      <p:sp>
        <p:nvSpPr>
          <p:cNvPr id="10" name="TextBox 9"/>
          <p:cNvSpPr txBox="1">
            <a:spLocks noChangeArrowheads="1"/>
          </p:cNvSpPr>
          <p:nvPr/>
        </p:nvSpPr>
        <p:spPr bwMode="auto">
          <a:xfrm>
            <a:off x="11753677" y="4222715"/>
            <a:ext cx="950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200" dirty="0"/>
              <a:t>1 cm</a:t>
            </a:r>
          </a:p>
        </p:txBody>
      </p:sp>
      <p:sp>
        <p:nvSpPr>
          <p:cNvPr id="11" name="TextBox 10"/>
          <p:cNvSpPr txBox="1">
            <a:spLocks noChangeArrowheads="1"/>
          </p:cNvSpPr>
          <p:nvPr/>
        </p:nvSpPr>
        <p:spPr bwMode="auto">
          <a:xfrm>
            <a:off x="11520965" y="4965952"/>
            <a:ext cx="948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200" dirty="0"/>
              <a:t>1 cm</a:t>
            </a:r>
          </a:p>
        </p:txBody>
      </p:sp>
      <p:sp>
        <p:nvSpPr>
          <p:cNvPr id="12" name="TextBox 11"/>
          <p:cNvSpPr txBox="1">
            <a:spLocks noChangeArrowheads="1"/>
          </p:cNvSpPr>
          <p:nvPr/>
        </p:nvSpPr>
        <p:spPr bwMode="auto">
          <a:xfrm>
            <a:off x="10636162" y="5183574"/>
            <a:ext cx="950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200" dirty="0"/>
              <a:t>1 cm</a:t>
            </a:r>
          </a:p>
        </p:txBody>
      </p:sp>
      <p:sp>
        <p:nvSpPr>
          <p:cNvPr id="13" name="Cube 12"/>
          <p:cNvSpPr/>
          <p:nvPr/>
        </p:nvSpPr>
        <p:spPr>
          <a:xfrm>
            <a:off x="10169460" y="3741683"/>
            <a:ext cx="1616440" cy="1448589"/>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sz="1200"/>
          </a:p>
        </p:txBody>
      </p:sp>
      <p:sp>
        <p:nvSpPr>
          <p:cNvPr id="14" name="Cube 13"/>
          <p:cNvSpPr/>
          <p:nvPr/>
        </p:nvSpPr>
        <p:spPr>
          <a:xfrm>
            <a:off x="7701151" y="2996953"/>
            <a:ext cx="2025267" cy="2024062"/>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sz="1200"/>
          </a:p>
        </p:txBody>
      </p:sp>
      <p:sp>
        <p:nvSpPr>
          <p:cNvPr id="15" name="TextBox 14"/>
          <p:cNvSpPr txBox="1">
            <a:spLocks noChangeArrowheads="1"/>
          </p:cNvSpPr>
          <p:nvPr/>
        </p:nvSpPr>
        <p:spPr bwMode="auto">
          <a:xfrm>
            <a:off x="8249161" y="5032770"/>
            <a:ext cx="9489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200" dirty="0"/>
              <a:t>3 cm</a:t>
            </a:r>
          </a:p>
        </p:txBody>
      </p:sp>
      <p:sp>
        <p:nvSpPr>
          <p:cNvPr id="16" name="TextBox 15"/>
          <p:cNvSpPr txBox="1">
            <a:spLocks noChangeArrowheads="1"/>
          </p:cNvSpPr>
          <p:nvPr/>
        </p:nvSpPr>
        <p:spPr bwMode="auto">
          <a:xfrm>
            <a:off x="9726418" y="3623350"/>
            <a:ext cx="950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200" dirty="0"/>
              <a:t>3 cm</a:t>
            </a:r>
          </a:p>
        </p:txBody>
      </p:sp>
      <p:sp>
        <p:nvSpPr>
          <p:cNvPr id="17" name="TextBox 16"/>
          <p:cNvSpPr txBox="1">
            <a:spLocks noChangeArrowheads="1"/>
          </p:cNvSpPr>
          <p:nvPr/>
        </p:nvSpPr>
        <p:spPr bwMode="auto">
          <a:xfrm>
            <a:off x="9439719" y="4793868"/>
            <a:ext cx="950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200" dirty="0"/>
              <a:t>3 cm</a:t>
            </a:r>
          </a:p>
        </p:txBody>
      </p:sp>
      <p:sp>
        <p:nvSpPr>
          <p:cNvPr id="18" name="TextBox 17"/>
          <p:cNvSpPr txBox="1">
            <a:spLocks noChangeArrowheads="1"/>
          </p:cNvSpPr>
          <p:nvPr/>
        </p:nvSpPr>
        <p:spPr bwMode="auto">
          <a:xfrm>
            <a:off x="7753609" y="3830812"/>
            <a:ext cx="233926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dirty="0" err="1"/>
              <a:t>sa</a:t>
            </a:r>
            <a:r>
              <a:rPr lang="en-GB" altLang="en-US" dirty="0"/>
              <a:t> : </a:t>
            </a:r>
            <a:r>
              <a:rPr lang="en-GB" altLang="en-US" dirty="0" err="1"/>
              <a:t>vol</a:t>
            </a:r>
            <a:r>
              <a:rPr lang="en-GB" altLang="en-US" dirty="0"/>
              <a:t> ratio </a:t>
            </a:r>
          </a:p>
          <a:p>
            <a:pPr eaLnBrk="1" hangingPunct="1"/>
            <a:r>
              <a:rPr lang="en-GB" altLang="en-US" dirty="0"/>
              <a:t>= 54:27</a:t>
            </a:r>
          </a:p>
          <a:p>
            <a:pPr eaLnBrk="1" hangingPunct="1"/>
            <a:r>
              <a:rPr lang="en-GB" altLang="en-US" dirty="0"/>
              <a:t>= 2:1</a:t>
            </a:r>
          </a:p>
        </p:txBody>
      </p:sp>
      <p:sp>
        <p:nvSpPr>
          <p:cNvPr id="19" name="TextBox 18"/>
          <p:cNvSpPr txBox="1">
            <a:spLocks noChangeArrowheads="1"/>
          </p:cNvSpPr>
          <p:nvPr/>
        </p:nvSpPr>
        <p:spPr bwMode="auto">
          <a:xfrm>
            <a:off x="10146255" y="4410757"/>
            <a:ext cx="22968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600" dirty="0" err="1"/>
              <a:t>sa</a:t>
            </a:r>
            <a:r>
              <a:rPr lang="en-GB" altLang="en-US" sz="1600" dirty="0"/>
              <a:t> : </a:t>
            </a:r>
            <a:r>
              <a:rPr lang="en-GB" altLang="en-US" sz="1600" dirty="0" err="1"/>
              <a:t>vol</a:t>
            </a:r>
            <a:r>
              <a:rPr lang="en-GB" altLang="en-US" sz="1600" dirty="0"/>
              <a:t> ratio </a:t>
            </a:r>
          </a:p>
          <a:p>
            <a:pPr eaLnBrk="1" hangingPunct="1"/>
            <a:r>
              <a:rPr lang="en-GB" altLang="en-US" sz="1600" dirty="0"/>
              <a:t>= 6:1</a:t>
            </a:r>
          </a:p>
        </p:txBody>
      </p:sp>
    </p:spTree>
    <p:custDataLst>
      <p:tags r:id="rId1"/>
    </p:custDataLst>
    <p:extLst>
      <p:ext uri="{BB962C8B-B14F-4D97-AF65-F5344CB8AC3E}">
        <p14:creationId xmlns:p14="http://schemas.microsoft.com/office/powerpoint/2010/main" val="203055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animBg="1"/>
      <p:bldP spid="14" grpId="0" animBg="1"/>
      <p:bldP spid="15" grpId="0"/>
      <p:bldP spid="16" grpId="0"/>
      <p:bldP spid="17"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1915" y="94457"/>
            <a:ext cx="11712802" cy="5278759"/>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888636" y="851339"/>
            <a:ext cx="10535956" cy="5920204"/>
          </a:xfrm>
          <a:prstGeom prst="rect">
            <a:avLst/>
          </a:prstGeom>
          <a:ln>
            <a:solidFill>
              <a:srgbClr val="FF0000"/>
            </a:solidFill>
          </a:ln>
        </p:spPr>
      </p:pic>
    </p:spTree>
    <p:extLst>
      <p:ext uri="{BB962C8B-B14F-4D97-AF65-F5344CB8AC3E}">
        <p14:creationId xmlns:p14="http://schemas.microsoft.com/office/powerpoint/2010/main" val="294295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192" y="58613"/>
            <a:ext cx="10515600" cy="1325563"/>
          </a:xfrm>
          <a:solidFill>
            <a:schemeClr val="bg1"/>
          </a:solidFill>
        </p:spPr>
        <p:txBody>
          <a:bodyPr/>
          <a:lstStyle/>
          <a:p>
            <a:pPr algn="ctr"/>
            <a:r>
              <a:rPr lang="en-GB" b="1" u="sng" dirty="0" smtClean="0"/>
              <a:t>Adaptation in plants </a:t>
            </a:r>
            <a:endParaRPr lang="en-GB" b="1" u="sng" dirty="0"/>
          </a:p>
        </p:txBody>
      </p:sp>
      <p:sp>
        <p:nvSpPr>
          <p:cNvPr id="3" name="Content Placeholder 2"/>
          <p:cNvSpPr>
            <a:spLocks noGrp="1"/>
          </p:cNvSpPr>
          <p:nvPr>
            <p:ph idx="1"/>
          </p:nvPr>
        </p:nvSpPr>
        <p:spPr>
          <a:xfrm>
            <a:off x="1847528" y="1260265"/>
            <a:ext cx="8883534" cy="1324744"/>
          </a:xfrm>
          <a:ln>
            <a:solidFill>
              <a:srgbClr val="00B0F0"/>
            </a:solidFill>
          </a:ln>
        </p:spPr>
        <p:txBody>
          <a:bodyPr>
            <a:noAutofit/>
          </a:bodyPr>
          <a:lstStyle/>
          <a:p>
            <a:pPr indent="0">
              <a:buNone/>
            </a:pPr>
            <a:r>
              <a:rPr lang="en-GB" sz="2800" b="1" dirty="0"/>
              <a:t>Water</a:t>
            </a:r>
            <a:r>
              <a:rPr lang="en-GB" sz="2800" dirty="0"/>
              <a:t> taken in through roots</a:t>
            </a:r>
          </a:p>
          <a:p>
            <a:pPr indent="0">
              <a:buNone/>
            </a:pPr>
            <a:r>
              <a:rPr lang="en-GB" sz="2800" b="1" dirty="0"/>
              <a:t>Stoma</a:t>
            </a:r>
            <a:r>
              <a:rPr lang="en-GB" sz="2800" dirty="0"/>
              <a:t> in leaves allow gases in and out for</a:t>
            </a:r>
            <a:r>
              <a:rPr lang="en-GB" sz="2800" b="1" dirty="0"/>
              <a:t> </a:t>
            </a:r>
            <a:r>
              <a:rPr lang="en-GB" sz="2800" b="1" dirty="0" smtClean="0"/>
              <a:t>photosynthesis </a:t>
            </a:r>
            <a:r>
              <a:rPr lang="en-GB" sz="2800" dirty="0"/>
              <a:t>and </a:t>
            </a:r>
            <a:r>
              <a:rPr lang="en-GB" sz="2800" b="1" dirty="0"/>
              <a:t>respiration </a:t>
            </a:r>
          </a:p>
          <a:p>
            <a:pPr>
              <a:buNone/>
            </a:pPr>
            <a:endParaRPr lang="en-GB" sz="2800" dirty="0"/>
          </a:p>
        </p:txBody>
      </p:sp>
      <p:sp>
        <p:nvSpPr>
          <p:cNvPr id="4" name="Rectangle 3"/>
          <p:cNvSpPr/>
          <p:nvPr/>
        </p:nvSpPr>
        <p:spPr>
          <a:xfrm>
            <a:off x="892651" y="2994918"/>
            <a:ext cx="2736304" cy="2308324"/>
          </a:xfrm>
          <a:prstGeom prst="rect">
            <a:avLst/>
          </a:prstGeom>
          <a:ln>
            <a:solidFill>
              <a:schemeClr val="accent1"/>
            </a:solidFill>
          </a:ln>
        </p:spPr>
        <p:txBody>
          <a:bodyPr wrap="square">
            <a:spAutoFit/>
          </a:bodyPr>
          <a:lstStyle/>
          <a:p>
            <a:r>
              <a:rPr lang="en-GB" sz="2400" b="1" i="1" dirty="0">
                <a:solidFill>
                  <a:schemeClr val="tx2"/>
                </a:solidFill>
              </a:rPr>
              <a:t>In dry climates:</a:t>
            </a:r>
          </a:p>
          <a:p>
            <a:r>
              <a:rPr lang="en-GB" sz="2400" dirty="0">
                <a:solidFill>
                  <a:schemeClr val="tx2"/>
                </a:solidFill>
              </a:rPr>
              <a:t>– very wide root systems </a:t>
            </a:r>
          </a:p>
          <a:p>
            <a:r>
              <a:rPr lang="en-GB" sz="2400" dirty="0">
                <a:solidFill>
                  <a:schemeClr val="tx2"/>
                </a:solidFill>
              </a:rPr>
              <a:t>– </a:t>
            </a:r>
            <a:r>
              <a:rPr lang="en-GB" sz="2400" b="1" u="sng" dirty="0">
                <a:solidFill>
                  <a:schemeClr val="tx2"/>
                </a:solidFill>
              </a:rPr>
              <a:t>store</a:t>
            </a:r>
            <a:r>
              <a:rPr lang="en-GB" sz="2400" dirty="0">
                <a:solidFill>
                  <a:schemeClr val="tx2"/>
                </a:solidFill>
              </a:rPr>
              <a:t> water in leaves, stems or roots</a:t>
            </a:r>
          </a:p>
        </p:txBody>
      </p:sp>
      <p:sp>
        <p:nvSpPr>
          <p:cNvPr id="5" name="Rectangle 4"/>
          <p:cNvSpPr/>
          <p:nvPr/>
        </p:nvSpPr>
        <p:spPr>
          <a:xfrm>
            <a:off x="1991544" y="5819265"/>
            <a:ext cx="8352928" cy="830997"/>
          </a:xfrm>
          <a:prstGeom prst="rect">
            <a:avLst/>
          </a:prstGeom>
          <a:ln>
            <a:solidFill>
              <a:schemeClr val="tx1"/>
            </a:solidFill>
          </a:ln>
        </p:spPr>
        <p:txBody>
          <a:bodyPr wrap="square">
            <a:spAutoFit/>
          </a:bodyPr>
          <a:lstStyle/>
          <a:p>
            <a:r>
              <a:rPr lang="en-GB" sz="2400" b="1" i="1" dirty="0"/>
              <a:t>Epiphytes</a:t>
            </a:r>
            <a:r>
              <a:rPr lang="en-GB" sz="2400" dirty="0"/>
              <a:t> – in rainforests live high above ground and collect water and nutrients from the air</a:t>
            </a:r>
          </a:p>
        </p:txBody>
      </p:sp>
      <p:sp>
        <p:nvSpPr>
          <p:cNvPr id="6" name="Content Placeholder 2"/>
          <p:cNvSpPr txBox="1">
            <a:spLocks/>
          </p:cNvSpPr>
          <p:nvPr/>
        </p:nvSpPr>
        <p:spPr>
          <a:xfrm>
            <a:off x="6023992" y="2852936"/>
            <a:ext cx="5390242" cy="2592288"/>
          </a:xfrm>
          <a:prstGeom prst="rect">
            <a:avLst/>
          </a:prstGeom>
          <a:ln>
            <a:solidFill>
              <a:schemeClr val="tx1"/>
            </a:solidFill>
          </a:ln>
        </p:spPr>
        <p:txBody>
          <a:bodyPr vert="horz" lIns="91440" tIns="45720" rIns="91440" bIns="45720" rtlCol="0">
            <a:noAutofit/>
          </a:bodyPr>
          <a:lstStyle/>
          <a:p>
            <a:pPr marL="342900" indent="-342900">
              <a:spcBef>
                <a:spcPct val="20000"/>
              </a:spcBef>
              <a:defRPr/>
            </a:pPr>
            <a:r>
              <a:rPr lang="en-GB" sz="2400" b="1" dirty="0"/>
              <a:t>Surface </a:t>
            </a:r>
            <a:r>
              <a:rPr lang="en-GB" sz="2400" b="1" dirty="0" smtClean="0"/>
              <a:t>area : volume </a:t>
            </a:r>
            <a:r>
              <a:rPr lang="en-GB" sz="2400" b="1" dirty="0"/>
              <a:t>ratio </a:t>
            </a:r>
          </a:p>
          <a:p>
            <a:pPr marL="342900">
              <a:spcBef>
                <a:spcPct val="20000"/>
              </a:spcBef>
              <a:defRPr/>
            </a:pPr>
            <a:r>
              <a:rPr lang="en-GB" sz="2400" dirty="0"/>
              <a:t>Curled leaves – traps layer of moist </a:t>
            </a:r>
            <a:r>
              <a:rPr lang="en-GB" sz="2400" dirty="0" smtClean="0"/>
              <a:t>air, reduces </a:t>
            </a:r>
            <a:r>
              <a:rPr lang="en-GB" sz="2400" dirty="0"/>
              <a:t>surface area </a:t>
            </a:r>
          </a:p>
          <a:p>
            <a:pPr marL="342900">
              <a:spcBef>
                <a:spcPct val="20000"/>
              </a:spcBef>
              <a:defRPr/>
            </a:pPr>
            <a:r>
              <a:rPr lang="en-GB" sz="2400" dirty="0"/>
              <a:t>Thick cuticle – stops evaporation </a:t>
            </a:r>
          </a:p>
          <a:p>
            <a:pPr marL="342900">
              <a:spcBef>
                <a:spcPct val="20000"/>
              </a:spcBef>
              <a:defRPr/>
            </a:pPr>
            <a:r>
              <a:rPr lang="en-GB" sz="2400" dirty="0"/>
              <a:t>Or.. Broad leaves – large surface area to collect dew </a:t>
            </a:r>
          </a:p>
        </p:txBody>
      </p:sp>
      <p:pic>
        <p:nvPicPr>
          <p:cNvPr id="3074" name="Picture 2" descr="http://menorca-live.com/wp-content/uploads/2012/07/Cactus_plant.jpg">
            <a:hlinkClick r:id="rId3"/>
          </p:cNvPr>
          <p:cNvPicPr>
            <a:picLocks noChangeAspect="1" noChangeArrowheads="1"/>
          </p:cNvPicPr>
          <p:nvPr/>
        </p:nvPicPr>
        <p:blipFill>
          <a:blip r:embed="rId4" cstate="print"/>
          <a:srcRect/>
          <a:stretch>
            <a:fillRect/>
          </a:stretch>
        </p:blipFill>
        <p:spPr bwMode="auto">
          <a:xfrm>
            <a:off x="4161546" y="4055940"/>
            <a:ext cx="1329854" cy="1512168"/>
          </a:xfrm>
          <a:prstGeom prst="rect">
            <a:avLst/>
          </a:prstGeom>
          <a:noFill/>
        </p:spPr>
      </p:pic>
      <p:pic>
        <p:nvPicPr>
          <p:cNvPr id="3076" name="Picture 4" descr="http://upload.wikimedia.org/wikipedia/commons/4/47/Ferocactus_schwarzii._Jard%C3%ADn_de_Cactus_-_Lanzarote_-_J08.jpg">
            <a:hlinkClick r:id="rId5"/>
          </p:cNvPr>
          <p:cNvPicPr>
            <a:picLocks noChangeAspect="1" noChangeArrowheads="1"/>
          </p:cNvPicPr>
          <p:nvPr/>
        </p:nvPicPr>
        <p:blipFill>
          <a:blip r:embed="rId6" cstate="print"/>
          <a:srcRect/>
          <a:stretch>
            <a:fillRect/>
          </a:stretch>
        </p:blipFill>
        <p:spPr bwMode="auto">
          <a:xfrm>
            <a:off x="4007768" y="2772029"/>
            <a:ext cx="1296144" cy="1088253"/>
          </a:xfrm>
          <a:prstGeom prst="rect">
            <a:avLst/>
          </a:prstGeom>
          <a:noFill/>
        </p:spPr>
      </p:pic>
    </p:spTree>
    <p:custDataLst>
      <p:tags r:id="rId1"/>
    </p:custDataLst>
    <p:extLst>
      <p:ext uri="{BB962C8B-B14F-4D97-AF65-F5344CB8AC3E}">
        <p14:creationId xmlns:p14="http://schemas.microsoft.com/office/powerpoint/2010/main" val="389914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63352" y="29898"/>
            <a:ext cx="7488832" cy="6739949"/>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063552" y="1552251"/>
            <a:ext cx="9649072" cy="4558617"/>
          </a:xfrm>
          <a:prstGeom prst="rect">
            <a:avLst/>
          </a:prstGeom>
          <a:ln>
            <a:solidFill>
              <a:srgbClr val="FF0000"/>
            </a:solidFill>
          </a:ln>
        </p:spPr>
      </p:pic>
    </p:spTree>
    <p:extLst>
      <p:ext uri="{BB962C8B-B14F-4D97-AF65-F5344CB8AC3E}">
        <p14:creationId xmlns:p14="http://schemas.microsoft.com/office/powerpoint/2010/main" val="5086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76115" y="100832"/>
            <a:ext cx="10928659" cy="6665350"/>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526384" y="516998"/>
            <a:ext cx="9489501" cy="6249184"/>
          </a:xfrm>
          <a:prstGeom prst="rect">
            <a:avLst/>
          </a:prstGeom>
          <a:ln>
            <a:solidFill>
              <a:srgbClr val="00B0F0"/>
            </a:solidFill>
          </a:ln>
        </p:spPr>
      </p:pic>
    </p:spTree>
    <p:extLst>
      <p:ext uri="{BB962C8B-B14F-4D97-AF65-F5344CB8AC3E}">
        <p14:creationId xmlns:p14="http://schemas.microsoft.com/office/powerpoint/2010/main" val="3160937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dRFQ8rZCK6Q"/>
          <p:cNvPicPr>
            <a:picLocks noGrp="1" noRot="1" noChangeAspect="1"/>
          </p:cNvPicPr>
          <p:nvPr>
            <p:ph idx="1"/>
            <a:videoFile r:link="rId1"/>
          </p:nvPr>
        </p:nvPicPr>
        <p:blipFill>
          <a:blip r:embed="rId3"/>
          <a:stretch>
            <a:fillRect/>
          </a:stretch>
        </p:blipFill>
        <p:spPr>
          <a:xfrm>
            <a:off x="426720" y="195580"/>
            <a:ext cx="11470640" cy="6452235"/>
          </a:xfrm>
          <a:prstGeom prst="rect">
            <a:avLst/>
          </a:prstGeom>
        </p:spPr>
      </p:pic>
    </p:spTree>
    <p:extLst>
      <p:ext uri="{BB962C8B-B14F-4D97-AF65-F5344CB8AC3E}">
        <p14:creationId xmlns:p14="http://schemas.microsoft.com/office/powerpoint/2010/main" val="32246764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9720" y="142852"/>
            <a:ext cx="8401080" cy="857256"/>
          </a:xfrm>
          <a:ln>
            <a:solidFill>
              <a:schemeClr val="bg1"/>
            </a:solidFill>
          </a:ln>
        </p:spPr>
        <p:txBody>
          <a:bodyPr/>
          <a:lstStyle/>
          <a:p>
            <a:pPr algn="ctr"/>
            <a:r>
              <a:rPr lang="en-GB" b="1" u="sng" dirty="0" smtClean="0"/>
              <a:t>Sampling: Quadrats</a:t>
            </a:r>
            <a:endParaRPr lang="en-GB" b="1" u="sng" dirty="0"/>
          </a:p>
        </p:txBody>
      </p:sp>
      <p:sp>
        <p:nvSpPr>
          <p:cNvPr id="3" name="Content Placeholder 2"/>
          <p:cNvSpPr>
            <a:spLocks noGrp="1"/>
          </p:cNvSpPr>
          <p:nvPr>
            <p:ph idx="1"/>
          </p:nvPr>
        </p:nvSpPr>
        <p:spPr>
          <a:xfrm>
            <a:off x="308269" y="895005"/>
            <a:ext cx="8429684" cy="5072098"/>
          </a:xfrm>
        </p:spPr>
        <p:txBody>
          <a:bodyPr>
            <a:normAutofit/>
          </a:bodyPr>
          <a:lstStyle/>
          <a:p>
            <a:r>
              <a:rPr lang="en-GB" dirty="0" smtClean="0"/>
              <a:t>Square frame</a:t>
            </a:r>
          </a:p>
          <a:p>
            <a:r>
              <a:rPr lang="en-GB" dirty="0" smtClean="0"/>
              <a:t>Used to sample a small area</a:t>
            </a:r>
          </a:p>
          <a:p>
            <a:r>
              <a:rPr lang="en-GB" dirty="0" smtClean="0"/>
              <a:t>Samples chosen at </a:t>
            </a:r>
            <a:r>
              <a:rPr lang="en-GB" b="1" u="sng" dirty="0" smtClean="0">
                <a:solidFill>
                  <a:srgbClr val="FF0000"/>
                </a:solidFill>
              </a:rPr>
              <a:t>random </a:t>
            </a:r>
          </a:p>
          <a:p>
            <a:r>
              <a:rPr lang="en-GB" dirty="0" smtClean="0"/>
              <a:t>Sample at least 10 areas</a:t>
            </a:r>
            <a:endParaRPr lang="en-GB" dirty="0"/>
          </a:p>
          <a:p>
            <a:pPr marL="0" indent="0">
              <a:buNone/>
            </a:pPr>
            <a:endParaRPr lang="en-GB" baseline="30000" dirty="0" smtClean="0"/>
          </a:p>
          <a:p>
            <a:endParaRPr lang="en-GB" baseline="30000" dirty="0" smtClean="0"/>
          </a:p>
          <a:p>
            <a:endParaRPr lang="en-GB" sz="4000" dirty="0"/>
          </a:p>
          <a:p>
            <a:endParaRPr lang="en-GB" sz="4000" dirty="0"/>
          </a:p>
        </p:txBody>
      </p:sp>
      <p:pic>
        <p:nvPicPr>
          <p:cNvPr id="1027" name="Picture 3"/>
          <p:cNvPicPr>
            <a:picLocks noChangeAspect="1" noChangeArrowheads="1"/>
          </p:cNvPicPr>
          <p:nvPr/>
        </p:nvPicPr>
        <p:blipFill>
          <a:blip r:embed="rId3" cstate="print"/>
          <a:srcRect l="6445" t="32959" r="66016" b="31152"/>
          <a:stretch>
            <a:fillRect/>
          </a:stretch>
        </p:blipFill>
        <p:spPr bwMode="auto">
          <a:xfrm>
            <a:off x="672662" y="3088086"/>
            <a:ext cx="3635896" cy="3769914"/>
          </a:xfrm>
          <a:prstGeom prst="rect">
            <a:avLst/>
          </a:prstGeom>
          <a:noFill/>
          <a:ln w="9525">
            <a:noFill/>
            <a:miter lim="800000"/>
            <a:headEnd/>
            <a:tailEnd/>
          </a:ln>
          <a:effectLst/>
        </p:spPr>
      </p:pic>
      <p:pic>
        <p:nvPicPr>
          <p:cNvPr id="5" name="Picture 4"/>
          <p:cNvPicPr>
            <a:picLocks noChangeAspect="1"/>
          </p:cNvPicPr>
          <p:nvPr/>
        </p:nvPicPr>
        <p:blipFill>
          <a:blip r:embed="rId4"/>
          <a:stretch>
            <a:fillRect/>
          </a:stretch>
        </p:blipFill>
        <p:spPr>
          <a:xfrm>
            <a:off x="4880769" y="1881353"/>
            <a:ext cx="7311231" cy="4976648"/>
          </a:xfrm>
          <a:prstGeom prst="rect">
            <a:avLst/>
          </a:prstGeom>
        </p:spPr>
      </p:pic>
    </p:spTree>
    <p:custDataLst>
      <p:tags r:id="rId1"/>
    </p:custDataLst>
    <p:extLst>
      <p:ext uri="{BB962C8B-B14F-4D97-AF65-F5344CB8AC3E}">
        <p14:creationId xmlns:p14="http://schemas.microsoft.com/office/powerpoint/2010/main" val="19362655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0"/>
            <a:ext cx="8550122" cy="928670"/>
          </a:xfrm>
        </p:spPr>
        <p:txBody>
          <a:bodyPr/>
          <a:lstStyle/>
          <a:p>
            <a:pPr algn="ctr"/>
            <a:r>
              <a:rPr lang="en-GB" b="1" u="sng" dirty="0" smtClean="0"/>
              <a:t>Sampling: Transects</a:t>
            </a:r>
            <a:endParaRPr lang="en-GB" b="1" u="sng" dirty="0"/>
          </a:p>
        </p:txBody>
      </p:sp>
      <p:sp>
        <p:nvSpPr>
          <p:cNvPr id="3" name="Content Placeholder 2"/>
          <p:cNvSpPr>
            <a:spLocks noGrp="1"/>
          </p:cNvSpPr>
          <p:nvPr>
            <p:ph idx="1"/>
          </p:nvPr>
        </p:nvSpPr>
        <p:spPr>
          <a:xfrm>
            <a:off x="165824" y="1522525"/>
            <a:ext cx="4608512" cy="4888784"/>
          </a:xfrm>
        </p:spPr>
        <p:txBody>
          <a:bodyPr>
            <a:normAutofit lnSpcReduction="10000"/>
          </a:bodyPr>
          <a:lstStyle/>
          <a:p>
            <a:pPr marL="514350" indent="-514350">
              <a:buFont typeface="+mj-lt"/>
              <a:buAutoNum type="arabicPeriod"/>
            </a:pPr>
            <a:r>
              <a:rPr lang="en-GB" sz="2800" b="1" dirty="0"/>
              <a:t>Not</a:t>
            </a:r>
            <a:r>
              <a:rPr lang="en-GB" sz="2800" dirty="0"/>
              <a:t> random</a:t>
            </a:r>
          </a:p>
          <a:p>
            <a:pPr marL="514350" indent="-514350">
              <a:buFont typeface="+mj-lt"/>
              <a:buAutoNum type="arabicPeriod"/>
            </a:pPr>
            <a:r>
              <a:rPr lang="en-GB" sz="2800" dirty="0" smtClean="0"/>
              <a:t>Tape measure </a:t>
            </a:r>
            <a:r>
              <a:rPr lang="en-GB" sz="2800" dirty="0"/>
              <a:t>stretched </a:t>
            </a:r>
            <a:r>
              <a:rPr lang="en-GB" sz="2800" b="1" dirty="0"/>
              <a:t>between two </a:t>
            </a:r>
            <a:r>
              <a:rPr lang="en-GB" sz="2800" b="1" dirty="0" smtClean="0"/>
              <a:t>points</a:t>
            </a:r>
          </a:p>
          <a:p>
            <a:pPr marL="514350" indent="-514350">
              <a:buFont typeface="+mj-lt"/>
              <a:buAutoNum type="arabicPeriod"/>
            </a:pPr>
            <a:r>
              <a:rPr lang="en-GB" sz="2800" dirty="0" smtClean="0"/>
              <a:t>Place a quadrat</a:t>
            </a:r>
            <a:r>
              <a:rPr lang="en-GB" sz="2800" b="1" dirty="0" smtClean="0"/>
              <a:t> </a:t>
            </a:r>
            <a:r>
              <a:rPr lang="en-GB" sz="2800" dirty="0" smtClean="0"/>
              <a:t>at </a:t>
            </a:r>
            <a:r>
              <a:rPr lang="en-GB" sz="2800" dirty="0" smtClean="0">
                <a:solidFill>
                  <a:srgbClr val="FF0000"/>
                </a:solidFill>
              </a:rPr>
              <a:t>regular</a:t>
            </a:r>
            <a:r>
              <a:rPr lang="en-GB" sz="2800" dirty="0" smtClean="0"/>
              <a:t> intervals along the line</a:t>
            </a:r>
            <a:endParaRPr lang="en-GB" sz="2800" dirty="0"/>
          </a:p>
          <a:p>
            <a:pPr marL="514350" indent="-514350">
              <a:buFont typeface="+mj-lt"/>
              <a:buAutoNum type="arabicPeriod"/>
            </a:pPr>
            <a:r>
              <a:rPr lang="en-GB" sz="2800" dirty="0" smtClean="0"/>
              <a:t>Count the number of organisms in each </a:t>
            </a:r>
            <a:r>
              <a:rPr lang="en-GB" sz="2800" b="1" dirty="0" smtClean="0"/>
              <a:t>quadrat</a:t>
            </a:r>
          </a:p>
          <a:p>
            <a:pPr marL="514350" indent="-514350">
              <a:buFont typeface="+mj-lt"/>
              <a:buAutoNum type="arabicPeriod"/>
            </a:pPr>
            <a:r>
              <a:rPr lang="en-GB" sz="2800" b="1" dirty="0" smtClean="0"/>
              <a:t>Repeat</a:t>
            </a:r>
            <a:r>
              <a:rPr lang="en-GB" sz="2800" dirty="0" smtClean="0"/>
              <a:t> more than 3 transects</a:t>
            </a:r>
            <a:endParaRPr lang="en-GB" sz="2800" b="1" dirty="0"/>
          </a:p>
          <a:p>
            <a:pPr marL="514350" indent="-514350">
              <a:buFont typeface="+mj-lt"/>
              <a:buAutoNum type="arabicPeriod"/>
            </a:pPr>
            <a:r>
              <a:rPr lang="en-GB" sz="2800" dirty="0"/>
              <a:t>Shows how the distribution of organisms changes along the line</a:t>
            </a:r>
          </a:p>
        </p:txBody>
      </p:sp>
      <p:pic>
        <p:nvPicPr>
          <p:cNvPr id="15362" name="Picture 2"/>
          <p:cNvPicPr>
            <a:picLocks noChangeAspect="1" noChangeArrowheads="1"/>
          </p:cNvPicPr>
          <p:nvPr/>
        </p:nvPicPr>
        <p:blipFill>
          <a:blip r:embed="rId3" cstate="print"/>
          <a:srcRect l="25781" t="26367" r="12695" b="26025"/>
          <a:stretch>
            <a:fillRect/>
          </a:stretch>
        </p:blipFill>
        <p:spPr bwMode="auto">
          <a:xfrm>
            <a:off x="4931992" y="1758810"/>
            <a:ext cx="7133884" cy="4416213"/>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177809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4978" t="25747" r="13665" b="19388"/>
          <a:stretch/>
        </p:blipFill>
        <p:spPr bwMode="auto">
          <a:xfrm>
            <a:off x="1524000" y="0"/>
            <a:ext cx="8100392" cy="6839482"/>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65614" t="29540" r="13129" b="56360"/>
          <a:stretch/>
        </p:blipFill>
        <p:spPr bwMode="auto">
          <a:xfrm>
            <a:off x="1271464" y="1324301"/>
            <a:ext cx="9611684" cy="2095440"/>
          </a:xfrm>
          <a:prstGeom prst="rect">
            <a:avLst/>
          </a:prstGeom>
          <a:noFill/>
          <a:ln w="9525">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65194" t="56687" r="13633" b="12835"/>
          <a:stretch/>
        </p:blipFill>
        <p:spPr bwMode="auto">
          <a:xfrm>
            <a:off x="90235" y="1124607"/>
            <a:ext cx="11851031" cy="5606703"/>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2800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additive="base">
                                        <p:cTn id="13" dur="500" fill="hold"/>
                                        <p:tgtEl>
                                          <p:spTgt spid="1027"/>
                                        </p:tgtEl>
                                        <p:attrNameLst>
                                          <p:attrName>ppt_x</p:attrName>
                                        </p:attrNameLst>
                                      </p:cBhvr>
                                      <p:tavLst>
                                        <p:tav tm="0">
                                          <p:val>
                                            <p:strVal val="#ppt_x"/>
                                          </p:val>
                                        </p:tav>
                                        <p:tav tm="100000">
                                          <p:val>
                                            <p:strVal val="#ppt_x"/>
                                          </p:val>
                                        </p:tav>
                                      </p:tavLst>
                                    </p:anim>
                                    <p:anim calcmode="lin" valueType="num">
                                      <p:cBhvr additive="base">
                                        <p:cTn id="14"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additive="base">
                                        <p:cTn id="19" dur="500" fill="hold"/>
                                        <p:tgtEl>
                                          <p:spTgt spid="1028"/>
                                        </p:tgtEl>
                                        <p:attrNameLst>
                                          <p:attrName>ppt_x</p:attrName>
                                        </p:attrNameLst>
                                      </p:cBhvr>
                                      <p:tavLst>
                                        <p:tav tm="0">
                                          <p:val>
                                            <p:strVal val="#ppt_x"/>
                                          </p:val>
                                        </p:tav>
                                        <p:tav tm="100000">
                                          <p:val>
                                            <p:strVal val="#ppt_x"/>
                                          </p:val>
                                        </p:tav>
                                      </p:tavLst>
                                    </p:anim>
                                    <p:anim calcmode="lin" valueType="num">
                                      <p:cBhvr additive="base">
                                        <p:cTn id="20"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5" name="yLHz2Ea10Mg"/>
          <p:cNvPicPr>
            <a:picLocks noGrp="1" noRot="1" noChangeAspect="1"/>
          </p:cNvPicPr>
          <p:nvPr>
            <p:ph idx="1"/>
            <a:videoFile r:link="rId1"/>
          </p:nvPr>
        </p:nvPicPr>
        <p:blipFill>
          <a:blip r:embed="rId3"/>
          <a:stretch>
            <a:fillRect/>
          </a:stretch>
        </p:blipFill>
        <p:spPr>
          <a:xfrm>
            <a:off x="827314" y="845004"/>
            <a:ext cx="10689771" cy="6012996"/>
          </a:xfrm>
          <a:prstGeom prst="rect">
            <a:avLst/>
          </a:prstGeom>
        </p:spPr>
      </p:pic>
      <p:pic>
        <p:nvPicPr>
          <p:cNvPr id="4" name="Picture 3"/>
          <p:cNvPicPr>
            <a:picLocks noChangeAspect="1"/>
          </p:cNvPicPr>
          <p:nvPr/>
        </p:nvPicPr>
        <p:blipFill>
          <a:blip r:embed="rId4"/>
          <a:stretch>
            <a:fillRect/>
          </a:stretch>
        </p:blipFill>
        <p:spPr>
          <a:xfrm>
            <a:off x="152400" y="31705"/>
            <a:ext cx="12039600" cy="819150"/>
          </a:xfrm>
          <a:prstGeom prst="rect">
            <a:avLst/>
          </a:prstGeom>
          <a:noFill/>
          <a:ln>
            <a:solidFill>
              <a:srgbClr val="00B0F0"/>
            </a:solidFill>
          </a:ln>
        </p:spPr>
      </p:pic>
    </p:spTree>
    <p:extLst>
      <p:ext uri="{BB962C8B-B14F-4D97-AF65-F5344CB8AC3E}">
        <p14:creationId xmlns:p14="http://schemas.microsoft.com/office/powerpoint/2010/main" val="40026597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71437" y="37708"/>
            <a:ext cx="12049125" cy="5172075"/>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81313" y="2710586"/>
            <a:ext cx="11939249" cy="4039492"/>
          </a:xfrm>
          <a:prstGeom prst="rect">
            <a:avLst/>
          </a:prstGeom>
          <a:ln>
            <a:solidFill>
              <a:srgbClr val="00B0F0"/>
            </a:solidFill>
          </a:ln>
        </p:spPr>
      </p:pic>
    </p:spTree>
    <p:extLst>
      <p:ext uri="{BB962C8B-B14F-4D97-AF65-F5344CB8AC3E}">
        <p14:creationId xmlns:p14="http://schemas.microsoft.com/office/powerpoint/2010/main" val="309944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Wb1YLedDMc"/>
          <p:cNvPicPr>
            <a:picLocks noGrp="1" noRot="1" noChangeAspect="1"/>
          </p:cNvPicPr>
          <p:nvPr>
            <p:ph idx="1"/>
            <a:videoFile r:link="rId1"/>
          </p:nvPr>
        </p:nvPicPr>
        <p:blipFill>
          <a:blip r:embed="rId3"/>
          <a:stretch>
            <a:fillRect/>
          </a:stretch>
        </p:blipFill>
        <p:spPr>
          <a:xfrm>
            <a:off x="406400" y="281940"/>
            <a:ext cx="11389360" cy="6406515"/>
          </a:xfrm>
          <a:prstGeom prst="rect">
            <a:avLst/>
          </a:prstGeom>
        </p:spPr>
      </p:pic>
    </p:spTree>
    <p:extLst>
      <p:ext uri="{BB962C8B-B14F-4D97-AF65-F5344CB8AC3E}">
        <p14:creationId xmlns:p14="http://schemas.microsoft.com/office/powerpoint/2010/main" val="17800830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00068"/>
            <a:ext cx="4096399" cy="337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350490" y="188913"/>
            <a:ext cx="3491019" cy="707886"/>
          </a:xfrm>
          <a:prstGeom prst="rect">
            <a:avLst/>
          </a:prstGeom>
          <a:noFill/>
        </p:spPr>
        <p:txBody>
          <a:bodyPr wrap="none">
            <a:spAutoFit/>
          </a:bodyPr>
          <a:lstStyle/>
          <a:p>
            <a:pPr algn="ctr">
              <a:defRPr/>
            </a:pPr>
            <a:r>
              <a:rPr lang="en-GB" sz="4000" b="1" u="sng" dirty="0">
                <a:ea typeface="ＭＳ Ｐゴシック" charset="0"/>
                <a:cs typeface="Comic Sans MS"/>
              </a:rPr>
              <a:t>The water </a:t>
            </a:r>
            <a:r>
              <a:rPr lang="en-GB" sz="4000" b="1" u="sng" dirty="0" smtClean="0">
                <a:ea typeface="ＭＳ Ｐゴシック" charset="0"/>
                <a:cs typeface="Comic Sans MS"/>
              </a:rPr>
              <a:t>cycle</a:t>
            </a:r>
            <a:endParaRPr lang="en-GB" sz="4000" b="1" u="sng" dirty="0">
              <a:ea typeface="ＭＳ Ｐゴシック" charset="0"/>
              <a:cs typeface="Comic Sans MS"/>
            </a:endParaRPr>
          </a:p>
        </p:txBody>
      </p:sp>
      <p:sp>
        <p:nvSpPr>
          <p:cNvPr id="15" name="Text Box 10"/>
          <p:cNvSpPr txBox="1">
            <a:spLocks noChangeArrowheads="1"/>
          </p:cNvSpPr>
          <p:nvPr/>
        </p:nvSpPr>
        <p:spPr bwMode="auto">
          <a:xfrm>
            <a:off x="6211456" y="1154203"/>
            <a:ext cx="5980165" cy="830997"/>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2400" dirty="0">
                <a:latin typeface="+mn-lt"/>
              </a:rPr>
              <a:t>1. Rain, hail, sleet and snow that falls from the clouds </a:t>
            </a:r>
            <a:endParaRPr lang="en-GB" altLang="en-US" sz="2400" b="1" dirty="0">
              <a:latin typeface="+mn-lt"/>
            </a:endParaRPr>
          </a:p>
        </p:txBody>
      </p:sp>
      <p:sp>
        <p:nvSpPr>
          <p:cNvPr id="16" name="Text Box 11"/>
          <p:cNvSpPr txBox="1">
            <a:spLocks noChangeArrowheads="1"/>
          </p:cNvSpPr>
          <p:nvPr/>
        </p:nvSpPr>
        <p:spPr bwMode="auto">
          <a:xfrm>
            <a:off x="6211456" y="2107129"/>
            <a:ext cx="5978198" cy="830997"/>
          </a:xfrm>
          <a:prstGeom prst="rect">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2400" dirty="0">
                <a:latin typeface="+mn-lt"/>
              </a:rPr>
              <a:t>2. When water vapour cools and turns into clouds </a:t>
            </a:r>
            <a:endParaRPr lang="en-GB" altLang="en-US" sz="2400" b="1" dirty="0">
              <a:latin typeface="+mn-lt"/>
            </a:endParaRPr>
          </a:p>
        </p:txBody>
      </p:sp>
      <p:sp>
        <p:nvSpPr>
          <p:cNvPr id="17" name="Text Box 12"/>
          <p:cNvSpPr txBox="1">
            <a:spLocks noChangeArrowheads="1"/>
          </p:cNvSpPr>
          <p:nvPr/>
        </p:nvSpPr>
        <p:spPr bwMode="auto">
          <a:xfrm>
            <a:off x="6211835" y="6027003"/>
            <a:ext cx="5980165" cy="830997"/>
          </a:xfrm>
          <a:prstGeom prst="rect">
            <a:avLst/>
          </a:prstGeom>
          <a:solidFill>
            <a:srgbClr val="3399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2400" dirty="0" smtClean="0">
                <a:latin typeface="+mn-lt"/>
              </a:rPr>
              <a:t>6. </a:t>
            </a:r>
            <a:r>
              <a:rPr lang="en-GB" altLang="en-US" sz="2400" dirty="0">
                <a:latin typeface="+mn-lt"/>
              </a:rPr>
              <a:t>When the sun heats up water from the leaves of trees. </a:t>
            </a:r>
            <a:endParaRPr lang="en-GB" altLang="en-US" sz="2400" b="1" dirty="0">
              <a:latin typeface="+mn-lt"/>
            </a:endParaRPr>
          </a:p>
        </p:txBody>
      </p:sp>
      <p:sp>
        <p:nvSpPr>
          <p:cNvPr id="18" name="Text Box 13"/>
          <p:cNvSpPr txBox="1">
            <a:spLocks noChangeArrowheads="1"/>
          </p:cNvSpPr>
          <p:nvPr/>
        </p:nvSpPr>
        <p:spPr bwMode="auto">
          <a:xfrm>
            <a:off x="6211835" y="4954279"/>
            <a:ext cx="5980165" cy="830997"/>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GB" altLang="en-US" sz="2400">
                <a:latin typeface="+mn-lt"/>
              </a:rPr>
              <a:t>5. When the water runs off the surface of the ground. </a:t>
            </a:r>
            <a:endParaRPr lang="en-GB" altLang="en-US" sz="2400" b="1">
              <a:latin typeface="+mn-lt"/>
            </a:endParaRPr>
          </a:p>
        </p:txBody>
      </p:sp>
      <p:sp>
        <p:nvSpPr>
          <p:cNvPr id="19" name="Text Box 14"/>
          <p:cNvSpPr txBox="1">
            <a:spLocks noChangeArrowheads="1"/>
          </p:cNvSpPr>
          <p:nvPr/>
        </p:nvSpPr>
        <p:spPr bwMode="auto">
          <a:xfrm>
            <a:off x="6211835" y="3027452"/>
            <a:ext cx="5980165" cy="830997"/>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2400" dirty="0" smtClean="0">
                <a:solidFill>
                  <a:schemeClr val="bg1"/>
                </a:solidFill>
                <a:latin typeface="+mn-lt"/>
              </a:rPr>
              <a:t>3. </a:t>
            </a:r>
            <a:r>
              <a:rPr lang="en-GB" altLang="en-US" sz="2400" dirty="0">
                <a:solidFill>
                  <a:schemeClr val="bg1"/>
                </a:solidFill>
                <a:latin typeface="+mn-lt"/>
              </a:rPr>
              <a:t>When the sun heats up water from the sea and it goes into the air. </a:t>
            </a:r>
            <a:endParaRPr lang="en-GB" altLang="en-US" sz="2400" b="1" dirty="0">
              <a:solidFill>
                <a:schemeClr val="bg1"/>
              </a:solidFill>
              <a:latin typeface="+mn-lt"/>
            </a:endParaRPr>
          </a:p>
        </p:txBody>
      </p:sp>
      <p:sp>
        <p:nvSpPr>
          <p:cNvPr id="20" name="Text Box 14"/>
          <p:cNvSpPr txBox="1">
            <a:spLocks noChangeArrowheads="1"/>
          </p:cNvSpPr>
          <p:nvPr/>
        </p:nvSpPr>
        <p:spPr bwMode="auto">
          <a:xfrm>
            <a:off x="6211835" y="3980378"/>
            <a:ext cx="5980165" cy="830997"/>
          </a:xfrm>
          <a:prstGeom prst="rect">
            <a:avLst/>
          </a:prstGeom>
          <a:solidFill>
            <a:srgbClr val="FFFF00"/>
          </a:solidFill>
          <a:ln>
            <a:noFill/>
          </a:ln>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GB" altLang="en-US" sz="2400" dirty="0">
                <a:latin typeface="+mn-lt"/>
              </a:rPr>
              <a:t>4. When water flows through the rocks and soil underground. </a:t>
            </a:r>
            <a:endParaRPr lang="en-GB" altLang="en-US" sz="2400" dirty="0">
              <a:solidFill>
                <a:schemeClr val="bg2"/>
              </a:solidFill>
              <a:latin typeface="+mn-lt"/>
            </a:endParaRPr>
          </a:p>
        </p:txBody>
      </p:sp>
      <p:sp>
        <p:nvSpPr>
          <p:cNvPr id="21" name="Rounded Rectangle 20"/>
          <p:cNvSpPr>
            <a:spLocks noChangeArrowheads="1"/>
          </p:cNvSpPr>
          <p:nvPr/>
        </p:nvSpPr>
        <p:spPr bwMode="auto">
          <a:xfrm>
            <a:off x="4156465" y="5062662"/>
            <a:ext cx="2089150" cy="574675"/>
          </a:xfrm>
          <a:prstGeom prst="roundRect">
            <a:avLst>
              <a:gd name="adj" fmla="val 16667"/>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blurRad="40000" dist="23000" dir="5400000" rotWithShape="0">
              <a:srgbClr val="808080">
                <a:alpha val="34999"/>
              </a:srgbClr>
            </a:outerShdw>
          </a:effectLst>
        </p:spPr>
        <p:txBody>
          <a:bodyPr anchor="ctr"/>
          <a:lstStyle/>
          <a:p>
            <a:pPr algn="ctr">
              <a:defRPr/>
            </a:pPr>
            <a:r>
              <a:rPr lang="en-GB" dirty="0">
                <a:solidFill>
                  <a:schemeClr val="lt1"/>
                </a:solidFill>
              </a:rPr>
              <a:t>Surface run-off</a:t>
            </a:r>
          </a:p>
        </p:txBody>
      </p:sp>
      <p:sp>
        <p:nvSpPr>
          <p:cNvPr id="22" name="Rounded Rectangle 21"/>
          <p:cNvSpPr>
            <a:spLocks noChangeArrowheads="1"/>
          </p:cNvSpPr>
          <p:nvPr/>
        </p:nvSpPr>
        <p:spPr bwMode="auto">
          <a:xfrm>
            <a:off x="4131042" y="3110684"/>
            <a:ext cx="2089150" cy="576263"/>
          </a:xfrm>
          <a:prstGeom prst="roundRect">
            <a:avLst>
              <a:gd name="adj" fmla="val 16667"/>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blurRad="40000" dist="23000" dir="5400000" rotWithShape="0">
              <a:srgbClr val="808080">
                <a:alpha val="34999"/>
              </a:srgbClr>
            </a:outerShdw>
          </a:effectLst>
        </p:spPr>
        <p:txBody>
          <a:bodyPr anchor="ctr"/>
          <a:lstStyle/>
          <a:p>
            <a:pPr algn="ctr">
              <a:defRPr/>
            </a:pPr>
            <a:r>
              <a:rPr lang="en-GB" dirty="0">
                <a:solidFill>
                  <a:schemeClr val="lt1"/>
                </a:solidFill>
              </a:rPr>
              <a:t>Evaporation</a:t>
            </a:r>
          </a:p>
        </p:txBody>
      </p:sp>
      <p:sp>
        <p:nvSpPr>
          <p:cNvPr id="23" name="Rounded Rectangle 22"/>
          <p:cNvSpPr>
            <a:spLocks noChangeArrowheads="1"/>
          </p:cNvSpPr>
          <p:nvPr/>
        </p:nvSpPr>
        <p:spPr bwMode="auto">
          <a:xfrm>
            <a:off x="4122306" y="1262945"/>
            <a:ext cx="2089150" cy="576263"/>
          </a:xfrm>
          <a:prstGeom prst="roundRect">
            <a:avLst>
              <a:gd name="adj" fmla="val 16667"/>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blurRad="40000" dist="23000" dir="5400000" rotWithShape="0">
              <a:srgbClr val="808080">
                <a:alpha val="34999"/>
              </a:srgbClr>
            </a:outerShdw>
          </a:effectLst>
        </p:spPr>
        <p:txBody>
          <a:bodyPr anchor="ctr"/>
          <a:lstStyle/>
          <a:p>
            <a:pPr algn="ctr">
              <a:defRPr/>
            </a:pPr>
            <a:r>
              <a:rPr lang="en-GB" dirty="0">
                <a:solidFill>
                  <a:schemeClr val="lt1"/>
                </a:solidFill>
              </a:rPr>
              <a:t>Precipitation</a:t>
            </a:r>
          </a:p>
        </p:txBody>
      </p:sp>
      <p:sp>
        <p:nvSpPr>
          <p:cNvPr id="24" name="Rounded Rectangle 23"/>
          <p:cNvSpPr>
            <a:spLocks noChangeArrowheads="1"/>
          </p:cNvSpPr>
          <p:nvPr/>
        </p:nvSpPr>
        <p:spPr bwMode="auto">
          <a:xfrm>
            <a:off x="4122306" y="2162266"/>
            <a:ext cx="2089150" cy="576262"/>
          </a:xfrm>
          <a:prstGeom prst="roundRect">
            <a:avLst>
              <a:gd name="adj" fmla="val 16667"/>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blurRad="40000" dist="23000" dir="5400000" rotWithShape="0">
              <a:srgbClr val="808080">
                <a:alpha val="34999"/>
              </a:srgbClr>
            </a:outerShdw>
          </a:effectLst>
        </p:spPr>
        <p:txBody>
          <a:bodyPr anchor="ctr"/>
          <a:lstStyle/>
          <a:p>
            <a:pPr algn="ctr">
              <a:defRPr/>
            </a:pPr>
            <a:r>
              <a:rPr lang="en-GB" dirty="0">
                <a:solidFill>
                  <a:schemeClr val="lt1"/>
                </a:solidFill>
              </a:rPr>
              <a:t>Condensation</a:t>
            </a:r>
          </a:p>
        </p:txBody>
      </p:sp>
      <p:sp>
        <p:nvSpPr>
          <p:cNvPr id="25" name="Rounded Rectangle 24"/>
          <p:cNvSpPr>
            <a:spLocks noChangeArrowheads="1"/>
          </p:cNvSpPr>
          <p:nvPr/>
        </p:nvSpPr>
        <p:spPr bwMode="auto">
          <a:xfrm>
            <a:off x="4122306" y="6154369"/>
            <a:ext cx="2089150" cy="576263"/>
          </a:xfrm>
          <a:prstGeom prst="roundRect">
            <a:avLst>
              <a:gd name="adj" fmla="val 16667"/>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blurRad="40000" dist="23000" dir="5400000" rotWithShape="0">
              <a:srgbClr val="808080">
                <a:alpha val="34999"/>
              </a:srgbClr>
            </a:outerShdw>
          </a:effectLst>
        </p:spPr>
        <p:txBody>
          <a:bodyPr anchor="ctr"/>
          <a:lstStyle/>
          <a:p>
            <a:pPr algn="ctr">
              <a:defRPr/>
            </a:pPr>
            <a:r>
              <a:rPr lang="en-GB" dirty="0">
                <a:solidFill>
                  <a:schemeClr val="lt1"/>
                </a:solidFill>
              </a:rPr>
              <a:t>Transpiration</a:t>
            </a:r>
          </a:p>
        </p:txBody>
      </p:sp>
      <p:sp>
        <p:nvSpPr>
          <p:cNvPr id="26" name="Rounded Rectangle 25"/>
          <p:cNvSpPr>
            <a:spLocks noChangeArrowheads="1"/>
          </p:cNvSpPr>
          <p:nvPr/>
        </p:nvSpPr>
        <p:spPr bwMode="auto">
          <a:xfrm>
            <a:off x="4122306" y="4108537"/>
            <a:ext cx="2089150" cy="576262"/>
          </a:xfrm>
          <a:prstGeom prst="roundRect">
            <a:avLst>
              <a:gd name="adj" fmla="val 16667"/>
            </a:avLst>
          </a:prstGeom>
          <a:gradFill rotWithShape="1">
            <a:gsLst>
              <a:gs pos="0">
                <a:srgbClr val="3A7CCB"/>
              </a:gs>
              <a:gs pos="20000">
                <a:srgbClr val="3C7BC7"/>
              </a:gs>
              <a:gs pos="100000">
                <a:srgbClr val="2C5D98"/>
              </a:gs>
            </a:gsLst>
            <a:lin ang="5400000"/>
          </a:gradFill>
          <a:ln w="9525">
            <a:solidFill>
              <a:srgbClr val="4A7EBB"/>
            </a:solidFill>
            <a:round/>
            <a:headEnd/>
            <a:tailEnd/>
          </a:ln>
          <a:effectLst>
            <a:outerShdw blurRad="40000" dist="23000" dir="5400000" rotWithShape="0">
              <a:srgbClr val="808080">
                <a:alpha val="34999"/>
              </a:srgbClr>
            </a:outerShdw>
          </a:effectLst>
        </p:spPr>
        <p:txBody>
          <a:bodyPr anchor="ctr"/>
          <a:lstStyle/>
          <a:p>
            <a:pPr algn="ctr">
              <a:defRPr/>
            </a:pPr>
            <a:r>
              <a:rPr lang="en-GB" dirty="0">
                <a:solidFill>
                  <a:schemeClr val="lt1"/>
                </a:solidFill>
              </a:rPr>
              <a:t>Groundwater flow</a:t>
            </a:r>
          </a:p>
        </p:txBody>
      </p:sp>
    </p:spTree>
    <p:extLst>
      <p:ext uri="{BB962C8B-B14F-4D97-AF65-F5344CB8AC3E}">
        <p14:creationId xmlns:p14="http://schemas.microsoft.com/office/powerpoint/2010/main" val="25266638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Wj3u8voDSg"/>
          <p:cNvPicPr>
            <a:picLocks noGrp="1" noRot="1" noChangeAspect="1"/>
          </p:cNvPicPr>
          <p:nvPr>
            <p:ph idx="1"/>
            <a:videoFile r:link="rId1"/>
          </p:nvPr>
        </p:nvPicPr>
        <p:blipFill>
          <a:blip r:embed="rId3"/>
          <a:stretch>
            <a:fillRect/>
          </a:stretch>
        </p:blipFill>
        <p:spPr>
          <a:xfrm>
            <a:off x="467360" y="177800"/>
            <a:ext cx="11430000" cy="6429375"/>
          </a:xfrm>
          <a:prstGeom prst="rect">
            <a:avLst/>
          </a:prstGeom>
        </p:spPr>
      </p:pic>
    </p:spTree>
    <p:extLst>
      <p:ext uri="{BB962C8B-B14F-4D97-AF65-F5344CB8AC3E}">
        <p14:creationId xmlns:p14="http://schemas.microsoft.com/office/powerpoint/2010/main" val="25983542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latin typeface="+mn-lt"/>
              </a:rPr>
              <a:t>Carbon cycle – key reactions</a:t>
            </a:r>
            <a:endParaRPr lang="en-GB" b="1" u="sng" dirty="0">
              <a:latin typeface="+mn-lt"/>
            </a:endParaRPr>
          </a:p>
        </p:txBody>
      </p:sp>
      <p:sp>
        <p:nvSpPr>
          <p:cNvPr id="3" name="Content Placeholder 2"/>
          <p:cNvSpPr>
            <a:spLocks noGrp="1"/>
          </p:cNvSpPr>
          <p:nvPr>
            <p:ph idx="1"/>
          </p:nvPr>
        </p:nvSpPr>
        <p:spPr>
          <a:xfrm>
            <a:off x="609600" y="1412776"/>
            <a:ext cx="10972800" cy="4869160"/>
          </a:xfrm>
        </p:spPr>
        <p:txBody>
          <a:bodyPr>
            <a:noAutofit/>
          </a:bodyPr>
          <a:lstStyle/>
          <a:p>
            <a:pPr>
              <a:buNone/>
            </a:pPr>
            <a:endParaRPr lang="en-GB" sz="2400" dirty="0">
              <a:latin typeface="Comic Sans MS" pitchFamily="66" charset="0"/>
            </a:endParaRPr>
          </a:p>
          <a:p>
            <a:pPr>
              <a:buNone/>
            </a:pPr>
            <a:r>
              <a:rPr lang="en-GB" sz="2400" b="1" u="sng" dirty="0"/>
              <a:t>Photosynthesis</a:t>
            </a:r>
            <a:r>
              <a:rPr lang="en-GB" sz="2400" b="1" dirty="0"/>
              <a:t>: </a:t>
            </a:r>
            <a:r>
              <a:rPr lang="en-GB" sz="2400" dirty="0"/>
              <a:t>is the chemical process which uses light energy to form glucose, its food sources. </a:t>
            </a:r>
            <a:r>
              <a:rPr lang="en-GB" sz="2400" b="1" dirty="0"/>
              <a:t> </a:t>
            </a:r>
          </a:p>
          <a:p>
            <a:pPr algn="ctr">
              <a:buNone/>
            </a:pPr>
            <a:r>
              <a:rPr lang="en-GB" sz="2400" b="1" dirty="0"/>
              <a:t>carbon dioxide + water (+ light energy)</a:t>
            </a:r>
            <a:r>
              <a:rPr lang="en-GB" sz="2400" dirty="0"/>
              <a:t>  </a:t>
            </a:r>
            <a:r>
              <a:rPr lang="en-GB" sz="2400" dirty="0" smtClean="0"/>
              <a:t>→ </a:t>
            </a:r>
            <a:r>
              <a:rPr lang="en-GB" sz="2400" dirty="0"/>
              <a:t> </a:t>
            </a:r>
            <a:r>
              <a:rPr lang="en-GB" sz="2400" b="1" dirty="0"/>
              <a:t>glucose + oxygen</a:t>
            </a:r>
          </a:p>
          <a:p>
            <a:pPr>
              <a:buNone/>
            </a:pPr>
            <a:endParaRPr lang="en-GB" sz="2400" dirty="0"/>
          </a:p>
          <a:p>
            <a:pPr>
              <a:buNone/>
            </a:pPr>
            <a:r>
              <a:rPr lang="en-GB" sz="2400" b="1" u="sng" dirty="0"/>
              <a:t>Respiration</a:t>
            </a:r>
            <a:r>
              <a:rPr lang="en-GB" sz="2400" b="1" dirty="0"/>
              <a:t>: </a:t>
            </a:r>
            <a:r>
              <a:rPr lang="en-GB" sz="2400" dirty="0"/>
              <a:t>is a chemical process that release energy from glucose in muscle cells.</a:t>
            </a:r>
          </a:p>
          <a:p>
            <a:pPr algn="ctr">
              <a:buNone/>
            </a:pPr>
            <a:r>
              <a:rPr lang="en-GB" sz="2400" dirty="0"/>
              <a:t> </a:t>
            </a:r>
            <a:r>
              <a:rPr lang="en-GB" sz="2400" b="1" dirty="0"/>
              <a:t>Glucose + oxygen → energy + water + carbon dioxide</a:t>
            </a:r>
          </a:p>
          <a:p>
            <a:pPr>
              <a:buNone/>
            </a:pPr>
            <a:endParaRPr lang="en-GB" sz="2400" dirty="0"/>
          </a:p>
          <a:p>
            <a:pPr>
              <a:buNone/>
            </a:pPr>
            <a:endParaRPr lang="en-GB" sz="2400" b="1" u="sng" dirty="0" smtClean="0"/>
          </a:p>
          <a:p>
            <a:pPr>
              <a:buNone/>
            </a:pPr>
            <a:r>
              <a:rPr lang="en-GB" sz="2400" b="1" u="sng" dirty="0" smtClean="0"/>
              <a:t>Combustion</a:t>
            </a:r>
            <a:r>
              <a:rPr lang="en-GB" sz="2400" b="1" dirty="0"/>
              <a:t>: </a:t>
            </a:r>
            <a:r>
              <a:rPr lang="en-GB" sz="2400" dirty="0"/>
              <a:t>the process of burning something. </a:t>
            </a:r>
          </a:p>
          <a:p>
            <a:pPr algn="ctr">
              <a:buNone/>
            </a:pPr>
            <a:r>
              <a:rPr lang="en-GB" sz="2400" b="1" dirty="0"/>
              <a:t>Fuel + oxygen </a:t>
            </a:r>
            <a:r>
              <a:rPr lang="en-GB" sz="2400" b="1" dirty="0">
                <a:sym typeface="Wingdings" pitchFamily="2" charset="2"/>
              </a:rPr>
              <a:t> carbon dioxide + water </a:t>
            </a:r>
            <a:endParaRPr lang="en-GB" sz="2400" b="1" dirty="0"/>
          </a:p>
        </p:txBody>
      </p:sp>
      <p:sp>
        <p:nvSpPr>
          <p:cNvPr id="4" name="Rounded Rectangle 3"/>
          <p:cNvSpPr/>
          <p:nvPr/>
        </p:nvSpPr>
        <p:spPr>
          <a:xfrm>
            <a:off x="479376" y="1772816"/>
            <a:ext cx="10945216" cy="136815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497912" y="3461069"/>
            <a:ext cx="10945216" cy="1368152"/>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a:off x="497912" y="5149322"/>
            <a:ext cx="10945216" cy="1368152"/>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0696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0"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0"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992313" y="0"/>
            <a:ext cx="8229600" cy="1143000"/>
          </a:xfrm>
        </p:spPr>
        <p:txBody>
          <a:bodyPr/>
          <a:lstStyle/>
          <a:p>
            <a:pPr algn="ctr">
              <a:defRPr/>
            </a:pPr>
            <a:r>
              <a:rPr lang="en-GB" u="sng" dirty="0" smtClean="0">
                <a:latin typeface="+mn-lt"/>
              </a:rPr>
              <a:t>Why is carbon important?</a:t>
            </a:r>
          </a:p>
        </p:txBody>
      </p:sp>
      <p:sp>
        <p:nvSpPr>
          <p:cNvPr id="3" name="Content Placeholder 2"/>
          <p:cNvSpPr>
            <a:spLocks noGrp="1"/>
          </p:cNvSpPr>
          <p:nvPr>
            <p:ph idx="1"/>
          </p:nvPr>
        </p:nvSpPr>
        <p:spPr>
          <a:xfrm>
            <a:off x="1177159" y="1726050"/>
            <a:ext cx="10247586" cy="4275357"/>
          </a:xfrm>
          <a:solidFill>
            <a:schemeClr val="bg1"/>
          </a:solidFill>
        </p:spPr>
        <p:txBody>
          <a:bodyPr>
            <a:normAutofit/>
          </a:bodyPr>
          <a:lstStyle/>
          <a:p>
            <a:pPr>
              <a:defRPr/>
            </a:pPr>
            <a:r>
              <a:rPr lang="en-GB" sz="3200" u="sng" dirty="0"/>
              <a:t>Carbon </a:t>
            </a:r>
            <a:r>
              <a:rPr lang="en-GB" sz="3200" dirty="0"/>
              <a:t>is the main constituent of all living cells (biochemistry, organic chemistry)</a:t>
            </a:r>
          </a:p>
          <a:p>
            <a:pPr>
              <a:defRPr/>
            </a:pPr>
            <a:endParaRPr lang="en-GB" sz="3200" dirty="0"/>
          </a:p>
          <a:p>
            <a:pPr>
              <a:defRPr/>
            </a:pPr>
            <a:r>
              <a:rPr lang="en-GB" sz="3200" dirty="0"/>
              <a:t>Carbon can form long chained-molecules which are the basis for fats, carbohydrates, nucleic acids (DNA and RNA) and proteins.</a:t>
            </a:r>
          </a:p>
          <a:p>
            <a:pPr>
              <a:defRPr/>
            </a:pPr>
            <a:endParaRPr lang="en-GB" sz="3200" dirty="0"/>
          </a:p>
          <a:p>
            <a:pPr>
              <a:defRPr/>
            </a:pPr>
            <a:r>
              <a:rPr lang="en-GB" sz="3200" dirty="0"/>
              <a:t>Component of fuel (coal and gas)</a:t>
            </a:r>
          </a:p>
          <a:p>
            <a:pPr>
              <a:defRPr/>
            </a:pPr>
            <a:endParaRPr lang="en-GB" sz="2800" dirty="0">
              <a:latin typeface="Comic Sans MS" pitchFamily="66" charset="0"/>
            </a:endParaRPr>
          </a:p>
        </p:txBody>
      </p:sp>
    </p:spTree>
    <p:custDataLst>
      <p:tags r:id="rId1"/>
    </p:custDataLst>
    <p:extLst>
      <p:ext uri="{BB962C8B-B14F-4D97-AF65-F5344CB8AC3E}">
        <p14:creationId xmlns:p14="http://schemas.microsoft.com/office/powerpoint/2010/main" val="12710983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nodeType="clickPar">
                      <p:stCondLst>
                        <p:cond delay="indefinite"/>
                      </p:stCondLst>
                      <p:childTnLst>
                        <p:par>
                          <p:cTn id="9" fill="hold" nodeType="withGroup">
                            <p:stCondLst>
                              <p:cond delay="0"/>
                            </p:stCondLst>
                            <p:childTnLst>
                              <p:par>
                                <p:cTn id="10" presetID="24"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to="" calcmode="lin" valueType="num">
                                      <p:cBhvr>
                                        <p:cTn id="12" dur="1" fill="hold"/>
                                        <p:tgtEl>
                                          <p:spTgt spid="3">
                                            <p:txEl>
                                              <p:pRg st="2" end="2"/>
                                            </p:txEl>
                                          </p:spTgt>
                                        </p:tgtEl>
                                        <p:attrNameLst>
                                          <p:attrName/>
                                        </p:attrNameLst>
                                      </p:cBhvr>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4"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to="" calcmode="lin" valueType="num">
                                      <p:cBhvr>
                                        <p:cTn id="17" dur="1" fill="hold"/>
                                        <p:tgtEl>
                                          <p:spTgt spid="3">
                                            <p:txEl>
                                              <p:pRg st="4" end="4"/>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2351"/>
          <a:stretch/>
        </p:blipFill>
        <p:spPr bwMode="auto">
          <a:xfrm>
            <a:off x="1117443" y="127322"/>
            <a:ext cx="9568519" cy="6562845"/>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703632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56475" y="105363"/>
            <a:ext cx="11617603" cy="6544009"/>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39750" y="3939280"/>
            <a:ext cx="12112500" cy="2845029"/>
          </a:xfrm>
          <a:prstGeom prst="rect">
            <a:avLst/>
          </a:prstGeom>
          <a:ln>
            <a:solidFill>
              <a:srgbClr val="00B0F0"/>
            </a:solidFill>
          </a:ln>
        </p:spPr>
      </p:pic>
    </p:spTree>
    <p:extLst>
      <p:ext uri="{BB962C8B-B14F-4D97-AF65-F5344CB8AC3E}">
        <p14:creationId xmlns:p14="http://schemas.microsoft.com/office/powerpoint/2010/main" val="2385349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6utMftGxuaI"/>
          <p:cNvPicPr>
            <a:picLocks noGrp="1" noRot="1" noChangeAspect="1"/>
          </p:cNvPicPr>
          <p:nvPr>
            <p:ph idx="1"/>
            <a:videoFile r:link="rId1"/>
          </p:nvPr>
        </p:nvPicPr>
        <p:blipFill>
          <a:blip r:embed="rId3"/>
          <a:stretch>
            <a:fillRect/>
          </a:stretch>
        </p:blipFill>
        <p:spPr>
          <a:xfrm>
            <a:off x="406400" y="157480"/>
            <a:ext cx="11430000" cy="6429375"/>
          </a:xfrm>
          <a:prstGeom prst="rect">
            <a:avLst/>
          </a:prstGeom>
        </p:spPr>
      </p:pic>
    </p:spTree>
    <p:extLst>
      <p:ext uri="{BB962C8B-B14F-4D97-AF65-F5344CB8AC3E}">
        <p14:creationId xmlns:p14="http://schemas.microsoft.com/office/powerpoint/2010/main" val="17293986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2"/>
          <p:cNvSpPr>
            <a:spLocks noChangeArrowheads="1"/>
          </p:cNvSpPr>
          <p:nvPr/>
        </p:nvSpPr>
        <p:spPr bwMode="auto">
          <a:xfrm>
            <a:off x="7266235" y="3953942"/>
            <a:ext cx="6597650" cy="461665"/>
          </a:xfrm>
          <a:prstGeom prst="rect">
            <a:avLst/>
          </a:prstGeom>
          <a:noFill/>
          <a:ln w="9525">
            <a:noFill/>
            <a:miter lim="800000"/>
            <a:headEnd/>
            <a:tailEnd/>
          </a:ln>
          <a:effectLst/>
        </p:spPr>
        <p:txBody>
          <a:bodyPr>
            <a:spAutoFit/>
          </a:bodyPr>
          <a:lstStyle/>
          <a:p>
            <a:endParaRPr lang="en-US" sz="2400" dirty="0"/>
          </a:p>
        </p:txBody>
      </p:sp>
      <p:sp>
        <p:nvSpPr>
          <p:cNvPr id="12" name="TextBox 11"/>
          <p:cNvSpPr txBox="1"/>
          <p:nvPr/>
        </p:nvSpPr>
        <p:spPr>
          <a:xfrm>
            <a:off x="1429407" y="195226"/>
            <a:ext cx="9186042" cy="1200329"/>
          </a:xfrm>
          <a:prstGeom prst="rect">
            <a:avLst/>
          </a:prstGeom>
          <a:noFill/>
        </p:spPr>
        <p:txBody>
          <a:bodyPr wrap="square" rtlCol="0">
            <a:spAutoFit/>
          </a:bodyPr>
          <a:lstStyle/>
          <a:p>
            <a:pPr algn="ctr"/>
            <a:r>
              <a:rPr lang="en-GB" sz="3600" b="1" u="sng" dirty="0"/>
              <a:t>What are the best conditions for micro-organisms to decay organic matter?</a:t>
            </a:r>
          </a:p>
        </p:txBody>
      </p:sp>
      <p:graphicFrame>
        <p:nvGraphicFramePr>
          <p:cNvPr id="3" name="Table 2"/>
          <p:cNvGraphicFramePr>
            <a:graphicFrameLocks noGrp="1"/>
          </p:cNvGraphicFramePr>
          <p:nvPr>
            <p:extLst>
              <p:ext uri="{D42A27DB-BD31-4B8C-83A1-F6EECF244321}">
                <p14:modId xmlns:p14="http://schemas.microsoft.com/office/powerpoint/2010/main" val="281086068"/>
              </p:ext>
            </p:extLst>
          </p:nvPr>
        </p:nvGraphicFramePr>
        <p:xfrm>
          <a:off x="6270892" y="1692905"/>
          <a:ext cx="5454127" cy="4983738"/>
        </p:xfrm>
        <a:graphic>
          <a:graphicData uri="http://schemas.openxmlformats.org/drawingml/2006/table">
            <a:tbl>
              <a:tblPr firstRow="1" bandRow="1">
                <a:tableStyleId>{5940675A-B579-460E-94D1-54222C63F5DA}</a:tableStyleId>
              </a:tblPr>
              <a:tblGrid>
                <a:gridCol w="1361542">
                  <a:extLst>
                    <a:ext uri="{9D8B030D-6E8A-4147-A177-3AD203B41FA5}">
                      <a16:colId xmlns:a16="http://schemas.microsoft.com/office/drawing/2014/main" val="2724077838"/>
                    </a:ext>
                  </a:extLst>
                </a:gridCol>
                <a:gridCol w="4092585">
                  <a:extLst>
                    <a:ext uri="{9D8B030D-6E8A-4147-A177-3AD203B41FA5}">
                      <a16:colId xmlns:a16="http://schemas.microsoft.com/office/drawing/2014/main" val="3297924302"/>
                    </a:ext>
                  </a:extLst>
                </a:gridCol>
              </a:tblGrid>
              <a:tr h="593496">
                <a:tc>
                  <a:txBody>
                    <a:bodyPr/>
                    <a:lstStyle/>
                    <a:p>
                      <a:pPr algn="ctr"/>
                      <a:r>
                        <a:rPr lang="en-GB" sz="2000" dirty="0" smtClean="0"/>
                        <a:t>Condition</a:t>
                      </a:r>
                      <a:endParaRPr lang="en-GB" sz="2000" dirty="0"/>
                    </a:p>
                  </a:txBody>
                  <a:tcPr anchor="ctr">
                    <a:solidFill>
                      <a:schemeClr val="bg1">
                        <a:lumMod val="75000"/>
                      </a:schemeClr>
                    </a:solidFill>
                  </a:tcPr>
                </a:tc>
                <a:tc>
                  <a:txBody>
                    <a:bodyPr/>
                    <a:lstStyle/>
                    <a:p>
                      <a:pPr algn="ctr"/>
                      <a:r>
                        <a:rPr lang="en-GB" sz="2000" dirty="0" smtClean="0"/>
                        <a:t>Reason</a:t>
                      </a:r>
                      <a:endParaRPr lang="en-GB" sz="2000" dirty="0"/>
                    </a:p>
                  </a:txBody>
                  <a:tcPr anchor="ctr">
                    <a:solidFill>
                      <a:schemeClr val="bg1">
                        <a:lumMod val="75000"/>
                      </a:schemeClr>
                    </a:solidFill>
                  </a:tcPr>
                </a:tc>
                <a:extLst>
                  <a:ext uri="{0D108BD9-81ED-4DB2-BD59-A6C34878D82A}">
                    <a16:rowId xmlns:a16="http://schemas.microsoft.com/office/drawing/2014/main" val="283086452"/>
                  </a:ext>
                </a:extLst>
              </a:tr>
              <a:tr h="1463414">
                <a:tc>
                  <a:txBody>
                    <a:bodyPr/>
                    <a:lstStyle/>
                    <a:p>
                      <a:r>
                        <a:rPr lang="en-GB" sz="2000" dirty="0" smtClean="0"/>
                        <a:t>Moisture</a:t>
                      </a:r>
                      <a:endParaRPr lang="en-GB" sz="20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smtClean="0"/>
                        <a:t>Spores cannot germinate in dry conditions. Moisture is needed for the microbes to grow and multiply.</a:t>
                      </a:r>
                      <a:endParaRPr lang="en-GB" sz="2000" dirty="0"/>
                    </a:p>
                  </a:txBody>
                  <a:tcPr anchor="ctr"/>
                </a:tc>
                <a:extLst>
                  <a:ext uri="{0D108BD9-81ED-4DB2-BD59-A6C34878D82A}">
                    <a16:rowId xmlns:a16="http://schemas.microsoft.com/office/drawing/2014/main" val="36559361"/>
                  </a:ext>
                </a:extLst>
              </a:tr>
              <a:tr h="1463414">
                <a:tc>
                  <a:txBody>
                    <a:bodyPr/>
                    <a:lstStyle/>
                    <a:p>
                      <a:r>
                        <a:rPr lang="en-GB" sz="2000" dirty="0" smtClean="0"/>
                        <a:t>Warmth</a:t>
                      </a:r>
                      <a:endParaRPr lang="en-GB" sz="20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smtClean="0"/>
                        <a:t>Microbes respire, reproduce and multiply best in a warm environment. This means that decay occurs faster in warmer temperatures.</a:t>
                      </a:r>
                      <a:endParaRPr lang="en-GB" sz="2000" dirty="0"/>
                    </a:p>
                  </a:txBody>
                  <a:tcPr anchor="ctr"/>
                </a:tc>
                <a:extLst>
                  <a:ext uri="{0D108BD9-81ED-4DB2-BD59-A6C34878D82A}">
                    <a16:rowId xmlns:a16="http://schemas.microsoft.com/office/drawing/2014/main" val="1372091207"/>
                  </a:ext>
                </a:extLst>
              </a:tr>
              <a:tr h="1463414">
                <a:tc>
                  <a:txBody>
                    <a:bodyPr/>
                    <a:lstStyle/>
                    <a:p>
                      <a:r>
                        <a:rPr lang="en-GB" sz="2000" dirty="0" smtClean="0"/>
                        <a:t>Oxygen</a:t>
                      </a:r>
                      <a:endParaRPr lang="en-GB" sz="2000"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smtClean="0"/>
                        <a:t>The aerobic micro-organisms which are responsible for the bringing about of decay, require oxygen to respire.</a:t>
                      </a:r>
                      <a:endParaRPr lang="en-GB" sz="2000" dirty="0"/>
                    </a:p>
                  </a:txBody>
                  <a:tcPr anchor="ctr"/>
                </a:tc>
                <a:extLst>
                  <a:ext uri="{0D108BD9-81ED-4DB2-BD59-A6C34878D82A}">
                    <a16:rowId xmlns:a16="http://schemas.microsoft.com/office/drawing/2014/main" val="2791673399"/>
                  </a:ext>
                </a:extLst>
              </a:tr>
            </a:tbl>
          </a:graphicData>
        </a:graphic>
      </p:graphicFrame>
      <p:sp>
        <p:nvSpPr>
          <p:cNvPr id="13" name="Rectangle 12"/>
          <p:cNvSpPr/>
          <p:nvPr/>
        </p:nvSpPr>
        <p:spPr>
          <a:xfrm>
            <a:off x="1057967" y="1597139"/>
            <a:ext cx="4320480" cy="100811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GB" sz="2000" dirty="0"/>
              <a:t>Detritus feeders (e.g. Maggots, worms) start the process by eating dead animals and producing waste material </a:t>
            </a:r>
          </a:p>
        </p:txBody>
      </p:sp>
      <p:sp>
        <p:nvSpPr>
          <p:cNvPr id="14" name="Rectangle 13"/>
          <p:cNvSpPr/>
          <p:nvPr/>
        </p:nvSpPr>
        <p:spPr>
          <a:xfrm>
            <a:off x="1034113" y="2959611"/>
            <a:ext cx="4392488" cy="100811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GB" sz="2000" dirty="0"/>
              <a:t>Decomposers (</a:t>
            </a:r>
            <a:r>
              <a:rPr lang="en-GB" sz="2000" dirty="0">
                <a:solidFill>
                  <a:srgbClr val="FF0000"/>
                </a:solidFill>
              </a:rPr>
              <a:t>microorganisms</a:t>
            </a:r>
            <a:r>
              <a:rPr lang="en-GB" sz="2000" dirty="0"/>
              <a:t>) digest everything, using some of the nutrients to grow and reproduce  </a:t>
            </a:r>
          </a:p>
        </p:txBody>
      </p:sp>
      <p:sp>
        <p:nvSpPr>
          <p:cNvPr id="15" name="Rectangle 14"/>
          <p:cNvSpPr/>
          <p:nvPr/>
        </p:nvSpPr>
        <p:spPr>
          <a:xfrm>
            <a:off x="1034113" y="4327763"/>
            <a:ext cx="4392488" cy="100811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GB" sz="2000" dirty="0"/>
              <a:t>They produce waste products – CO</a:t>
            </a:r>
            <a:r>
              <a:rPr lang="en-GB" sz="2000" baseline="-25000" dirty="0"/>
              <a:t>2</a:t>
            </a:r>
            <a:r>
              <a:rPr lang="en-GB" sz="2000" dirty="0"/>
              <a:t>, water and nutrients </a:t>
            </a:r>
          </a:p>
        </p:txBody>
      </p:sp>
      <p:sp>
        <p:nvSpPr>
          <p:cNvPr id="16" name="Rectangle 15"/>
          <p:cNvSpPr/>
          <p:nvPr/>
        </p:nvSpPr>
        <p:spPr>
          <a:xfrm>
            <a:off x="1034113" y="5668531"/>
            <a:ext cx="4392488" cy="100811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GB" sz="2000" dirty="0"/>
              <a:t>This recycling means the soil contains mineral ions plants need to grow and cleans up dead organisms </a:t>
            </a:r>
          </a:p>
        </p:txBody>
      </p:sp>
      <p:cxnSp>
        <p:nvCxnSpPr>
          <p:cNvPr id="17" name="Straight Arrow Connector 16"/>
          <p:cNvCxnSpPr>
            <a:stCxn id="13" idx="2"/>
            <a:endCxn id="14" idx="0"/>
          </p:cNvCxnSpPr>
          <p:nvPr/>
        </p:nvCxnSpPr>
        <p:spPr>
          <a:xfrm>
            <a:off x="3218207" y="2605251"/>
            <a:ext cx="12150" cy="35436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4" idx="2"/>
            <a:endCxn id="15" idx="0"/>
          </p:cNvCxnSpPr>
          <p:nvPr/>
        </p:nvCxnSpPr>
        <p:spPr>
          <a:xfrm>
            <a:off x="3230357" y="3967723"/>
            <a:ext cx="0" cy="36004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5" idx="2"/>
            <a:endCxn id="16" idx="0"/>
          </p:cNvCxnSpPr>
          <p:nvPr/>
        </p:nvCxnSpPr>
        <p:spPr>
          <a:xfrm>
            <a:off x="3230357" y="5335875"/>
            <a:ext cx="0" cy="33265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042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smtClean="0"/>
              <a:t>Decay Producing Fuel – Biogas generators</a:t>
            </a:r>
            <a:endParaRPr lang="en-GB" b="1" u="sng" dirty="0"/>
          </a:p>
        </p:txBody>
      </p:sp>
      <p:sp>
        <p:nvSpPr>
          <p:cNvPr id="3" name="Content Placeholder 2"/>
          <p:cNvSpPr>
            <a:spLocks noGrp="1"/>
          </p:cNvSpPr>
          <p:nvPr>
            <p:ph idx="1"/>
          </p:nvPr>
        </p:nvSpPr>
        <p:spPr>
          <a:xfrm>
            <a:off x="647700" y="1874619"/>
            <a:ext cx="10896600" cy="4860674"/>
          </a:xfrm>
        </p:spPr>
        <p:txBody>
          <a:bodyPr>
            <a:noAutofit/>
          </a:bodyPr>
          <a:lstStyle/>
          <a:p>
            <a:r>
              <a:rPr lang="en-GB" sz="3200" dirty="0" smtClean="0"/>
              <a:t>Anaerobic decay (without oxygen) can produce methane gas (biogas). </a:t>
            </a:r>
          </a:p>
          <a:p>
            <a:endParaRPr lang="en-GB" sz="3200" dirty="0"/>
          </a:p>
          <a:p>
            <a:r>
              <a:rPr lang="en-GB" sz="3200" dirty="0" smtClean="0"/>
              <a:t>Biogas generators are used to produce </a:t>
            </a:r>
            <a:r>
              <a:rPr lang="en-GB" sz="3200" dirty="0" smtClean="0">
                <a:solidFill>
                  <a:srgbClr val="FF0000"/>
                </a:solidFill>
              </a:rPr>
              <a:t>methane gas </a:t>
            </a:r>
            <a:r>
              <a:rPr lang="en-GB" sz="3200" dirty="0" smtClean="0"/>
              <a:t>to use as a fuel. </a:t>
            </a:r>
          </a:p>
          <a:p>
            <a:endParaRPr lang="en-GB" sz="3200" dirty="0"/>
          </a:p>
          <a:p>
            <a:r>
              <a:rPr lang="en-GB" sz="3200" dirty="0" smtClean="0"/>
              <a:t>These generators don’t produce a large amount of fuel but are very useful in situations where there is a large amount of waste available to be decomposed.</a:t>
            </a:r>
          </a:p>
        </p:txBody>
      </p:sp>
    </p:spTree>
    <p:extLst>
      <p:ext uri="{BB962C8B-B14F-4D97-AF65-F5344CB8AC3E}">
        <p14:creationId xmlns:p14="http://schemas.microsoft.com/office/powerpoint/2010/main" val="7700756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2985267" cy="1325563"/>
          </a:xfrm>
        </p:spPr>
        <p:txBody>
          <a:bodyPr/>
          <a:lstStyle/>
          <a:p>
            <a:r>
              <a:rPr lang="en-GB" b="1" u="sng" dirty="0" smtClean="0"/>
              <a:t>Biogas generator</a:t>
            </a:r>
            <a:endParaRPr lang="en-GB" b="1" u="sng" dirty="0"/>
          </a:p>
        </p:txBody>
      </p:sp>
      <p:pic>
        <p:nvPicPr>
          <p:cNvPr id="4098"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3467" y="163798"/>
            <a:ext cx="8286750" cy="6457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12733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314324" y="57150"/>
            <a:ext cx="9324975" cy="6631397"/>
          </a:xfrm>
          <a:prstGeom prst="rect">
            <a:avLst/>
          </a:prstGeom>
          <a:ln>
            <a:solidFill>
              <a:schemeClr val="accent1"/>
            </a:solidFill>
          </a:ln>
        </p:spPr>
      </p:pic>
    </p:spTree>
    <p:extLst>
      <p:ext uri="{BB962C8B-B14F-4D97-AF65-F5344CB8AC3E}">
        <p14:creationId xmlns:p14="http://schemas.microsoft.com/office/powerpoint/2010/main" val="38777784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52400" y="175420"/>
            <a:ext cx="11743151" cy="3267028"/>
          </a:xfrm>
          <a:prstGeom prst="rect">
            <a:avLst/>
          </a:prstGeom>
          <a:ln>
            <a:solidFill>
              <a:schemeClr val="accent1"/>
            </a:solidFill>
          </a:ln>
        </p:spPr>
      </p:pic>
      <p:pic>
        <p:nvPicPr>
          <p:cNvPr id="6" name="Picture 5"/>
          <p:cNvPicPr>
            <a:picLocks noChangeAspect="1"/>
          </p:cNvPicPr>
          <p:nvPr/>
        </p:nvPicPr>
        <p:blipFill>
          <a:blip r:embed="rId3"/>
          <a:stretch>
            <a:fillRect/>
          </a:stretch>
        </p:blipFill>
        <p:spPr>
          <a:xfrm>
            <a:off x="1274488" y="969915"/>
            <a:ext cx="9643023" cy="5324475"/>
          </a:xfrm>
          <a:prstGeom prst="rect">
            <a:avLst/>
          </a:prstGeom>
          <a:ln>
            <a:solidFill>
              <a:srgbClr val="FF0000"/>
            </a:solidFill>
          </a:ln>
        </p:spPr>
      </p:pic>
    </p:spTree>
    <p:extLst>
      <p:ext uri="{BB962C8B-B14F-4D97-AF65-F5344CB8AC3E}">
        <p14:creationId xmlns:p14="http://schemas.microsoft.com/office/powerpoint/2010/main" val="2779037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98398" y="107677"/>
            <a:ext cx="11867478" cy="3727130"/>
          </a:xfrm>
          <a:prstGeom prst="rect">
            <a:avLst/>
          </a:prstGeom>
          <a:ln>
            <a:solidFill>
              <a:schemeClr val="accent1"/>
            </a:solidFill>
          </a:ln>
        </p:spPr>
      </p:pic>
      <p:pic>
        <p:nvPicPr>
          <p:cNvPr id="5" name="Picture 4"/>
          <p:cNvPicPr>
            <a:picLocks noChangeAspect="1"/>
          </p:cNvPicPr>
          <p:nvPr/>
        </p:nvPicPr>
        <p:blipFill>
          <a:blip r:embed="rId3"/>
          <a:stretch>
            <a:fillRect/>
          </a:stretch>
        </p:blipFill>
        <p:spPr>
          <a:xfrm>
            <a:off x="1481550" y="2381250"/>
            <a:ext cx="10192151" cy="4272467"/>
          </a:xfrm>
          <a:prstGeom prst="rect">
            <a:avLst/>
          </a:prstGeom>
          <a:ln>
            <a:solidFill>
              <a:srgbClr val="FF0000"/>
            </a:solidFill>
          </a:ln>
        </p:spPr>
      </p:pic>
    </p:spTree>
    <p:extLst>
      <p:ext uri="{BB962C8B-B14F-4D97-AF65-F5344CB8AC3E}">
        <p14:creationId xmlns:p14="http://schemas.microsoft.com/office/powerpoint/2010/main" val="382621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190500" y="143670"/>
            <a:ext cx="11772900" cy="5469710"/>
          </a:xfrm>
          <a:prstGeom prst="rect">
            <a:avLst/>
          </a:prstGeom>
          <a:ln>
            <a:solidFill>
              <a:schemeClr val="accent1"/>
            </a:solidFill>
          </a:ln>
        </p:spPr>
      </p:pic>
      <p:pic>
        <p:nvPicPr>
          <p:cNvPr id="5" name="Picture 4"/>
          <p:cNvPicPr>
            <a:picLocks noChangeAspect="1"/>
          </p:cNvPicPr>
          <p:nvPr/>
        </p:nvPicPr>
        <p:blipFill>
          <a:blip r:embed="rId3"/>
          <a:stretch>
            <a:fillRect/>
          </a:stretch>
        </p:blipFill>
        <p:spPr>
          <a:xfrm>
            <a:off x="1447800" y="621748"/>
            <a:ext cx="10363200" cy="6007652"/>
          </a:xfrm>
          <a:prstGeom prst="rect">
            <a:avLst/>
          </a:prstGeom>
          <a:ln>
            <a:solidFill>
              <a:srgbClr val="FF0000"/>
            </a:solidFill>
          </a:ln>
        </p:spPr>
      </p:pic>
    </p:spTree>
    <p:extLst>
      <p:ext uri="{BB962C8B-B14F-4D97-AF65-F5344CB8AC3E}">
        <p14:creationId xmlns:p14="http://schemas.microsoft.com/office/powerpoint/2010/main" val="2921392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eH5FUKSPzU"/>
          <p:cNvPicPr>
            <a:picLocks noGrp="1" noRot="1" noChangeAspect="1"/>
          </p:cNvPicPr>
          <p:nvPr>
            <p:ph idx="1"/>
            <a:videoFile r:link="rId1"/>
          </p:nvPr>
        </p:nvPicPr>
        <p:blipFill>
          <a:blip r:embed="rId3"/>
          <a:stretch>
            <a:fillRect/>
          </a:stretch>
        </p:blipFill>
        <p:spPr>
          <a:xfrm>
            <a:off x="973183" y="926783"/>
            <a:ext cx="10245634" cy="5763169"/>
          </a:xfrm>
          <a:prstGeom prst="rect">
            <a:avLst/>
          </a:prstGeom>
        </p:spPr>
      </p:pic>
      <p:pic>
        <p:nvPicPr>
          <p:cNvPr id="4" name="Picture 3"/>
          <p:cNvPicPr>
            <a:picLocks noChangeAspect="1"/>
          </p:cNvPicPr>
          <p:nvPr/>
        </p:nvPicPr>
        <p:blipFill>
          <a:blip r:embed="rId4"/>
          <a:stretch>
            <a:fillRect/>
          </a:stretch>
        </p:blipFill>
        <p:spPr>
          <a:xfrm>
            <a:off x="0" y="136208"/>
            <a:ext cx="11915775" cy="790575"/>
          </a:xfrm>
          <a:prstGeom prst="rect">
            <a:avLst/>
          </a:prstGeom>
        </p:spPr>
      </p:pic>
      <p:sp>
        <p:nvSpPr>
          <p:cNvPr id="6" name="Title 5"/>
          <p:cNvSpPr>
            <a:spLocks noGrp="1"/>
          </p:cNvSpPr>
          <p:nvPr>
            <p:ph type="title"/>
          </p:nvPr>
        </p:nvSpPr>
        <p:spPr/>
        <p:txBody>
          <a:bodyPr/>
          <a:lstStyle/>
          <a:p>
            <a:endParaRPr lang="en-GB"/>
          </a:p>
        </p:txBody>
      </p:sp>
    </p:spTree>
    <p:extLst>
      <p:ext uri="{BB962C8B-B14F-4D97-AF65-F5344CB8AC3E}">
        <p14:creationId xmlns:p14="http://schemas.microsoft.com/office/powerpoint/2010/main" val="42825371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71437" y="101337"/>
            <a:ext cx="10062377" cy="6578807"/>
          </a:xfrm>
          <a:prstGeom prst="rect">
            <a:avLst/>
          </a:prstGeom>
          <a:ln>
            <a:solidFill>
              <a:srgbClr val="00B0F0"/>
            </a:solidFill>
          </a:ln>
        </p:spPr>
      </p:pic>
    </p:spTree>
    <p:extLst>
      <p:ext uri="{BB962C8B-B14F-4D97-AF65-F5344CB8AC3E}">
        <p14:creationId xmlns:p14="http://schemas.microsoft.com/office/powerpoint/2010/main" val="36731048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fZxw0QiaSN4"/>
          <p:cNvPicPr>
            <a:picLocks noGrp="1" noRot="1" noChangeAspect="1"/>
          </p:cNvPicPr>
          <p:nvPr>
            <p:ph idx="1"/>
            <a:videoFile r:link="rId1"/>
          </p:nvPr>
        </p:nvPicPr>
        <p:blipFill>
          <a:blip r:embed="rId3"/>
          <a:stretch>
            <a:fillRect/>
          </a:stretch>
        </p:blipFill>
        <p:spPr>
          <a:xfrm>
            <a:off x="284480" y="106680"/>
            <a:ext cx="11592560" cy="6520815"/>
          </a:xfrm>
          <a:prstGeom prst="rect">
            <a:avLst/>
          </a:prstGeom>
        </p:spPr>
      </p:pic>
    </p:spTree>
    <p:extLst>
      <p:ext uri="{BB962C8B-B14F-4D97-AF65-F5344CB8AC3E}">
        <p14:creationId xmlns:p14="http://schemas.microsoft.com/office/powerpoint/2010/main" val="23421611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67854" y="79194"/>
            <a:ext cx="11960748" cy="5267737"/>
          </a:xfrm>
          <a:prstGeom prst="rect">
            <a:avLst/>
          </a:prstGeom>
          <a:ln>
            <a:solidFill>
              <a:srgbClr val="00B0F0"/>
            </a:solidFill>
          </a:ln>
        </p:spPr>
      </p:pic>
    </p:spTree>
    <p:extLst>
      <p:ext uri="{BB962C8B-B14F-4D97-AF65-F5344CB8AC3E}">
        <p14:creationId xmlns:p14="http://schemas.microsoft.com/office/powerpoint/2010/main" val="13107598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I5UR9uMeWuQ"/>
          <p:cNvPicPr>
            <a:picLocks noGrp="1" noRot="1" noChangeAspect="1"/>
          </p:cNvPicPr>
          <p:nvPr>
            <p:ph idx="1"/>
            <a:videoFile r:link="rId1"/>
          </p:nvPr>
        </p:nvPicPr>
        <p:blipFill>
          <a:blip r:embed="rId3"/>
          <a:stretch>
            <a:fillRect/>
          </a:stretch>
        </p:blipFill>
        <p:spPr>
          <a:xfrm>
            <a:off x="386080" y="86995"/>
            <a:ext cx="11531600" cy="6486525"/>
          </a:xfrm>
          <a:prstGeom prst="rect">
            <a:avLst/>
          </a:prstGeom>
        </p:spPr>
      </p:pic>
    </p:spTree>
    <p:extLst>
      <p:ext uri="{BB962C8B-B14F-4D97-AF65-F5344CB8AC3E}">
        <p14:creationId xmlns:p14="http://schemas.microsoft.com/office/powerpoint/2010/main" val="1382070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47637" y="122548"/>
            <a:ext cx="11896725" cy="5467350"/>
          </a:xfrm>
          <a:prstGeom prst="rect">
            <a:avLst/>
          </a:prstGeom>
          <a:noFill/>
          <a:ln>
            <a:solidFill>
              <a:srgbClr val="00B0F0"/>
            </a:solidFill>
          </a:ln>
        </p:spPr>
      </p:pic>
    </p:spTree>
    <p:extLst>
      <p:ext uri="{BB962C8B-B14F-4D97-AF65-F5344CB8AC3E}">
        <p14:creationId xmlns:p14="http://schemas.microsoft.com/office/powerpoint/2010/main" val="377330540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1Z405uGDZGo"/>
          <p:cNvPicPr>
            <a:picLocks noGrp="1" noRot="1" noChangeAspect="1"/>
          </p:cNvPicPr>
          <p:nvPr>
            <p:ph idx="1"/>
            <a:videoFile r:link="rId1"/>
          </p:nvPr>
        </p:nvPicPr>
        <p:blipFill>
          <a:blip r:embed="rId3"/>
          <a:stretch>
            <a:fillRect/>
          </a:stretch>
        </p:blipFill>
        <p:spPr>
          <a:xfrm>
            <a:off x="325120" y="92710"/>
            <a:ext cx="11653520" cy="6555105"/>
          </a:xfrm>
          <a:prstGeom prst="rect">
            <a:avLst/>
          </a:prstGeom>
        </p:spPr>
      </p:pic>
    </p:spTree>
    <p:extLst>
      <p:ext uri="{BB962C8B-B14F-4D97-AF65-F5344CB8AC3E}">
        <p14:creationId xmlns:p14="http://schemas.microsoft.com/office/powerpoint/2010/main" val="21890289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76310" y="92942"/>
            <a:ext cx="11820525" cy="6200775"/>
          </a:xfrm>
          <a:prstGeom prst="rect">
            <a:avLst/>
          </a:prstGeom>
          <a:ln>
            <a:solidFill>
              <a:srgbClr val="00B0F0"/>
            </a:solidFill>
          </a:ln>
        </p:spPr>
      </p:pic>
    </p:spTree>
    <p:extLst>
      <p:ext uri="{BB962C8B-B14F-4D97-AF65-F5344CB8AC3E}">
        <p14:creationId xmlns:p14="http://schemas.microsoft.com/office/powerpoint/2010/main" val="34302837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WfJsDfm5BXE"/>
          <p:cNvPicPr>
            <a:picLocks noGrp="1" noRot="1" noChangeAspect="1"/>
          </p:cNvPicPr>
          <p:nvPr>
            <p:ph idx="1"/>
            <a:videoFile r:link="rId1"/>
          </p:nvPr>
        </p:nvPicPr>
        <p:blipFill>
          <a:blip r:embed="rId3"/>
          <a:stretch>
            <a:fillRect/>
          </a:stretch>
        </p:blipFill>
        <p:spPr>
          <a:xfrm>
            <a:off x="386080" y="154940"/>
            <a:ext cx="11470640" cy="6452235"/>
          </a:xfrm>
          <a:prstGeom prst="rect">
            <a:avLst/>
          </a:prstGeom>
        </p:spPr>
      </p:pic>
    </p:spTree>
    <p:extLst>
      <p:ext uri="{BB962C8B-B14F-4D97-AF65-F5344CB8AC3E}">
        <p14:creationId xmlns:p14="http://schemas.microsoft.com/office/powerpoint/2010/main" val="219511457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42875" y="158750"/>
            <a:ext cx="11906250" cy="3333750"/>
          </a:xfrm>
          <a:prstGeom prst="rect">
            <a:avLst/>
          </a:prstGeom>
          <a:ln>
            <a:solidFill>
              <a:srgbClr val="00B0F0"/>
            </a:solidFill>
          </a:ln>
        </p:spPr>
      </p:pic>
    </p:spTree>
    <p:extLst>
      <p:ext uri="{BB962C8B-B14F-4D97-AF65-F5344CB8AC3E}">
        <p14:creationId xmlns:p14="http://schemas.microsoft.com/office/powerpoint/2010/main" val="860308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81060" y="109538"/>
            <a:ext cx="12011025" cy="6067425"/>
          </a:xfrm>
          <a:prstGeom prst="rect">
            <a:avLst/>
          </a:prstGeom>
          <a:ln>
            <a:solidFill>
              <a:srgbClr val="00B0F0"/>
            </a:solidFill>
          </a:ln>
        </p:spPr>
      </p:pic>
    </p:spTree>
    <p:extLst>
      <p:ext uri="{BB962C8B-B14F-4D97-AF65-F5344CB8AC3E}">
        <p14:creationId xmlns:p14="http://schemas.microsoft.com/office/powerpoint/2010/main" val="40765631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7hu6vDP2a4Q"/>
          <p:cNvPicPr>
            <a:picLocks noGrp="1" noRot="1" noChangeAspect="1"/>
          </p:cNvPicPr>
          <p:nvPr>
            <p:ph idx="1"/>
            <a:videoFile r:link="rId1"/>
          </p:nvPr>
        </p:nvPicPr>
        <p:blipFill>
          <a:blip r:embed="rId3"/>
          <a:stretch>
            <a:fillRect/>
          </a:stretch>
        </p:blipFill>
        <p:spPr>
          <a:xfrm>
            <a:off x="386080" y="143510"/>
            <a:ext cx="11490960" cy="6463665"/>
          </a:xfrm>
          <a:prstGeom prst="rect">
            <a:avLst/>
          </a:prstGeom>
        </p:spPr>
      </p:pic>
    </p:spTree>
    <p:extLst>
      <p:ext uri="{BB962C8B-B14F-4D97-AF65-F5344CB8AC3E}">
        <p14:creationId xmlns:p14="http://schemas.microsoft.com/office/powerpoint/2010/main" val="419561137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lgn="ctr" eaLnBrk="1" hangingPunct="1"/>
            <a:r>
              <a:rPr lang="en-GB" altLang="en-US" b="1" u="sng" dirty="0" smtClean="0"/>
              <a:t>World population over 12000 years</a:t>
            </a:r>
          </a:p>
        </p:txBody>
      </p:sp>
      <p:pic>
        <p:nvPicPr>
          <p:cNvPr id="4" name="Content Placeholder 3"/>
          <p:cNvPicPr>
            <a:picLocks noGrp="1" noChangeAspect="1"/>
          </p:cNvPicPr>
          <p:nvPr>
            <p:ph idx="1"/>
          </p:nvPr>
        </p:nvPicPr>
        <p:blipFill>
          <a:blip r:embed="rId2"/>
          <a:stretch>
            <a:fillRect/>
          </a:stretch>
        </p:blipFill>
        <p:spPr>
          <a:xfrm>
            <a:off x="2983826" y="1690688"/>
            <a:ext cx="7901769" cy="4654467"/>
          </a:xfrm>
          <a:prstGeom prst="rect">
            <a:avLst/>
          </a:prstGeom>
        </p:spPr>
      </p:pic>
    </p:spTree>
    <p:extLst>
      <p:ext uri="{BB962C8B-B14F-4D97-AF65-F5344CB8AC3E}">
        <p14:creationId xmlns:p14="http://schemas.microsoft.com/office/powerpoint/2010/main" val="293035510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4"/>
          <p:cNvSpPr>
            <a:spLocks noGrp="1" noChangeArrowheads="1"/>
          </p:cNvSpPr>
          <p:nvPr>
            <p:ph type="title"/>
          </p:nvPr>
        </p:nvSpPr>
        <p:spPr/>
        <p:txBody>
          <a:bodyPr/>
          <a:lstStyle/>
          <a:p>
            <a:pPr algn="ctr" eaLnBrk="1" hangingPunct="1"/>
            <a:r>
              <a:rPr lang="en-GB" altLang="en-US" b="1" u="sng" dirty="0" smtClean="0">
                <a:solidFill>
                  <a:schemeClr val="tx1"/>
                </a:solidFill>
              </a:rPr>
              <a:t>Pollution</a:t>
            </a:r>
            <a:r>
              <a:rPr lang="en-GB" altLang="en-US" b="1" u="sng" dirty="0" smtClean="0"/>
              <a:t> </a:t>
            </a:r>
          </a:p>
        </p:txBody>
      </p:sp>
      <p:sp>
        <p:nvSpPr>
          <p:cNvPr id="2" name="AutoShape 2" descr="Image result for pollution"/>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p:nvPicPr>
        <p:blipFill>
          <a:blip r:embed="rId2"/>
          <a:stretch>
            <a:fillRect/>
          </a:stretch>
        </p:blipFill>
        <p:spPr>
          <a:xfrm>
            <a:off x="1892300" y="1395186"/>
            <a:ext cx="5316039" cy="3981898"/>
          </a:xfrm>
          <a:prstGeom prst="rect">
            <a:avLst/>
          </a:prstGeom>
        </p:spPr>
      </p:pic>
      <p:pic>
        <p:nvPicPr>
          <p:cNvPr id="4" name="Picture 3"/>
          <p:cNvPicPr>
            <a:picLocks noChangeAspect="1"/>
          </p:cNvPicPr>
          <p:nvPr/>
        </p:nvPicPr>
        <p:blipFill>
          <a:blip r:embed="rId3"/>
          <a:stretch>
            <a:fillRect/>
          </a:stretch>
        </p:blipFill>
        <p:spPr>
          <a:xfrm>
            <a:off x="5800796" y="3158671"/>
            <a:ext cx="5021879" cy="3341832"/>
          </a:xfrm>
          <a:prstGeom prst="rect">
            <a:avLst/>
          </a:prstGeom>
        </p:spPr>
      </p:pic>
      <p:sp>
        <p:nvSpPr>
          <p:cNvPr id="6" name="TextBox 5"/>
          <p:cNvSpPr txBox="1"/>
          <p:nvPr/>
        </p:nvSpPr>
        <p:spPr>
          <a:xfrm>
            <a:off x="7318735" y="1336808"/>
            <a:ext cx="1985998" cy="1200329"/>
          </a:xfrm>
          <a:prstGeom prst="rect">
            <a:avLst/>
          </a:prstGeom>
          <a:solidFill>
            <a:schemeClr val="bg1"/>
          </a:solidFill>
        </p:spPr>
        <p:txBody>
          <a:bodyPr wrap="square" rtlCol="0">
            <a:spAutoFit/>
          </a:bodyPr>
          <a:lstStyle/>
          <a:p>
            <a:r>
              <a:rPr lang="en-GB" dirty="0"/>
              <a:t>Water pollution from sewage, fertiliser or toxic chemicals. </a:t>
            </a:r>
          </a:p>
        </p:txBody>
      </p:sp>
      <p:sp>
        <p:nvSpPr>
          <p:cNvPr id="9" name="TextBox 8"/>
          <p:cNvSpPr txBox="1"/>
          <p:nvPr/>
        </p:nvSpPr>
        <p:spPr>
          <a:xfrm>
            <a:off x="3557319" y="5377084"/>
            <a:ext cx="1985998" cy="923330"/>
          </a:xfrm>
          <a:prstGeom prst="rect">
            <a:avLst/>
          </a:prstGeom>
          <a:solidFill>
            <a:schemeClr val="bg1"/>
          </a:solidFill>
        </p:spPr>
        <p:txBody>
          <a:bodyPr wrap="square" rtlCol="0">
            <a:spAutoFit/>
          </a:bodyPr>
          <a:lstStyle/>
          <a:p>
            <a:r>
              <a:rPr lang="en-GB" dirty="0"/>
              <a:t>Land pollution from landfill or toxic chemicals. </a:t>
            </a:r>
          </a:p>
        </p:txBody>
      </p:sp>
      <p:pic>
        <p:nvPicPr>
          <p:cNvPr id="5" name="Picture 4"/>
          <p:cNvPicPr>
            <a:picLocks noChangeAspect="1"/>
          </p:cNvPicPr>
          <p:nvPr/>
        </p:nvPicPr>
        <p:blipFill>
          <a:blip r:embed="rId4"/>
          <a:stretch>
            <a:fillRect/>
          </a:stretch>
        </p:blipFill>
        <p:spPr>
          <a:xfrm>
            <a:off x="2357143" y="1395187"/>
            <a:ext cx="8207043" cy="5462813"/>
          </a:xfrm>
          <a:prstGeom prst="rect">
            <a:avLst/>
          </a:prstGeom>
        </p:spPr>
      </p:pic>
      <p:sp>
        <p:nvSpPr>
          <p:cNvPr id="10" name="TextBox 9"/>
          <p:cNvSpPr txBox="1"/>
          <p:nvPr/>
        </p:nvSpPr>
        <p:spPr>
          <a:xfrm>
            <a:off x="3296858" y="1613806"/>
            <a:ext cx="1985998" cy="923330"/>
          </a:xfrm>
          <a:prstGeom prst="rect">
            <a:avLst/>
          </a:prstGeom>
          <a:solidFill>
            <a:schemeClr val="bg1"/>
          </a:solidFill>
        </p:spPr>
        <p:txBody>
          <a:bodyPr wrap="square" rtlCol="0">
            <a:spAutoFit/>
          </a:bodyPr>
          <a:lstStyle/>
          <a:p>
            <a:r>
              <a:rPr lang="en-GB" dirty="0"/>
              <a:t>Air pollution from smoke and acidic gases. </a:t>
            </a:r>
          </a:p>
        </p:txBody>
      </p:sp>
    </p:spTree>
    <p:extLst>
      <p:ext uri="{BB962C8B-B14F-4D97-AF65-F5344CB8AC3E}">
        <p14:creationId xmlns:p14="http://schemas.microsoft.com/office/powerpoint/2010/main" val="404196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t>Peat bog dilemma: </a:t>
            </a:r>
            <a:endParaRPr lang="en-GB" b="1" u="sng" dirty="0"/>
          </a:p>
        </p:txBody>
      </p:sp>
      <p:sp>
        <p:nvSpPr>
          <p:cNvPr id="3" name="Content Placeholder 2"/>
          <p:cNvSpPr>
            <a:spLocks noGrp="1"/>
          </p:cNvSpPr>
          <p:nvPr>
            <p:ph idx="1"/>
          </p:nvPr>
        </p:nvSpPr>
        <p:spPr>
          <a:xfrm>
            <a:off x="236234" y="2007916"/>
            <a:ext cx="7455236" cy="4482222"/>
          </a:xfrm>
        </p:spPr>
        <p:txBody>
          <a:bodyPr>
            <a:normAutofit/>
          </a:bodyPr>
          <a:lstStyle/>
          <a:p>
            <a:r>
              <a:rPr lang="en-GB" dirty="0"/>
              <a:t>T</a:t>
            </a:r>
            <a:r>
              <a:rPr lang="en-GB" dirty="0" smtClean="0"/>
              <a:t>he </a:t>
            </a:r>
            <a:r>
              <a:rPr lang="en-GB" dirty="0"/>
              <a:t>amount of </a:t>
            </a:r>
            <a:r>
              <a:rPr lang="en-GB" i="1" dirty="0">
                <a:hlinkClick r:id="rId2"/>
              </a:rPr>
              <a:t>biomass</a:t>
            </a:r>
            <a:r>
              <a:rPr lang="en-GB" dirty="0"/>
              <a:t> it contains means it can be dried and burnt as a </a:t>
            </a:r>
            <a:r>
              <a:rPr lang="en-GB" dirty="0" smtClean="0"/>
              <a:t>fuel. </a:t>
            </a:r>
          </a:p>
          <a:p>
            <a:endParaRPr lang="en-GB" dirty="0" smtClean="0"/>
          </a:p>
          <a:p>
            <a:r>
              <a:rPr lang="en-GB" dirty="0" smtClean="0"/>
              <a:t>Peat </a:t>
            </a:r>
            <a:r>
              <a:rPr lang="en-GB" dirty="0"/>
              <a:t>also has valuable properties when mixed in with soil - including improved soil structure, mineral retention, water retention and acidity - making it valuable in agriculture and gardening. </a:t>
            </a:r>
            <a:endParaRPr lang="en-GB" dirty="0" smtClean="0"/>
          </a:p>
          <a:p>
            <a:pPr marL="0" indent="0">
              <a:buNone/>
            </a:pPr>
            <a:endParaRPr lang="en-GB" dirty="0"/>
          </a:p>
          <a:p>
            <a:r>
              <a:rPr lang="en-GB" dirty="0" smtClean="0"/>
              <a:t>Many </a:t>
            </a:r>
            <a:r>
              <a:rPr lang="en-GB" dirty="0"/>
              <a:t>peat bogs have been drained to allow the peat to be extracted.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9147" y="3006755"/>
            <a:ext cx="3985404" cy="2989053"/>
          </a:xfrm>
          <a:prstGeom prst="rect">
            <a:avLst/>
          </a:prstGeom>
        </p:spPr>
      </p:pic>
    </p:spTree>
    <p:extLst>
      <p:ext uri="{BB962C8B-B14F-4D97-AF65-F5344CB8AC3E}">
        <p14:creationId xmlns:p14="http://schemas.microsoft.com/office/powerpoint/2010/main" val="75771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6858000" y="2600065"/>
            <a:ext cx="3986842" cy="3620030"/>
          </a:xfrm>
        </p:spPr>
        <p:txBody>
          <a:bodyPr/>
          <a:lstStyle/>
          <a:p>
            <a:endParaRPr lang="en-GB" dirty="0"/>
          </a:p>
        </p:txBody>
      </p:sp>
      <p:pic>
        <p:nvPicPr>
          <p:cNvPr id="4" name="Picture 3"/>
          <p:cNvPicPr>
            <a:picLocks noChangeAspect="1"/>
          </p:cNvPicPr>
          <p:nvPr/>
        </p:nvPicPr>
        <p:blipFill>
          <a:blip r:embed="rId2"/>
          <a:stretch>
            <a:fillRect/>
          </a:stretch>
        </p:blipFill>
        <p:spPr>
          <a:xfrm>
            <a:off x="386080" y="365125"/>
            <a:ext cx="6858000" cy="6334125"/>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3079154" y="4124961"/>
            <a:ext cx="9029817" cy="2574290"/>
          </a:xfrm>
          <a:prstGeom prst="rect">
            <a:avLst/>
          </a:prstGeom>
          <a:ln w="38100">
            <a:solidFill>
              <a:srgbClr val="FF0000"/>
            </a:solidFill>
          </a:ln>
        </p:spPr>
      </p:pic>
    </p:spTree>
    <p:extLst>
      <p:ext uri="{BB962C8B-B14F-4D97-AF65-F5344CB8AC3E}">
        <p14:creationId xmlns:p14="http://schemas.microsoft.com/office/powerpoint/2010/main" val="52786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426628" y="365124"/>
            <a:ext cx="11269453" cy="1951355"/>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96820" y="2837114"/>
            <a:ext cx="11994776" cy="1780884"/>
          </a:xfrm>
          <a:prstGeom prst="rect">
            <a:avLst/>
          </a:prstGeom>
          <a:ln w="57150">
            <a:solidFill>
              <a:srgbClr val="FF0000"/>
            </a:solidFill>
          </a:ln>
        </p:spPr>
      </p:pic>
    </p:spTree>
    <p:extLst>
      <p:ext uri="{BB962C8B-B14F-4D97-AF65-F5344CB8AC3E}">
        <p14:creationId xmlns:p14="http://schemas.microsoft.com/office/powerpoint/2010/main" val="17167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t>Deforestation in the tropics</a:t>
            </a:r>
            <a:endParaRPr lang="en-GB" b="1" u="sng" dirty="0"/>
          </a:p>
        </p:txBody>
      </p:sp>
      <p:sp>
        <p:nvSpPr>
          <p:cNvPr id="3" name="Content Placeholder 2"/>
          <p:cNvSpPr>
            <a:spLocks noGrp="1"/>
          </p:cNvSpPr>
          <p:nvPr>
            <p:ph idx="1"/>
          </p:nvPr>
        </p:nvSpPr>
        <p:spPr>
          <a:xfrm>
            <a:off x="838200" y="2108359"/>
            <a:ext cx="7857226" cy="988524"/>
          </a:xfrm>
        </p:spPr>
        <p:txBody>
          <a:bodyPr/>
          <a:lstStyle/>
          <a:p>
            <a:pPr marL="0" indent="0">
              <a:buNone/>
            </a:pPr>
            <a:r>
              <a:rPr lang="en-GB" dirty="0" smtClean="0"/>
              <a:t>Need space for cattle and crops such as rice. </a:t>
            </a:r>
          </a:p>
          <a:p>
            <a:pPr marL="0" indent="0">
              <a:buNone/>
            </a:pPr>
            <a:endParaRPr lang="en-GB" dirty="0"/>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4723" y="2847867"/>
            <a:ext cx="5770703" cy="3826671"/>
          </a:xfrm>
          <a:prstGeom prst="rect">
            <a:avLst/>
          </a:prstGeom>
        </p:spPr>
      </p:pic>
    </p:spTree>
    <p:extLst>
      <p:ext uri="{BB962C8B-B14F-4D97-AF65-F5344CB8AC3E}">
        <p14:creationId xmlns:p14="http://schemas.microsoft.com/office/powerpoint/2010/main" val="48447323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t>Pro’s and con’s of rice fields </a:t>
            </a:r>
            <a:endParaRPr lang="en-GB" b="1" u="sng" dirty="0"/>
          </a:p>
        </p:txBody>
      </p:sp>
      <p:sp>
        <p:nvSpPr>
          <p:cNvPr id="3" name="Content Placeholder 2"/>
          <p:cNvSpPr>
            <a:spLocks noGrp="1"/>
          </p:cNvSpPr>
          <p:nvPr>
            <p:ph idx="1"/>
          </p:nvPr>
        </p:nvSpPr>
        <p:spPr>
          <a:xfrm>
            <a:off x="838198" y="1926312"/>
            <a:ext cx="8538713" cy="3620030"/>
          </a:xfrm>
        </p:spPr>
        <p:txBody>
          <a:bodyPr/>
          <a:lstStyle/>
          <a:p>
            <a:r>
              <a:rPr lang="en-GB" dirty="0"/>
              <a:t>C</a:t>
            </a:r>
            <a:r>
              <a:rPr lang="en-GB" dirty="0" smtClean="0"/>
              <a:t>reated </a:t>
            </a:r>
            <a:r>
              <a:rPr lang="en-GB" dirty="0"/>
              <a:t>to satisfy the need for food production due to the growing population </a:t>
            </a:r>
          </a:p>
          <a:p>
            <a:endParaRPr lang="en-GB" dirty="0" smtClean="0"/>
          </a:p>
          <a:p>
            <a:r>
              <a:rPr lang="en-GB" dirty="0" smtClean="0"/>
              <a:t>Are </a:t>
            </a:r>
            <a:r>
              <a:rPr lang="en-GB" dirty="0"/>
              <a:t>grown on previously deforested land </a:t>
            </a:r>
            <a:endParaRPr lang="en-GB" dirty="0" smtClean="0"/>
          </a:p>
          <a:p>
            <a:endParaRPr lang="en-GB" dirty="0" smtClean="0"/>
          </a:p>
          <a:p>
            <a:r>
              <a:rPr lang="en-GB" dirty="0" smtClean="0"/>
              <a:t>Produce </a:t>
            </a:r>
            <a:r>
              <a:rPr lang="en-GB" b="1" u="sng" dirty="0"/>
              <a:t>methane</a:t>
            </a:r>
            <a:r>
              <a:rPr lang="en-GB" dirty="0"/>
              <a:t> when the crop rots</a:t>
            </a:r>
          </a:p>
        </p:txBody>
      </p:sp>
      <p:sp>
        <p:nvSpPr>
          <p:cNvPr id="4" name="TextBox 3"/>
          <p:cNvSpPr txBox="1"/>
          <p:nvPr/>
        </p:nvSpPr>
        <p:spPr>
          <a:xfrm>
            <a:off x="488110" y="5331125"/>
            <a:ext cx="9238891" cy="646331"/>
          </a:xfrm>
          <a:prstGeom prst="rect">
            <a:avLst/>
          </a:prstGeom>
          <a:noFill/>
        </p:spPr>
        <p:txBody>
          <a:bodyPr wrap="square" rtlCol="0">
            <a:spAutoFit/>
          </a:bodyPr>
          <a:lstStyle/>
          <a:p>
            <a:r>
              <a:rPr lang="en-GB" sz="3600" dirty="0" smtClean="0"/>
              <a:t>Does providing a food source make this okay? </a:t>
            </a:r>
            <a:endParaRPr lang="en-GB" sz="3600" dirty="0"/>
          </a:p>
        </p:txBody>
      </p:sp>
    </p:spTree>
    <p:extLst>
      <p:ext uri="{BB962C8B-B14F-4D97-AF65-F5344CB8AC3E}">
        <p14:creationId xmlns:p14="http://schemas.microsoft.com/office/powerpoint/2010/main" val="415956502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64160" y="255110"/>
            <a:ext cx="11089640" cy="6160911"/>
          </a:xfrm>
          <a:prstGeom prst="rect">
            <a:avLst/>
          </a:prstGeom>
          <a:ln>
            <a:solidFill>
              <a:srgbClr val="00B0F0"/>
            </a:solidFill>
          </a:ln>
        </p:spPr>
      </p:pic>
      <p:pic>
        <p:nvPicPr>
          <p:cNvPr id="6" name="Picture 5"/>
          <p:cNvPicPr>
            <a:picLocks noChangeAspect="1"/>
          </p:cNvPicPr>
          <p:nvPr/>
        </p:nvPicPr>
        <p:blipFill>
          <a:blip r:embed="rId3"/>
          <a:stretch>
            <a:fillRect/>
          </a:stretch>
        </p:blipFill>
        <p:spPr>
          <a:xfrm>
            <a:off x="2297412" y="2452688"/>
            <a:ext cx="6372225" cy="4019550"/>
          </a:xfrm>
          <a:prstGeom prst="rect">
            <a:avLst/>
          </a:prstGeom>
          <a:ln w="57150">
            <a:solidFill>
              <a:srgbClr val="FF0000"/>
            </a:solidFill>
          </a:ln>
        </p:spPr>
      </p:pic>
    </p:spTree>
    <p:extLst>
      <p:ext uri="{BB962C8B-B14F-4D97-AF65-F5344CB8AC3E}">
        <p14:creationId xmlns:p14="http://schemas.microsoft.com/office/powerpoint/2010/main" val="719504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434153" y="333538"/>
            <a:ext cx="10763001" cy="3445982"/>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934438" y="3612973"/>
            <a:ext cx="9328417" cy="2356506"/>
          </a:xfrm>
          <a:prstGeom prst="rect">
            <a:avLst/>
          </a:prstGeom>
          <a:ln w="57150">
            <a:solidFill>
              <a:srgbClr val="FF0000"/>
            </a:solidFill>
          </a:ln>
        </p:spPr>
      </p:pic>
    </p:spTree>
    <p:extLst>
      <p:ext uri="{BB962C8B-B14F-4D97-AF65-F5344CB8AC3E}">
        <p14:creationId xmlns:p14="http://schemas.microsoft.com/office/powerpoint/2010/main" val="1232588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33055" y="98980"/>
            <a:ext cx="11662092" cy="6702458"/>
          </a:xfrm>
          <a:prstGeom prst="rect">
            <a:avLst/>
          </a:prstGeom>
          <a:ln>
            <a:solidFill>
              <a:srgbClr val="00B0F0"/>
            </a:solidFill>
          </a:ln>
        </p:spPr>
      </p:pic>
    </p:spTree>
    <p:extLst>
      <p:ext uri="{BB962C8B-B14F-4D97-AF65-F5344CB8AC3E}">
        <p14:creationId xmlns:p14="http://schemas.microsoft.com/office/powerpoint/2010/main" val="337801957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d3m73r64N2I"/>
          <p:cNvPicPr>
            <a:picLocks noGrp="1" noRot="1" noChangeAspect="1"/>
          </p:cNvPicPr>
          <p:nvPr>
            <p:ph idx="1"/>
            <a:videoFile r:link="rId1"/>
          </p:nvPr>
        </p:nvPicPr>
        <p:blipFill>
          <a:blip r:embed="rId3"/>
          <a:stretch>
            <a:fillRect/>
          </a:stretch>
        </p:blipFill>
        <p:spPr>
          <a:xfrm>
            <a:off x="325120" y="168910"/>
            <a:ext cx="11409680" cy="6417945"/>
          </a:xfrm>
          <a:prstGeom prst="rect">
            <a:avLst/>
          </a:prstGeom>
        </p:spPr>
      </p:pic>
    </p:spTree>
    <p:extLst>
      <p:ext uri="{BB962C8B-B14F-4D97-AF65-F5344CB8AC3E}">
        <p14:creationId xmlns:p14="http://schemas.microsoft.com/office/powerpoint/2010/main" val="15879178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79061" y="132221"/>
            <a:ext cx="8315325" cy="3819525"/>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082933" y="465924"/>
            <a:ext cx="10930006" cy="6208680"/>
          </a:xfrm>
          <a:prstGeom prst="rect">
            <a:avLst/>
          </a:prstGeom>
          <a:ln>
            <a:solidFill>
              <a:srgbClr val="00B0F0"/>
            </a:solidFill>
          </a:ln>
        </p:spPr>
      </p:pic>
    </p:spTree>
    <p:extLst>
      <p:ext uri="{BB962C8B-B14F-4D97-AF65-F5344CB8AC3E}">
        <p14:creationId xmlns:p14="http://schemas.microsoft.com/office/powerpoint/2010/main" val="397951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AFC5LQ3KnvU"/>
          <p:cNvPicPr>
            <a:picLocks noGrp="1" noRot="1" noChangeAspect="1"/>
          </p:cNvPicPr>
          <p:nvPr>
            <p:ph idx="1"/>
            <a:videoFile r:link="rId1"/>
          </p:nvPr>
        </p:nvPicPr>
        <p:blipFill>
          <a:blip r:embed="rId3"/>
          <a:stretch>
            <a:fillRect/>
          </a:stretch>
        </p:blipFill>
        <p:spPr>
          <a:xfrm>
            <a:off x="243840" y="158750"/>
            <a:ext cx="11572240" cy="6509385"/>
          </a:xfrm>
          <a:prstGeom prst="rect">
            <a:avLst/>
          </a:prstGeom>
        </p:spPr>
      </p:pic>
    </p:spTree>
    <p:extLst>
      <p:ext uri="{BB962C8B-B14F-4D97-AF65-F5344CB8AC3E}">
        <p14:creationId xmlns:p14="http://schemas.microsoft.com/office/powerpoint/2010/main" val="262626446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80" name="Text Box 4"/>
          <p:cNvSpPr txBox="1">
            <a:spLocks noChangeArrowheads="1"/>
          </p:cNvSpPr>
          <p:nvPr/>
        </p:nvSpPr>
        <p:spPr bwMode="auto">
          <a:xfrm>
            <a:off x="1351617" y="948242"/>
            <a:ext cx="10436772"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2400" dirty="0"/>
              <a:t>A food chain shows what is eaten by </a:t>
            </a:r>
            <a:r>
              <a:rPr lang="en-GB" altLang="en-US" sz="2400" dirty="0" smtClean="0"/>
              <a:t>what. </a:t>
            </a:r>
            <a:r>
              <a:rPr lang="en-GB" altLang="en-US" sz="2400" dirty="0" smtClean="0">
                <a:sym typeface="Wingdings 3" panose="05040102010807070707" pitchFamily="18" charset="2"/>
              </a:rPr>
              <a:t>Each </a:t>
            </a:r>
            <a:r>
              <a:rPr lang="en-GB" altLang="en-US" sz="2400" dirty="0">
                <a:sym typeface="Wingdings 3" panose="05040102010807070707" pitchFamily="18" charset="2"/>
              </a:rPr>
              <a:t>arrow means ‘eaten by’.</a:t>
            </a:r>
            <a:endParaRPr lang="en-GB" altLang="en-US" dirty="0">
              <a:sym typeface="Wingdings 3" panose="05040102010807070707" pitchFamily="18" charset="2"/>
            </a:endParaRPr>
          </a:p>
        </p:txBody>
      </p:sp>
      <p:sp>
        <p:nvSpPr>
          <p:cNvPr id="10246" name="Line 10"/>
          <p:cNvSpPr>
            <a:spLocks noChangeShapeType="1"/>
          </p:cNvSpPr>
          <p:nvPr/>
        </p:nvSpPr>
        <p:spPr bwMode="auto">
          <a:xfrm>
            <a:off x="3546302" y="3622264"/>
            <a:ext cx="719138" cy="0"/>
          </a:xfrm>
          <a:prstGeom prst="line">
            <a:avLst/>
          </a:prstGeom>
          <a:noFill/>
          <a:ln w="5715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11"/>
          <p:cNvSpPr>
            <a:spLocks noChangeShapeType="1"/>
          </p:cNvSpPr>
          <p:nvPr/>
        </p:nvSpPr>
        <p:spPr bwMode="auto">
          <a:xfrm>
            <a:off x="6124402" y="3631789"/>
            <a:ext cx="719138" cy="0"/>
          </a:xfrm>
          <a:prstGeom prst="line">
            <a:avLst/>
          </a:prstGeom>
          <a:noFill/>
          <a:ln w="5715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Line 12"/>
          <p:cNvSpPr>
            <a:spLocks noChangeShapeType="1"/>
          </p:cNvSpPr>
          <p:nvPr/>
        </p:nvSpPr>
        <p:spPr bwMode="auto">
          <a:xfrm>
            <a:off x="8189740" y="3612739"/>
            <a:ext cx="719137" cy="0"/>
          </a:xfrm>
          <a:prstGeom prst="line">
            <a:avLst/>
          </a:prstGeom>
          <a:noFill/>
          <a:ln w="5715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pic>
        <p:nvPicPr>
          <p:cNvPr id="10249" name="Picture 21" descr="7C_gfx_foodch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80762">
            <a:off x="4542839" y="1763962"/>
            <a:ext cx="1335088"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22" descr="7C_gfx_foodchain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9121" y="1701430"/>
            <a:ext cx="1335087"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Picture 23" descr="7C_gfx_foodchain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87877" y="1980223"/>
            <a:ext cx="2166937"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Picture 25" descr="7Ca_lea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3320" y="1901003"/>
            <a:ext cx="601663"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3" name="AutoShape 26"/>
          <p:cNvSpPr>
            <a:spLocks noChangeArrowheads="1"/>
          </p:cNvSpPr>
          <p:nvPr/>
        </p:nvSpPr>
        <p:spPr bwMode="auto">
          <a:xfrm>
            <a:off x="2136356" y="3328040"/>
            <a:ext cx="1424529" cy="647700"/>
          </a:xfrm>
          <a:prstGeom prst="roundRect">
            <a:avLst>
              <a:gd name="adj" fmla="val 16667"/>
            </a:avLst>
          </a:prstGeom>
          <a:noFill/>
          <a:ln w="38100">
            <a:solidFill>
              <a:srgbClr val="00CC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en-US" dirty="0" smtClean="0"/>
              <a:t>Leaf – </a:t>
            </a:r>
          </a:p>
          <a:p>
            <a:pPr algn="ctr" eaLnBrk="1" hangingPunct="1">
              <a:lnSpc>
                <a:spcPct val="85000"/>
              </a:lnSpc>
            </a:pPr>
            <a:r>
              <a:rPr lang="en-GB" altLang="en-US" sz="1100" dirty="0" smtClean="0"/>
              <a:t>turned to chemical </a:t>
            </a:r>
          </a:p>
          <a:p>
            <a:pPr algn="ctr" eaLnBrk="1" hangingPunct="1">
              <a:lnSpc>
                <a:spcPct val="85000"/>
              </a:lnSpc>
            </a:pPr>
            <a:r>
              <a:rPr lang="en-GB" altLang="en-US" sz="1100" dirty="0" smtClean="0"/>
              <a:t>energy</a:t>
            </a:r>
            <a:endParaRPr lang="en-GB" altLang="en-US" dirty="0"/>
          </a:p>
        </p:txBody>
      </p:sp>
      <p:sp>
        <p:nvSpPr>
          <p:cNvPr id="10254" name="AutoShape 27"/>
          <p:cNvSpPr>
            <a:spLocks noChangeArrowheads="1"/>
          </p:cNvSpPr>
          <p:nvPr/>
        </p:nvSpPr>
        <p:spPr bwMode="auto">
          <a:xfrm>
            <a:off x="4300562" y="3329627"/>
            <a:ext cx="1800225" cy="647700"/>
          </a:xfrm>
          <a:prstGeom prst="roundRect">
            <a:avLst>
              <a:gd name="adj" fmla="val 16667"/>
            </a:avLst>
          </a:prstGeom>
          <a:noFill/>
          <a:ln w="38100">
            <a:solidFill>
              <a:srgbClr val="00CC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en-US"/>
              <a:t>caterpillar</a:t>
            </a:r>
          </a:p>
        </p:txBody>
      </p:sp>
      <p:sp>
        <p:nvSpPr>
          <p:cNvPr id="10255" name="AutoShape 28"/>
          <p:cNvSpPr>
            <a:spLocks noChangeArrowheads="1"/>
          </p:cNvSpPr>
          <p:nvPr/>
        </p:nvSpPr>
        <p:spPr bwMode="auto">
          <a:xfrm>
            <a:off x="6853262" y="3347090"/>
            <a:ext cx="1258888" cy="647700"/>
          </a:xfrm>
          <a:prstGeom prst="roundRect">
            <a:avLst>
              <a:gd name="adj" fmla="val 16667"/>
            </a:avLst>
          </a:prstGeom>
          <a:noFill/>
          <a:ln w="38100">
            <a:solidFill>
              <a:srgbClr val="00CC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en-US"/>
              <a:t>bird</a:t>
            </a:r>
          </a:p>
        </p:txBody>
      </p:sp>
      <p:sp>
        <p:nvSpPr>
          <p:cNvPr id="10256" name="AutoShape 29"/>
          <p:cNvSpPr>
            <a:spLocks noChangeArrowheads="1"/>
          </p:cNvSpPr>
          <p:nvPr/>
        </p:nvSpPr>
        <p:spPr bwMode="auto">
          <a:xfrm>
            <a:off x="8904312" y="3329627"/>
            <a:ext cx="1223963" cy="647700"/>
          </a:xfrm>
          <a:prstGeom prst="roundRect">
            <a:avLst>
              <a:gd name="adj" fmla="val 16667"/>
            </a:avLst>
          </a:prstGeom>
          <a:noFill/>
          <a:ln w="38100">
            <a:solidFill>
              <a:srgbClr val="00CC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en-US"/>
              <a:t>cat</a:t>
            </a:r>
          </a:p>
        </p:txBody>
      </p:sp>
      <p:sp>
        <p:nvSpPr>
          <p:cNvPr id="10257" name="Line 30"/>
          <p:cNvSpPr>
            <a:spLocks noChangeShapeType="1"/>
          </p:cNvSpPr>
          <p:nvPr/>
        </p:nvSpPr>
        <p:spPr bwMode="auto">
          <a:xfrm>
            <a:off x="3560885" y="2519378"/>
            <a:ext cx="719138" cy="0"/>
          </a:xfrm>
          <a:prstGeom prst="line">
            <a:avLst/>
          </a:prstGeom>
          <a:noFill/>
          <a:ln w="5715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8" name="Line 31"/>
          <p:cNvSpPr>
            <a:spLocks noChangeShapeType="1"/>
          </p:cNvSpPr>
          <p:nvPr/>
        </p:nvSpPr>
        <p:spPr bwMode="auto">
          <a:xfrm>
            <a:off x="6159984" y="2519378"/>
            <a:ext cx="719137" cy="0"/>
          </a:xfrm>
          <a:prstGeom prst="line">
            <a:avLst/>
          </a:prstGeom>
          <a:noFill/>
          <a:ln w="5715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9" name="Line 32"/>
          <p:cNvSpPr>
            <a:spLocks noChangeShapeType="1"/>
          </p:cNvSpPr>
          <p:nvPr/>
        </p:nvSpPr>
        <p:spPr bwMode="auto">
          <a:xfrm>
            <a:off x="8214208" y="2552704"/>
            <a:ext cx="719137" cy="0"/>
          </a:xfrm>
          <a:prstGeom prst="line">
            <a:avLst/>
          </a:prstGeom>
          <a:noFill/>
          <a:ln w="5715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 name="Title 1"/>
          <p:cNvSpPr txBox="1">
            <a:spLocks/>
          </p:cNvSpPr>
          <p:nvPr/>
        </p:nvSpPr>
        <p:spPr>
          <a:xfrm>
            <a:off x="609278" y="214103"/>
            <a:ext cx="10972800" cy="740569"/>
          </a:xfrm>
          <a:prstGeom prst="rect">
            <a:avLst/>
          </a:prstGeom>
          <a:no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u="sng" dirty="0" smtClean="0"/>
              <a:t>Trophic levels</a:t>
            </a:r>
            <a:endParaRPr lang="en-GB" b="1" u="sng" dirty="0"/>
          </a:p>
        </p:txBody>
      </p:sp>
      <p:sp>
        <p:nvSpPr>
          <p:cNvPr id="2" name="Sun 1"/>
          <p:cNvSpPr/>
          <p:nvPr/>
        </p:nvSpPr>
        <p:spPr>
          <a:xfrm>
            <a:off x="97869" y="1701430"/>
            <a:ext cx="1728192" cy="1468963"/>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smtClean="0">
                <a:solidFill>
                  <a:schemeClr val="tx1"/>
                </a:solidFill>
              </a:rPr>
              <a:t>Energy from the sun</a:t>
            </a:r>
            <a:endParaRPr lang="en-GB" sz="1100" dirty="0">
              <a:solidFill>
                <a:schemeClr val="tx1"/>
              </a:solidFill>
            </a:endParaRPr>
          </a:p>
        </p:txBody>
      </p:sp>
      <p:sp>
        <p:nvSpPr>
          <p:cNvPr id="22" name="Line 30"/>
          <p:cNvSpPr>
            <a:spLocks noChangeShapeType="1"/>
          </p:cNvSpPr>
          <p:nvPr/>
        </p:nvSpPr>
        <p:spPr bwMode="auto">
          <a:xfrm flipV="1">
            <a:off x="1905967" y="2506778"/>
            <a:ext cx="546239" cy="7908"/>
          </a:xfrm>
          <a:prstGeom prst="line">
            <a:avLst/>
          </a:prstGeom>
          <a:noFill/>
          <a:ln w="5715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 name="TextBox 2"/>
          <p:cNvSpPr txBox="1"/>
          <p:nvPr/>
        </p:nvSpPr>
        <p:spPr>
          <a:xfrm>
            <a:off x="417284" y="4461017"/>
            <a:ext cx="11414235" cy="2339102"/>
          </a:xfrm>
          <a:prstGeom prst="rect">
            <a:avLst/>
          </a:prstGeom>
          <a:noFill/>
        </p:spPr>
        <p:txBody>
          <a:bodyPr wrap="square" rtlCol="0">
            <a:spAutoFit/>
          </a:bodyPr>
          <a:lstStyle/>
          <a:p>
            <a:r>
              <a:rPr lang="en-GB" sz="3200" u="sng" dirty="0" smtClean="0"/>
              <a:t>Key words:</a:t>
            </a:r>
          </a:p>
          <a:p>
            <a:endParaRPr lang="en-GB" dirty="0"/>
          </a:p>
          <a:p>
            <a:r>
              <a:rPr lang="en-GB" sz="2400" dirty="0" smtClean="0">
                <a:solidFill>
                  <a:srgbClr val="FF0000"/>
                </a:solidFill>
              </a:rPr>
              <a:t>Herbivore</a:t>
            </a:r>
            <a:r>
              <a:rPr lang="en-GB" sz="2400" dirty="0" smtClean="0"/>
              <a:t> – only eats plants</a:t>
            </a:r>
          </a:p>
          <a:p>
            <a:r>
              <a:rPr lang="en-GB" sz="2400" dirty="0" smtClean="0">
                <a:solidFill>
                  <a:srgbClr val="FF0000"/>
                </a:solidFill>
              </a:rPr>
              <a:t>Carnivore</a:t>
            </a:r>
            <a:r>
              <a:rPr lang="en-GB" sz="2400" dirty="0" smtClean="0"/>
              <a:t> – only eats meat</a:t>
            </a:r>
          </a:p>
          <a:p>
            <a:r>
              <a:rPr lang="en-GB" sz="2400" dirty="0" smtClean="0">
                <a:solidFill>
                  <a:srgbClr val="FF0000"/>
                </a:solidFill>
              </a:rPr>
              <a:t>Consumer</a:t>
            </a:r>
            <a:r>
              <a:rPr lang="en-GB" sz="2400" dirty="0" smtClean="0"/>
              <a:t> – an organism unable to produce it’s own food</a:t>
            </a:r>
          </a:p>
          <a:p>
            <a:r>
              <a:rPr lang="en-GB" sz="2400" dirty="0" smtClean="0">
                <a:solidFill>
                  <a:srgbClr val="FF0000"/>
                </a:solidFill>
              </a:rPr>
              <a:t>Producer</a:t>
            </a:r>
            <a:r>
              <a:rPr lang="en-GB" sz="2400" dirty="0" smtClean="0"/>
              <a:t> – uses the sun to produce it’s own food</a:t>
            </a:r>
            <a:endParaRPr lang="en-GB" dirty="0"/>
          </a:p>
        </p:txBody>
      </p:sp>
      <p:sp>
        <p:nvSpPr>
          <p:cNvPr id="4" name="Rounded Rectangle 3"/>
          <p:cNvSpPr/>
          <p:nvPr/>
        </p:nvSpPr>
        <p:spPr>
          <a:xfrm>
            <a:off x="1747737" y="3994790"/>
            <a:ext cx="2072831" cy="44057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dirty="0" smtClean="0"/>
              <a:t>Producer</a:t>
            </a:r>
            <a:endParaRPr lang="en-GB" dirty="0"/>
          </a:p>
        </p:txBody>
      </p:sp>
      <p:sp>
        <p:nvSpPr>
          <p:cNvPr id="25" name="Rounded Rectangle 24"/>
          <p:cNvSpPr/>
          <p:nvPr/>
        </p:nvSpPr>
        <p:spPr>
          <a:xfrm>
            <a:off x="4344738" y="3997977"/>
            <a:ext cx="1711872" cy="59615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dirty="0" smtClean="0"/>
              <a:t>Primary consumers</a:t>
            </a:r>
            <a:endParaRPr lang="en-GB" dirty="0"/>
          </a:p>
        </p:txBody>
      </p:sp>
      <p:sp>
        <p:nvSpPr>
          <p:cNvPr id="26" name="Rounded Rectangle 25"/>
          <p:cNvSpPr/>
          <p:nvPr/>
        </p:nvSpPr>
        <p:spPr>
          <a:xfrm>
            <a:off x="6636419" y="4010185"/>
            <a:ext cx="1765578" cy="59902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dirty="0" smtClean="0"/>
              <a:t>Secondary consumers</a:t>
            </a:r>
            <a:endParaRPr lang="en-GB" dirty="0"/>
          </a:p>
        </p:txBody>
      </p:sp>
      <p:sp>
        <p:nvSpPr>
          <p:cNvPr id="27" name="Rounded Rectangle 26"/>
          <p:cNvSpPr/>
          <p:nvPr/>
        </p:nvSpPr>
        <p:spPr>
          <a:xfrm>
            <a:off x="8845833" y="3993521"/>
            <a:ext cx="1340920" cy="60061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dirty="0" smtClean="0"/>
              <a:t>Tertiary consumers</a:t>
            </a:r>
            <a:endParaRPr lang="en-GB" dirty="0"/>
          </a:p>
        </p:txBody>
      </p:sp>
      <p:sp>
        <p:nvSpPr>
          <p:cNvPr id="29" name="AutoShape 29"/>
          <p:cNvSpPr>
            <a:spLocks noChangeArrowheads="1"/>
          </p:cNvSpPr>
          <p:nvPr/>
        </p:nvSpPr>
        <p:spPr bwMode="auto">
          <a:xfrm>
            <a:off x="10171346" y="5044965"/>
            <a:ext cx="1649341" cy="647700"/>
          </a:xfrm>
          <a:prstGeom prst="roundRect">
            <a:avLst>
              <a:gd name="adj" fmla="val 16667"/>
            </a:avLst>
          </a:prstGeom>
          <a:noFill/>
          <a:ln w="38100">
            <a:solidFill>
              <a:srgbClr val="00CC00"/>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5000"/>
              </a:lnSpc>
            </a:pPr>
            <a:r>
              <a:rPr lang="en-GB" altLang="en-US" dirty="0" smtClean="0"/>
              <a:t>decomposers</a:t>
            </a:r>
            <a:endParaRPr lang="en-GB" altLang="en-US" dirty="0"/>
          </a:p>
        </p:txBody>
      </p:sp>
      <p:sp>
        <p:nvSpPr>
          <p:cNvPr id="30" name="Rounded Rectangle 29"/>
          <p:cNvSpPr/>
          <p:nvPr/>
        </p:nvSpPr>
        <p:spPr>
          <a:xfrm>
            <a:off x="2357421" y="2969921"/>
            <a:ext cx="924909" cy="34053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dirty="0" smtClean="0"/>
              <a:t>Level 1</a:t>
            </a:r>
            <a:endParaRPr lang="en-GB" dirty="0"/>
          </a:p>
        </p:txBody>
      </p:sp>
      <p:sp>
        <p:nvSpPr>
          <p:cNvPr id="31" name="Rounded Rectangle 30"/>
          <p:cNvSpPr/>
          <p:nvPr/>
        </p:nvSpPr>
        <p:spPr>
          <a:xfrm>
            <a:off x="4738668" y="2995467"/>
            <a:ext cx="924909" cy="34053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dirty="0" smtClean="0"/>
              <a:t>Level 2</a:t>
            </a:r>
            <a:endParaRPr lang="en-GB" dirty="0"/>
          </a:p>
        </p:txBody>
      </p:sp>
      <p:sp>
        <p:nvSpPr>
          <p:cNvPr id="32" name="Rounded Rectangle 31"/>
          <p:cNvSpPr/>
          <p:nvPr/>
        </p:nvSpPr>
        <p:spPr>
          <a:xfrm>
            <a:off x="7020251" y="2995467"/>
            <a:ext cx="924909" cy="34053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dirty="0" smtClean="0"/>
              <a:t>Level 3</a:t>
            </a:r>
            <a:endParaRPr lang="en-GB" dirty="0"/>
          </a:p>
        </p:txBody>
      </p:sp>
      <p:sp>
        <p:nvSpPr>
          <p:cNvPr id="33" name="Rounded Rectangle 32"/>
          <p:cNvSpPr/>
          <p:nvPr/>
        </p:nvSpPr>
        <p:spPr>
          <a:xfrm>
            <a:off x="9053838" y="2963987"/>
            <a:ext cx="924909" cy="34053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dirty="0" smtClean="0"/>
              <a:t>Level 4</a:t>
            </a:r>
            <a:endParaRPr lang="en-GB" dirty="0"/>
          </a:p>
        </p:txBody>
      </p:sp>
    </p:spTree>
    <p:extLst>
      <p:ext uri="{BB962C8B-B14F-4D97-AF65-F5344CB8AC3E}">
        <p14:creationId xmlns:p14="http://schemas.microsoft.com/office/powerpoint/2010/main" val="308952760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86117" y="47135"/>
            <a:ext cx="9651771" cy="6722958"/>
          </a:xfrm>
          <a:prstGeom prst="rect">
            <a:avLst/>
          </a:prstGeom>
          <a:ln>
            <a:solidFill>
              <a:srgbClr val="00B0F0"/>
            </a:solidFill>
          </a:ln>
        </p:spPr>
      </p:pic>
    </p:spTree>
    <p:extLst>
      <p:ext uri="{BB962C8B-B14F-4D97-AF65-F5344CB8AC3E}">
        <p14:creationId xmlns:p14="http://schemas.microsoft.com/office/powerpoint/2010/main" val="117820918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sgh1OWm0oTQ"/>
          <p:cNvPicPr>
            <a:picLocks noGrp="1" noRot="1" noChangeAspect="1"/>
          </p:cNvPicPr>
          <p:nvPr>
            <p:ph idx="1"/>
            <a:videoFile r:link="rId1"/>
          </p:nvPr>
        </p:nvPicPr>
        <p:blipFill>
          <a:blip r:embed="rId3"/>
          <a:stretch>
            <a:fillRect/>
          </a:stretch>
        </p:blipFill>
        <p:spPr>
          <a:xfrm>
            <a:off x="406400" y="151130"/>
            <a:ext cx="11369040" cy="6395085"/>
          </a:xfrm>
          <a:prstGeom prst="rect">
            <a:avLst/>
          </a:prstGeom>
        </p:spPr>
      </p:pic>
    </p:spTree>
    <p:extLst>
      <p:ext uri="{BB962C8B-B14F-4D97-AF65-F5344CB8AC3E}">
        <p14:creationId xmlns:p14="http://schemas.microsoft.com/office/powerpoint/2010/main" val="84727998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2"/>
          <p:cNvPicPr>
            <a:picLocks noChangeAspect="1" noChangeArrowheads="1"/>
          </p:cNvPicPr>
          <p:nvPr/>
        </p:nvPicPr>
        <p:blipFill>
          <a:blip r:embed="rId3">
            <a:extLst>
              <a:ext uri="{28A0092B-C50C-407E-A947-70E740481C1C}">
                <a14:useLocalDpi xmlns:a14="http://schemas.microsoft.com/office/drawing/2010/main" val="0"/>
              </a:ext>
            </a:extLst>
          </a:blip>
          <a:srcRect l="32021" t="18188" r="22134" b="8832"/>
          <a:stretch>
            <a:fillRect/>
          </a:stretch>
        </p:blipFill>
        <p:spPr bwMode="auto">
          <a:xfrm>
            <a:off x="838200" y="1773237"/>
            <a:ext cx="5932487" cy="4535487"/>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sp>
        <p:nvSpPr>
          <p:cNvPr id="12292" name="Rectangle 4"/>
          <p:cNvSpPr>
            <a:spLocks noChangeArrowheads="1"/>
          </p:cNvSpPr>
          <p:nvPr/>
        </p:nvSpPr>
        <p:spPr bwMode="auto">
          <a:xfrm>
            <a:off x="7359049" y="1624935"/>
            <a:ext cx="4107738"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2800" dirty="0">
                <a:latin typeface="+mn-lt"/>
              </a:rPr>
              <a:t>Pyramids of Biomass show the</a:t>
            </a:r>
          </a:p>
          <a:p>
            <a:pPr eaLnBrk="1" hangingPunct="1">
              <a:spcBef>
                <a:spcPct val="0"/>
              </a:spcBef>
              <a:buFontTx/>
              <a:buNone/>
            </a:pPr>
            <a:r>
              <a:rPr lang="en-GB" altLang="en-US" sz="2800" dirty="0">
                <a:latin typeface="+mn-lt"/>
              </a:rPr>
              <a:t>amount of biomass at each level in a food chain.</a:t>
            </a:r>
          </a:p>
          <a:p>
            <a:pPr eaLnBrk="1" hangingPunct="1">
              <a:spcBef>
                <a:spcPct val="0"/>
              </a:spcBef>
              <a:buFontTx/>
              <a:buNone/>
            </a:pPr>
            <a:endParaRPr lang="en-GB" altLang="en-US" sz="2800" dirty="0">
              <a:latin typeface="+mn-lt"/>
            </a:endParaRPr>
          </a:p>
          <a:p>
            <a:pPr eaLnBrk="1" hangingPunct="1">
              <a:spcBef>
                <a:spcPct val="0"/>
              </a:spcBef>
              <a:buFontTx/>
              <a:buNone/>
            </a:pPr>
            <a:r>
              <a:rPr lang="en-GB" altLang="en-US" sz="2800" dirty="0">
                <a:latin typeface="+mn-lt"/>
              </a:rPr>
              <a:t>BIOMASS: The amount of living material produced initially by plants an passed down the food chain. Calculated by weighing the </a:t>
            </a:r>
            <a:r>
              <a:rPr lang="en-GB" altLang="en-US" sz="2800" b="1" dirty="0">
                <a:latin typeface="+mn-lt"/>
              </a:rPr>
              <a:t>dry</a:t>
            </a:r>
            <a:r>
              <a:rPr lang="en-GB" altLang="en-US" sz="2800" dirty="0">
                <a:latin typeface="+mn-lt"/>
              </a:rPr>
              <a:t> mass.</a:t>
            </a:r>
          </a:p>
        </p:txBody>
      </p:sp>
      <p:sp>
        <p:nvSpPr>
          <p:cNvPr id="5" name="Title 1"/>
          <p:cNvSpPr txBox="1">
            <a:spLocks/>
          </p:cNvSpPr>
          <p:nvPr/>
        </p:nvSpPr>
        <p:spPr>
          <a:xfrm>
            <a:off x="838200" y="242888"/>
            <a:ext cx="10972800" cy="1143000"/>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u="sng" dirty="0" smtClean="0"/>
              <a:t>Pyramids of biomass </a:t>
            </a:r>
            <a:endParaRPr lang="en-GB" b="1" u="sng" dirty="0"/>
          </a:p>
        </p:txBody>
      </p:sp>
    </p:spTree>
    <p:custDataLst>
      <p:tags r:id="rId1"/>
    </p:custDataLst>
    <p:extLst>
      <p:ext uri="{BB962C8B-B14F-4D97-AF65-F5344CB8AC3E}">
        <p14:creationId xmlns:p14="http://schemas.microsoft.com/office/powerpoint/2010/main" val="377173843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46851" y="153194"/>
            <a:ext cx="8391525" cy="3848100"/>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322278" y="2570162"/>
            <a:ext cx="11715750" cy="3286125"/>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243648" y="3707365"/>
            <a:ext cx="11873010" cy="3028396"/>
          </a:xfrm>
          <a:prstGeom prst="rect">
            <a:avLst/>
          </a:prstGeom>
          <a:ln>
            <a:solidFill>
              <a:srgbClr val="00B0F0"/>
            </a:solidFill>
          </a:ln>
        </p:spPr>
      </p:pic>
    </p:spTree>
    <p:extLst>
      <p:ext uri="{BB962C8B-B14F-4D97-AF65-F5344CB8AC3E}">
        <p14:creationId xmlns:p14="http://schemas.microsoft.com/office/powerpoint/2010/main" val="2453981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9" descr="co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6099317" y="3068255"/>
            <a:ext cx="4510317" cy="2937641"/>
          </a:xfrm>
          <a:prstGeom prst="rect">
            <a:avLst/>
          </a:prstGeom>
          <a:noFill/>
        </p:spPr>
      </p:pic>
      <p:sp>
        <p:nvSpPr>
          <p:cNvPr id="2" name="Title 1"/>
          <p:cNvSpPr>
            <a:spLocks noGrp="1"/>
          </p:cNvSpPr>
          <p:nvPr>
            <p:ph type="title"/>
          </p:nvPr>
        </p:nvSpPr>
        <p:spPr>
          <a:noFill/>
        </p:spPr>
        <p:txBody>
          <a:bodyPr/>
          <a:lstStyle/>
          <a:p>
            <a:pPr algn="ctr"/>
            <a:r>
              <a:rPr lang="en-GB" b="1" u="sng" dirty="0" smtClean="0"/>
              <a:t>Energy transfers </a:t>
            </a:r>
            <a:endParaRPr lang="en-GB" b="1" u="sng" dirty="0"/>
          </a:p>
        </p:txBody>
      </p:sp>
      <p:sp>
        <p:nvSpPr>
          <p:cNvPr id="4" name="Text Box 12"/>
          <p:cNvSpPr txBox="1">
            <a:spLocks noChangeArrowheads="1"/>
          </p:cNvSpPr>
          <p:nvPr/>
        </p:nvSpPr>
        <p:spPr bwMode="auto">
          <a:xfrm>
            <a:off x="5943600" y="3228247"/>
            <a:ext cx="914400" cy="838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GB" sz="1600" dirty="0">
                <a:cs typeface="Times New Roman" pitchFamily="18" charset="0"/>
              </a:rPr>
              <a:t>3060 KJ in food</a:t>
            </a:r>
          </a:p>
          <a:p>
            <a:pPr eaLnBrk="0" hangingPunct="0"/>
            <a:endParaRPr lang="en-GB" dirty="0"/>
          </a:p>
        </p:txBody>
      </p:sp>
      <p:sp>
        <p:nvSpPr>
          <p:cNvPr id="5" name="Text Box 11"/>
          <p:cNvSpPr txBox="1">
            <a:spLocks noChangeArrowheads="1"/>
          </p:cNvSpPr>
          <p:nvPr/>
        </p:nvSpPr>
        <p:spPr bwMode="auto">
          <a:xfrm>
            <a:off x="8222374" y="1811650"/>
            <a:ext cx="1257300" cy="58069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GB" sz="1600" dirty="0">
                <a:cs typeface="Times New Roman" pitchFamily="18" charset="0"/>
              </a:rPr>
              <a:t>1110 KJ in heat loss</a:t>
            </a:r>
          </a:p>
          <a:p>
            <a:pPr eaLnBrk="0" hangingPunct="0"/>
            <a:endParaRPr lang="en-GB" dirty="0"/>
          </a:p>
        </p:txBody>
      </p:sp>
      <p:sp>
        <p:nvSpPr>
          <p:cNvPr id="6" name="Text Box 9"/>
          <p:cNvSpPr txBox="1">
            <a:spLocks noChangeArrowheads="1"/>
          </p:cNvSpPr>
          <p:nvPr/>
        </p:nvSpPr>
        <p:spPr bwMode="auto">
          <a:xfrm>
            <a:off x="3505201" y="3352801"/>
            <a:ext cx="1858963"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p>
        </p:txBody>
      </p:sp>
      <p:sp>
        <p:nvSpPr>
          <p:cNvPr id="7" name="AutoShape 8"/>
          <p:cNvSpPr>
            <a:spLocks noChangeArrowheads="1"/>
          </p:cNvSpPr>
          <p:nvPr/>
        </p:nvSpPr>
        <p:spPr bwMode="auto">
          <a:xfrm>
            <a:off x="8477250" y="2460145"/>
            <a:ext cx="266700" cy="571500"/>
          </a:xfrm>
          <a:prstGeom prst="upArrow">
            <a:avLst>
              <a:gd name="adj1" fmla="val 50000"/>
              <a:gd name="adj2" fmla="val 53571"/>
            </a:avLst>
          </a:prstGeom>
          <a:solidFill>
            <a:srgbClr val="FF0000"/>
          </a:solidFill>
          <a:ln w="9525">
            <a:solidFill>
              <a:srgbClr val="000000"/>
            </a:solidFill>
            <a:miter lim="800000"/>
            <a:headEnd/>
            <a:tailEnd/>
          </a:ln>
        </p:spPr>
        <p:txBody>
          <a:bodyPr/>
          <a:lstStyle/>
          <a:p>
            <a:endParaRPr lang="en-GB">
              <a:latin typeface="Calibri" pitchFamily="34" charset="0"/>
            </a:endParaRPr>
          </a:p>
        </p:txBody>
      </p:sp>
      <p:sp>
        <p:nvSpPr>
          <p:cNvPr id="8" name="AutoShape 7"/>
          <p:cNvSpPr>
            <a:spLocks noChangeArrowheads="1"/>
          </p:cNvSpPr>
          <p:nvPr/>
        </p:nvSpPr>
        <p:spPr bwMode="auto">
          <a:xfrm>
            <a:off x="10523130" y="3647347"/>
            <a:ext cx="457200" cy="228600"/>
          </a:xfrm>
          <a:prstGeom prst="rightArrow">
            <a:avLst>
              <a:gd name="adj1" fmla="val 50000"/>
              <a:gd name="adj2" fmla="val 50000"/>
            </a:avLst>
          </a:prstGeom>
          <a:solidFill>
            <a:srgbClr val="800000"/>
          </a:solidFill>
          <a:ln w="9525">
            <a:solidFill>
              <a:srgbClr val="000000"/>
            </a:solidFill>
            <a:miter lim="800000"/>
            <a:headEnd/>
            <a:tailEnd/>
          </a:ln>
        </p:spPr>
        <p:txBody>
          <a:bodyPr/>
          <a:lstStyle/>
          <a:p>
            <a:endParaRPr lang="en-GB">
              <a:latin typeface="Calibri" pitchFamily="34" charset="0"/>
            </a:endParaRPr>
          </a:p>
        </p:txBody>
      </p:sp>
      <p:sp>
        <p:nvSpPr>
          <p:cNvPr id="9" name="Text Box 6"/>
          <p:cNvSpPr txBox="1">
            <a:spLocks noChangeArrowheads="1"/>
          </p:cNvSpPr>
          <p:nvPr/>
        </p:nvSpPr>
        <p:spPr bwMode="auto">
          <a:xfrm>
            <a:off x="10553700" y="3965575"/>
            <a:ext cx="1638300" cy="571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GB" sz="1600" dirty="0">
                <a:cs typeface="Times New Roman" pitchFamily="18" charset="0"/>
              </a:rPr>
              <a:t>1797 KJ in urine and faeces</a:t>
            </a:r>
          </a:p>
          <a:p>
            <a:pPr eaLnBrk="0" hangingPunct="0"/>
            <a:endParaRPr lang="en-GB" sz="1600" dirty="0"/>
          </a:p>
        </p:txBody>
      </p:sp>
      <p:sp>
        <p:nvSpPr>
          <p:cNvPr id="10" name="AutoShape 5"/>
          <p:cNvSpPr>
            <a:spLocks noChangeArrowheads="1"/>
          </p:cNvSpPr>
          <p:nvPr/>
        </p:nvSpPr>
        <p:spPr bwMode="auto">
          <a:xfrm>
            <a:off x="6172200" y="3733800"/>
            <a:ext cx="457200" cy="228600"/>
          </a:xfrm>
          <a:prstGeom prst="rightArrow">
            <a:avLst>
              <a:gd name="adj1" fmla="val 50000"/>
              <a:gd name="adj2" fmla="val 50000"/>
            </a:avLst>
          </a:prstGeom>
          <a:solidFill>
            <a:srgbClr val="009900"/>
          </a:solidFill>
          <a:ln w="9525">
            <a:solidFill>
              <a:srgbClr val="000000"/>
            </a:solidFill>
            <a:miter lim="800000"/>
            <a:headEnd/>
            <a:tailEnd/>
          </a:ln>
        </p:spPr>
        <p:txBody>
          <a:bodyPr/>
          <a:lstStyle/>
          <a:p>
            <a:endParaRPr lang="en-GB">
              <a:latin typeface="Calibri" pitchFamily="34" charset="0"/>
            </a:endParaRPr>
          </a:p>
        </p:txBody>
      </p:sp>
      <p:sp>
        <p:nvSpPr>
          <p:cNvPr id="11" name="Rectangle 13"/>
          <p:cNvSpPr>
            <a:spLocks noChangeArrowheads="1"/>
          </p:cNvSpPr>
          <p:nvPr/>
        </p:nvSpPr>
        <p:spPr bwMode="auto">
          <a:xfrm>
            <a:off x="1524000" y="2170114"/>
            <a:ext cx="91440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a:latin typeface="Calibri" pitchFamily="34" charset="0"/>
                <a:cs typeface="Times New Roman" pitchFamily="18" charset="0"/>
              </a:rPr>
              <a:t> </a:t>
            </a:r>
            <a:endParaRPr lang="en-GB" sz="1400" b="1">
              <a:cs typeface="Arial" charset="0"/>
            </a:endParaRPr>
          </a:p>
          <a:p>
            <a:pPr eaLnBrk="0" hangingPunct="0"/>
            <a:endParaRPr lang="en-GB">
              <a:latin typeface="Calibri" pitchFamily="34" charset="0"/>
            </a:endParaRPr>
          </a:p>
        </p:txBody>
      </p:sp>
      <p:sp>
        <p:nvSpPr>
          <p:cNvPr id="13" name="Text Box 20"/>
          <p:cNvSpPr txBox="1">
            <a:spLocks noChangeArrowheads="1"/>
          </p:cNvSpPr>
          <p:nvPr/>
        </p:nvSpPr>
        <p:spPr bwMode="auto">
          <a:xfrm>
            <a:off x="671459" y="1989167"/>
            <a:ext cx="4959811" cy="4216539"/>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itchFamily="34" charset="0"/>
              </a:defRPr>
            </a:lvl1pPr>
            <a:lvl2pPr>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ct val="50000"/>
              </a:spcBef>
            </a:pPr>
            <a:r>
              <a:rPr lang="en-GB" sz="2800" dirty="0"/>
              <a:t>Much of the </a:t>
            </a:r>
            <a:r>
              <a:rPr lang="en-GB" sz="2800" b="1" u="sng" dirty="0">
                <a:solidFill>
                  <a:srgbClr val="FF0000"/>
                </a:solidFill>
              </a:rPr>
              <a:t>energy</a:t>
            </a:r>
            <a:r>
              <a:rPr lang="en-GB" sz="2800" dirty="0"/>
              <a:t> lost </a:t>
            </a:r>
            <a:r>
              <a:rPr lang="en-GB" sz="2800" dirty="0" smtClean="0"/>
              <a:t>in: </a:t>
            </a:r>
          </a:p>
          <a:p>
            <a:pPr marL="342900" indent="-342900">
              <a:spcBef>
                <a:spcPct val="50000"/>
              </a:spcBef>
              <a:buFont typeface="Arial" panose="020B0604020202020204" pitchFamily="34" charset="0"/>
              <a:buChar char="•"/>
            </a:pPr>
            <a:r>
              <a:rPr lang="en-GB" sz="2400" b="1" i="1" dirty="0" smtClean="0">
                <a:solidFill>
                  <a:srgbClr val="FF0000"/>
                </a:solidFill>
              </a:rPr>
              <a:t>Movement</a:t>
            </a:r>
            <a:r>
              <a:rPr lang="en-GB" sz="2400" dirty="0" smtClean="0"/>
              <a:t> </a:t>
            </a:r>
            <a:r>
              <a:rPr lang="en-GB" sz="2400" dirty="0"/>
              <a:t>(muscles </a:t>
            </a:r>
            <a:r>
              <a:rPr lang="en-GB" sz="2400" dirty="0" smtClean="0"/>
              <a:t>contracting)</a:t>
            </a:r>
          </a:p>
          <a:p>
            <a:pPr marL="342900" indent="-342900">
              <a:spcBef>
                <a:spcPct val="50000"/>
              </a:spcBef>
              <a:buFont typeface="Arial" panose="020B0604020202020204" pitchFamily="34" charset="0"/>
              <a:buChar char="•"/>
            </a:pPr>
            <a:r>
              <a:rPr lang="en-GB" sz="2400" b="1" i="1" dirty="0" smtClean="0">
                <a:solidFill>
                  <a:srgbClr val="FF0000"/>
                </a:solidFill>
              </a:rPr>
              <a:t>Heat</a:t>
            </a:r>
            <a:r>
              <a:rPr lang="en-GB" sz="2400" b="1" i="1" dirty="0" smtClean="0"/>
              <a:t> </a:t>
            </a:r>
            <a:endParaRPr lang="en-GB" sz="2400" b="1" i="1" dirty="0"/>
          </a:p>
          <a:p>
            <a:pPr marL="342900" indent="-342900">
              <a:spcBef>
                <a:spcPct val="50000"/>
              </a:spcBef>
              <a:buFont typeface="Arial" panose="020B0604020202020204" pitchFamily="34" charset="0"/>
              <a:buChar char="•"/>
            </a:pPr>
            <a:r>
              <a:rPr lang="en-GB" sz="2400" b="1" i="1" dirty="0" smtClean="0">
                <a:solidFill>
                  <a:srgbClr val="FF0000"/>
                </a:solidFill>
              </a:rPr>
              <a:t>Keeping </a:t>
            </a:r>
            <a:r>
              <a:rPr lang="en-GB" sz="2400" b="1" i="1" dirty="0">
                <a:solidFill>
                  <a:srgbClr val="FF0000"/>
                </a:solidFill>
              </a:rPr>
              <a:t>a constant </a:t>
            </a:r>
            <a:r>
              <a:rPr lang="en-GB" sz="2400" b="1" i="1" dirty="0" smtClean="0">
                <a:solidFill>
                  <a:srgbClr val="FF0000"/>
                </a:solidFill>
              </a:rPr>
              <a:t>body temperature  </a:t>
            </a:r>
            <a:r>
              <a:rPr lang="en-GB" sz="2400" dirty="0"/>
              <a:t>(energy </a:t>
            </a:r>
            <a:r>
              <a:rPr lang="en-GB" sz="2400" dirty="0" smtClean="0"/>
              <a:t>needed </a:t>
            </a:r>
            <a:r>
              <a:rPr lang="en-GB" sz="2400" dirty="0"/>
              <a:t>to keep warm </a:t>
            </a:r>
            <a:r>
              <a:rPr lang="en-GB" sz="2400" dirty="0" smtClean="0"/>
              <a:t>or cool down)</a:t>
            </a:r>
            <a:endParaRPr lang="en-GB" sz="2400" b="1" i="1" dirty="0"/>
          </a:p>
          <a:p>
            <a:pPr marL="342900" indent="-342900">
              <a:spcBef>
                <a:spcPct val="50000"/>
              </a:spcBef>
              <a:buFont typeface="Arial" panose="020B0604020202020204" pitchFamily="34" charset="0"/>
              <a:buChar char="•"/>
            </a:pPr>
            <a:r>
              <a:rPr lang="en-GB" sz="2400" b="1" i="1" dirty="0" smtClean="0">
                <a:solidFill>
                  <a:srgbClr val="FF0000"/>
                </a:solidFill>
              </a:rPr>
              <a:t>Waste</a:t>
            </a:r>
            <a:r>
              <a:rPr lang="en-GB" sz="2400" dirty="0" smtClean="0"/>
              <a:t> </a:t>
            </a:r>
            <a:r>
              <a:rPr lang="en-GB" sz="2400" dirty="0"/>
              <a:t>(herbivores </a:t>
            </a:r>
            <a:r>
              <a:rPr lang="en-GB" sz="2400" dirty="0" smtClean="0"/>
              <a:t>can’t digest </a:t>
            </a:r>
            <a:r>
              <a:rPr lang="en-GB" sz="2400" dirty="0"/>
              <a:t>all they eat, </a:t>
            </a:r>
            <a:r>
              <a:rPr lang="en-GB" sz="2400" dirty="0" smtClean="0"/>
              <a:t>excess </a:t>
            </a:r>
            <a:r>
              <a:rPr lang="en-GB" sz="2400" dirty="0"/>
              <a:t>protein </a:t>
            </a:r>
            <a:r>
              <a:rPr lang="en-GB" sz="2400" dirty="0" smtClean="0"/>
              <a:t>passed out </a:t>
            </a:r>
            <a:r>
              <a:rPr lang="en-GB" sz="2400" dirty="0"/>
              <a:t>as urea)</a:t>
            </a:r>
          </a:p>
        </p:txBody>
      </p:sp>
    </p:spTree>
    <p:custDataLst>
      <p:tags r:id="rId1"/>
    </p:custDataLst>
    <p:extLst>
      <p:ext uri="{BB962C8B-B14F-4D97-AF65-F5344CB8AC3E}">
        <p14:creationId xmlns:p14="http://schemas.microsoft.com/office/powerpoint/2010/main" val="146494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en-GB" b="1" u="sng" dirty="0" smtClean="0"/>
              <a:t>Energy transfers </a:t>
            </a:r>
            <a:endParaRPr lang="en-GB" b="1" u="sng" dirty="0"/>
          </a:p>
        </p:txBody>
      </p:sp>
      <p:sp>
        <p:nvSpPr>
          <p:cNvPr id="4" name="Text Box 12"/>
          <p:cNvSpPr txBox="1">
            <a:spLocks noChangeArrowheads="1"/>
          </p:cNvSpPr>
          <p:nvPr/>
        </p:nvSpPr>
        <p:spPr bwMode="auto">
          <a:xfrm>
            <a:off x="6739759" y="5031827"/>
            <a:ext cx="914400" cy="838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GB" sz="1600">
                <a:cs typeface="Times New Roman" pitchFamily="18" charset="0"/>
              </a:rPr>
              <a:t>3060 KJ in food</a:t>
            </a:r>
          </a:p>
          <a:p>
            <a:pPr eaLnBrk="0" hangingPunct="0"/>
            <a:endParaRPr lang="en-GB"/>
          </a:p>
        </p:txBody>
      </p:sp>
      <p:sp>
        <p:nvSpPr>
          <p:cNvPr id="6" name="Text Box 9"/>
          <p:cNvSpPr txBox="1">
            <a:spLocks noChangeArrowheads="1"/>
          </p:cNvSpPr>
          <p:nvPr/>
        </p:nvSpPr>
        <p:spPr bwMode="auto">
          <a:xfrm>
            <a:off x="3505201" y="3352801"/>
            <a:ext cx="1858963"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GB"/>
          </a:p>
        </p:txBody>
      </p:sp>
      <p:sp>
        <p:nvSpPr>
          <p:cNvPr id="8" name="AutoShape 7"/>
          <p:cNvSpPr>
            <a:spLocks noChangeArrowheads="1"/>
          </p:cNvSpPr>
          <p:nvPr/>
        </p:nvSpPr>
        <p:spPr bwMode="auto">
          <a:xfrm>
            <a:off x="10549759" y="4041227"/>
            <a:ext cx="457200" cy="228600"/>
          </a:xfrm>
          <a:prstGeom prst="rightArrow">
            <a:avLst>
              <a:gd name="adj1" fmla="val 50000"/>
              <a:gd name="adj2" fmla="val 50000"/>
            </a:avLst>
          </a:prstGeom>
          <a:solidFill>
            <a:srgbClr val="800000"/>
          </a:solidFill>
          <a:ln w="9525">
            <a:solidFill>
              <a:srgbClr val="000000"/>
            </a:solidFill>
            <a:miter lim="800000"/>
            <a:headEnd/>
            <a:tailEnd/>
          </a:ln>
        </p:spPr>
        <p:txBody>
          <a:bodyPr/>
          <a:lstStyle/>
          <a:p>
            <a:endParaRPr lang="en-GB">
              <a:latin typeface="Calibri" pitchFamily="34" charset="0"/>
            </a:endParaRPr>
          </a:p>
        </p:txBody>
      </p:sp>
      <p:sp>
        <p:nvSpPr>
          <p:cNvPr id="9" name="Text Box 6"/>
          <p:cNvSpPr txBox="1">
            <a:spLocks noChangeArrowheads="1"/>
          </p:cNvSpPr>
          <p:nvPr/>
        </p:nvSpPr>
        <p:spPr bwMode="auto">
          <a:xfrm>
            <a:off x="9406759" y="5412827"/>
            <a:ext cx="1638300" cy="5715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GB" sz="1600">
                <a:cs typeface="Times New Roman" pitchFamily="18" charset="0"/>
              </a:rPr>
              <a:t>1797 KJ in urine and faeces</a:t>
            </a:r>
          </a:p>
          <a:p>
            <a:pPr eaLnBrk="0" hangingPunct="0"/>
            <a:endParaRPr lang="en-GB" sz="1600"/>
          </a:p>
        </p:txBody>
      </p:sp>
      <p:sp>
        <p:nvSpPr>
          <p:cNvPr id="10" name="AutoShape 5"/>
          <p:cNvSpPr>
            <a:spLocks noChangeArrowheads="1"/>
          </p:cNvSpPr>
          <p:nvPr/>
        </p:nvSpPr>
        <p:spPr bwMode="auto">
          <a:xfrm>
            <a:off x="7044559" y="4269827"/>
            <a:ext cx="457200" cy="228600"/>
          </a:xfrm>
          <a:prstGeom prst="rightArrow">
            <a:avLst>
              <a:gd name="adj1" fmla="val 50000"/>
              <a:gd name="adj2" fmla="val 50000"/>
            </a:avLst>
          </a:prstGeom>
          <a:solidFill>
            <a:srgbClr val="009900"/>
          </a:solidFill>
          <a:ln w="9525">
            <a:solidFill>
              <a:srgbClr val="000000"/>
            </a:solidFill>
            <a:miter lim="800000"/>
            <a:headEnd/>
            <a:tailEnd/>
          </a:ln>
        </p:spPr>
        <p:txBody>
          <a:bodyPr/>
          <a:lstStyle/>
          <a:p>
            <a:endParaRPr lang="en-GB">
              <a:latin typeface="Calibri" pitchFamily="34" charset="0"/>
            </a:endParaRPr>
          </a:p>
        </p:txBody>
      </p:sp>
      <p:sp>
        <p:nvSpPr>
          <p:cNvPr id="11" name="Rectangle 13"/>
          <p:cNvSpPr>
            <a:spLocks noChangeArrowheads="1"/>
          </p:cNvSpPr>
          <p:nvPr/>
        </p:nvSpPr>
        <p:spPr bwMode="auto">
          <a:xfrm>
            <a:off x="1524000" y="2170114"/>
            <a:ext cx="91440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b="1">
                <a:latin typeface="Calibri" pitchFamily="34" charset="0"/>
                <a:cs typeface="Times New Roman" pitchFamily="18" charset="0"/>
              </a:rPr>
              <a:t> </a:t>
            </a:r>
            <a:endParaRPr lang="en-GB" sz="1400" b="1">
              <a:cs typeface="Arial" charset="0"/>
            </a:endParaRPr>
          </a:p>
          <a:p>
            <a:pPr eaLnBrk="0" hangingPunct="0"/>
            <a:r>
              <a:rPr lang="en-GB" sz="1200">
                <a:latin typeface="Calibri" pitchFamily="34" charset="0"/>
                <a:cs typeface="Times New Roman" pitchFamily="18" charset="0"/>
              </a:rPr>
              <a:t> </a:t>
            </a:r>
            <a:endParaRPr lang="en-GB" sz="1400" b="1">
              <a:cs typeface="Arial" charset="0"/>
            </a:endParaRPr>
          </a:p>
          <a:p>
            <a:pPr eaLnBrk="0" hangingPunct="0"/>
            <a:endParaRPr lang="en-GB">
              <a:latin typeface="Calibri" pitchFamily="34" charset="0"/>
            </a:endParaRPr>
          </a:p>
        </p:txBody>
      </p:sp>
      <p:pic>
        <p:nvPicPr>
          <p:cNvPr id="12" name="Picture 19" descr="co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7577959" y="3431627"/>
            <a:ext cx="2895600" cy="1885950"/>
          </a:xfrm>
          <a:prstGeom prst="rect">
            <a:avLst/>
          </a:prstGeom>
          <a:noFill/>
        </p:spPr>
      </p:pic>
      <p:sp>
        <p:nvSpPr>
          <p:cNvPr id="13" name="Text Box 20"/>
          <p:cNvSpPr txBox="1">
            <a:spLocks noChangeArrowheads="1"/>
          </p:cNvSpPr>
          <p:nvPr/>
        </p:nvSpPr>
        <p:spPr bwMode="auto">
          <a:xfrm>
            <a:off x="1221768" y="2057400"/>
            <a:ext cx="4392488" cy="4093428"/>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itchFamily="34" charset="0"/>
              </a:defRPr>
            </a:lvl1pPr>
            <a:lvl2pPr>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ct val="50000"/>
              </a:spcBef>
            </a:pPr>
            <a:r>
              <a:rPr lang="en-GB" sz="3200" dirty="0"/>
              <a:t>Much of the </a:t>
            </a:r>
            <a:r>
              <a:rPr lang="en-GB" sz="3200" b="1" u="sng" dirty="0">
                <a:solidFill>
                  <a:srgbClr val="FF0000"/>
                </a:solidFill>
              </a:rPr>
              <a:t>mass</a:t>
            </a:r>
            <a:r>
              <a:rPr lang="en-GB" sz="3200" dirty="0"/>
              <a:t> is lost in: </a:t>
            </a:r>
          </a:p>
          <a:p>
            <a:pPr marL="457200" indent="-457200">
              <a:spcBef>
                <a:spcPct val="50000"/>
              </a:spcBef>
              <a:buFont typeface="Arial" panose="020B0604020202020204" pitchFamily="34" charset="0"/>
              <a:buChar char="•"/>
            </a:pPr>
            <a:r>
              <a:rPr lang="en-GB" sz="2800" dirty="0" smtClean="0">
                <a:solidFill>
                  <a:srgbClr val="FF0000"/>
                </a:solidFill>
              </a:rPr>
              <a:t>Waste</a:t>
            </a:r>
            <a:r>
              <a:rPr lang="en-GB" sz="2800" dirty="0" smtClean="0"/>
              <a:t> </a:t>
            </a:r>
            <a:r>
              <a:rPr lang="en-GB" sz="2800" dirty="0"/>
              <a:t>(Not all </a:t>
            </a:r>
            <a:r>
              <a:rPr lang="en-GB" sz="2800" dirty="0" smtClean="0"/>
              <a:t>digested)</a:t>
            </a:r>
            <a:endParaRPr lang="en-GB" sz="2800" dirty="0"/>
          </a:p>
          <a:p>
            <a:pPr marL="457200" indent="-457200">
              <a:spcBef>
                <a:spcPct val="50000"/>
              </a:spcBef>
              <a:buFont typeface="Arial" panose="020B0604020202020204" pitchFamily="34" charset="0"/>
              <a:buChar char="•"/>
            </a:pPr>
            <a:r>
              <a:rPr lang="en-GB" sz="2800" dirty="0">
                <a:solidFill>
                  <a:srgbClr val="FF0000"/>
                </a:solidFill>
              </a:rPr>
              <a:t>Urine</a:t>
            </a:r>
          </a:p>
          <a:p>
            <a:pPr marL="457200" indent="-457200">
              <a:spcBef>
                <a:spcPct val="50000"/>
              </a:spcBef>
              <a:buFont typeface="Arial" panose="020B0604020202020204" pitchFamily="34" charset="0"/>
              <a:buChar char="•"/>
            </a:pPr>
            <a:r>
              <a:rPr lang="en-GB" sz="2800" dirty="0" smtClean="0"/>
              <a:t>Not all of the previous trophic level is </a:t>
            </a:r>
            <a:r>
              <a:rPr lang="en-GB" sz="2800" dirty="0"/>
              <a:t>eaten</a:t>
            </a:r>
          </a:p>
          <a:p>
            <a:pPr marL="457200" indent="-457200">
              <a:spcBef>
                <a:spcPct val="50000"/>
              </a:spcBef>
              <a:buFont typeface="Arial" panose="020B0604020202020204" pitchFamily="34" charset="0"/>
              <a:buChar char="•"/>
            </a:pPr>
            <a:r>
              <a:rPr lang="en-GB" sz="2800" dirty="0" smtClean="0">
                <a:solidFill>
                  <a:srgbClr val="FF0000"/>
                </a:solidFill>
              </a:rPr>
              <a:t>Carbon dioxide</a:t>
            </a:r>
            <a:endParaRPr lang="en-GB" sz="2000" dirty="0"/>
          </a:p>
        </p:txBody>
      </p:sp>
    </p:spTree>
    <p:custDataLst>
      <p:tags r:id="rId1"/>
    </p:custDataLst>
    <p:extLst>
      <p:ext uri="{BB962C8B-B14F-4D97-AF65-F5344CB8AC3E}">
        <p14:creationId xmlns:p14="http://schemas.microsoft.com/office/powerpoint/2010/main" val="222790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endParaRPr lang="en-GB" altLang="en-US" smtClean="0"/>
          </a:p>
        </p:txBody>
      </p:sp>
      <p:sp>
        <p:nvSpPr>
          <p:cNvPr id="20483" name="Content Placeholder 2"/>
          <p:cNvSpPr>
            <a:spLocks noGrp="1"/>
          </p:cNvSpPr>
          <p:nvPr>
            <p:ph idx="1"/>
          </p:nvPr>
        </p:nvSpPr>
        <p:spPr/>
        <p:txBody>
          <a:bodyPr/>
          <a:lstStyle/>
          <a:p>
            <a:endParaRPr lang="en-GB" altLang="en-US"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4963" y="182563"/>
            <a:ext cx="9985375" cy="6675437"/>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5950" y="274638"/>
            <a:ext cx="12607925" cy="5386387"/>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4767" y="457864"/>
            <a:ext cx="10958512" cy="51847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7252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endParaRPr lang="en-GB" altLang="en-US" smtClean="0"/>
          </a:p>
        </p:txBody>
      </p:sp>
      <p:sp>
        <p:nvSpPr>
          <p:cNvPr id="21507" name="Content Placeholder 2"/>
          <p:cNvSpPr>
            <a:spLocks noGrp="1"/>
          </p:cNvSpPr>
          <p:nvPr>
            <p:ph idx="1"/>
          </p:nvPr>
        </p:nvSpPr>
        <p:spPr/>
        <p:txBody>
          <a:bodyPr/>
          <a:lstStyle/>
          <a:p>
            <a:endParaRPr lang="en-GB" altLang="en-US"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7988" y="115888"/>
            <a:ext cx="10009187" cy="6515100"/>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9063" y="3492500"/>
            <a:ext cx="11684000" cy="31686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65532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endParaRPr lang="en-GB" altLang="en-US"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9063" y="115888"/>
            <a:ext cx="11820525" cy="3529012"/>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8100" y="3863975"/>
            <a:ext cx="944245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55440" y="1353344"/>
            <a:ext cx="9456738" cy="48021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9286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endParaRPr lang="en-GB" altLang="en-US" smtClean="0"/>
          </a:p>
        </p:txBody>
      </p:sp>
      <p:sp>
        <p:nvSpPr>
          <p:cNvPr id="25603" name="Content Placeholder 2"/>
          <p:cNvSpPr>
            <a:spLocks noGrp="1"/>
          </p:cNvSpPr>
          <p:nvPr>
            <p:ph idx="1"/>
          </p:nvPr>
        </p:nvSpPr>
        <p:spPr/>
        <p:txBody>
          <a:bodyPr/>
          <a:lstStyle/>
          <a:p>
            <a:endParaRPr lang="en-GB" altLang="en-US"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9063" y="165100"/>
            <a:ext cx="11737975" cy="454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963" y="3175"/>
            <a:ext cx="8569325" cy="6775450"/>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4475" y="676002"/>
            <a:ext cx="11703050" cy="59864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8175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0" y="0"/>
            <a:ext cx="7711126" cy="6849399"/>
          </a:xfrm>
          <a:prstGeom prst="rect">
            <a:avLst/>
          </a:prstGeom>
          <a:ln>
            <a:solidFill>
              <a:srgbClr val="00B0F0"/>
            </a:solidFill>
          </a:ln>
        </p:spPr>
      </p:pic>
    </p:spTree>
    <p:extLst>
      <p:ext uri="{BB962C8B-B14F-4D97-AF65-F5344CB8AC3E}">
        <p14:creationId xmlns:p14="http://schemas.microsoft.com/office/powerpoint/2010/main" val="114517983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_ACn3e4qnaM"/>
          <p:cNvPicPr>
            <a:picLocks noGrp="1" noRot="1" noChangeAspect="1"/>
          </p:cNvPicPr>
          <p:nvPr>
            <p:ph idx="1"/>
            <a:videoFile r:link="rId1"/>
          </p:nvPr>
        </p:nvPicPr>
        <p:blipFill>
          <a:blip r:embed="rId3"/>
          <a:stretch>
            <a:fillRect/>
          </a:stretch>
        </p:blipFill>
        <p:spPr>
          <a:xfrm>
            <a:off x="223520" y="142240"/>
            <a:ext cx="11734800" cy="6600825"/>
          </a:xfrm>
          <a:prstGeom prst="rect">
            <a:avLst/>
          </a:prstGeom>
        </p:spPr>
      </p:pic>
    </p:spTree>
    <p:extLst>
      <p:ext uri="{BB962C8B-B14F-4D97-AF65-F5344CB8AC3E}">
        <p14:creationId xmlns:p14="http://schemas.microsoft.com/office/powerpoint/2010/main" val="404216475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4041569" y="3363324"/>
            <a:ext cx="4013859" cy="2458192"/>
          </a:xfrm>
          <a:prstGeom prst="ellipse">
            <a:avLst/>
          </a:prstGeom>
          <a:solidFill>
            <a:srgbClr val="92D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t>What affects food security?</a:t>
            </a:r>
            <a:endParaRPr lang="en-GB" sz="3600" dirty="0"/>
          </a:p>
        </p:txBody>
      </p:sp>
      <p:sp>
        <p:nvSpPr>
          <p:cNvPr id="3" name="Rounded Rectangle 2"/>
          <p:cNvSpPr/>
          <p:nvPr/>
        </p:nvSpPr>
        <p:spPr>
          <a:xfrm>
            <a:off x="927333" y="348685"/>
            <a:ext cx="10515600" cy="224676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3200" dirty="0" smtClean="0"/>
              <a:t>In other words:</a:t>
            </a:r>
          </a:p>
          <a:p>
            <a:pPr algn="ctr"/>
            <a:r>
              <a:rPr lang="en-GB" sz="4800" dirty="0" smtClean="0"/>
              <a:t>FOOD SECURITY </a:t>
            </a:r>
            <a:r>
              <a:rPr lang="en-GB" sz="4800" dirty="0"/>
              <a:t>is having enough food to feed a population</a:t>
            </a:r>
          </a:p>
        </p:txBody>
      </p:sp>
    </p:spTree>
    <p:extLst>
      <p:ext uri="{BB962C8B-B14F-4D97-AF65-F5344CB8AC3E}">
        <p14:creationId xmlns:p14="http://schemas.microsoft.com/office/powerpoint/2010/main" val="305474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0" y="-3"/>
          <a:ext cx="12192000" cy="6858002"/>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3429001">
                <a:tc>
                  <a:txBody>
                    <a:bodyPr/>
                    <a:lstStyle/>
                    <a:p>
                      <a:pPr algn="ctr"/>
                      <a:r>
                        <a:rPr lang="en-GB" dirty="0" smtClean="0"/>
                        <a:t>Birth Rate</a:t>
                      </a:r>
                      <a:endParaRPr lang="en-GB" dirty="0"/>
                    </a:p>
                  </a:txBody>
                  <a:tcPr/>
                </a:tc>
                <a:tc>
                  <a:txBody>
                    <a:bodyPr/>
                    <a:lstStyle/>
                    <a:p>
                      <a:pPr algn="ctr"/>
                      <a:r>
                        <a:rPr lang="en-GB" dirty="0" smtClean="0"/>
                        <a:t>Changing diets</a:t>
                      </a:r>
                      <a:endParaRPr lang="en-GB" dirty="0"/>
                    </a:p>
                  </a:txBody>
                  <a:tcPr/>
                </a:tc>
                <a:tc>
                  <a:txBody>
                    <a:bodyPr/>
                    <a:lstStyle/>
                    <a:p>
                      <a:pPr algn="ctr"/>
                      <a:r>
                        <a:rPr lang="en-GB" dirty="0" smtClean="0"/>
                        <a:t>Pests and Pathogens</a:t>
                      </a:r>
                      <a:endParaRPr lang="en-GB" dirty="0"/>
                    </a:p>
                  </a:txBody>
                  <a:tcPr/>
                </a:tc>
                <a:extLst>
                  <a:ext uri="{0D108BD9-81ED-4DB2-BD59-A6C34878D82A}">
                    <a16:rowId xmlns:a16="http://schemas.microsoft.com/office/drawing/2014/main" val="10000"/>
                  </a:ext>
                </a:extLst>
              </a:tr>
              <a:tr h="3429001">
                <a:tc>
                  <a:txBody>
                    <a:bodyPr/>
                    <a:lstStyle/>
                    <a:p>
                      <a:pPr algn="ctr"/>
                      <a:r>
                        <a:rPr lang="en-GB" dirty="0" smtClean="0"/>
                        <a:t>Environmental changes</a:t>
                      </a:r>
                      <a:endParaRPr lang="en-GB" dirty="0"/>
                    </a:p>
                  </a:txBody>
                  <a:tcPr/>
                </a:tc>
                <a:tc>
                  <a:txBody>
                    <a:bodyPr/>
                    <a:lstStyle/>
                    <a:p>
                      <a:pPr algn="ctr"/>
                      <a:r>
                        <a:rPr lang="en-GB" dirty="0" smtClean="0"/>
                        <a:t>Cost of agriculture</a:t>
                      </a:r>
                      <a:endParaRPr lang="en-GB" dirty="0"/>
                    </a:p>
                  </a:txBody>
                  <a:tcPr/>
                </a:tc>
                <a:tc>
                  <a:txBody>
                    <a:bodyPr/>
                    <a:lstStyle/>
                    <a:p>
                      <a:pPr algn="ctr"/>
                      <a:r>
                        <a:rPr lang="en-GB" dirty="0" smtClean="0"/>
                        <a:t>Conflicts</a:t>
                      </a:r>
                      <a:endParaRPr lang="en-GB" dirty="0"/>
                    </a:p>
                  </a:txBody>
                  <a:tcPr/>
                </a:tc>
                <a:extLst>
                  <a:ext uri="{0D108BD9-81ED-4DB2-BD59-A6C34878D82A}">
                    <a16:rowId xmlns:a16="http://schemas.microsoft.com/office/drawing/2014/main" val="10001"/>
                  </a:ext>
                </a:extLst>
              </a:tr>
            </a:tbl>
          </a:graphicData>
        </a:graphic>
      </p:graphicFrame>
      <p:pic>
        <p:nvPicPr>
          <p:cNvPr id="9218" name="Picture 2" descr="https://static-secure.guim.co.uk/sys-images/Society/Pix/pictures/2010/4/21/1271861774568/Crying-Baby-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627" y="442446"/>
            <a:ext cx="3744273" cy="224656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www.bhru.iph.cam.ac.uk/wordpress/wp-content/uploads/2015/09/iStock_000070513897_Mediu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1304" y="442446"/>
            <a:ext cx="3723496" cy="2792622"/>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s://www.incarceratedvoices.com/wp-content/uploads/2014/02/id5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7204" y="442446"/>
            <a:ext cx="3880471" cy="2910354"/>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thumbs.dreamstime.com/z/dry-cracked-land-no-rainfall-image-effect-absence-39010415.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2214"/>
          <a:stretch/>
        </p:blipFill>
        <p:spPr bwMode="auto">
          <a:xfrm>
            <a:off x="92828" y="3805084"/>
            <a:ext cx="3863453" cy="2494116"/>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https://encrypted-tbn1.gstatic.com/images?q=tbn:ANd9GcTZdY_9U4-e9araV84mqihz9OdoKQgOKn3fpyDph9QaghY7DbWJ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0819" y="4130751"/>
            <a:ext cx="3407563" cy="2168449"/>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https://s-media-cache-ak0.pinimg.com/736x/c2/47/46/c24746f8d64a5c6fa4a235a9b145c85c.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79320" y="3805084"/>
            <a:ext cx="2176237" cy="3001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05864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598984877"/>
              </p:ext>
            </p:extLst>
          </p:nvPr>
        </p:nvGraphicFramePr>
        <p:xfrm>
          <a:off x="0" y="-3"/>
          <a:ext cx="12192000" cy="6858002"/>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3429001">
                <a:tc>
                  <a:txBody>
                    <a:bodyPr/>
                    <a:lstStyle/>
                    <a:p>
                      <a:pPr algn="ctr"/>
                      <a:r>
                        <a:rPr lang="en-GB" sz="2400" b="1" u="sng" dirty="0" smtClean="0"/>
                        <a:t>Birth Rate</a:t>
                      </a:r>
                      <a:endParaRPr lang="en-GB" sz="2400" b="1" u="sng" dirty="0"/>
                    </a:p>
                  </a:txBody>
                  <a:tcPr/>
                </a:tc>
                <a:tc>
                  <a:txBody>
                    <a:bodyPr/>
                    <a:lstStyle/>
                    <a:p>
                      <a:pPr algn="ctr"/>
                      <a:r>
                        <a:rPr lang="en-GB" sz="2400" b="1" u="sng" dirty="0" smtClean="0"/>
                        <a:t>Changing diets</a:t>
                      </a:r>
                      <a:endParaRPr lang="en-GB" sz="2400" b="1" u="sng" dirty="0"/>
                    </a:p>
                  </a:txBody>
                  <a:tcPr/>
                </a:tc>
                <a:tc>
                  <a:txBody>
                    <a:bodyPr/>
                    <a:lstStyle/>
                    <a:p>
                      <a:pPr algn="ctr"/>
                      <a:r>
                        <a:rPr lang="en-GB" sz="2400" b="1" u="sng" dirty="0" smtClean="0"/>
                        <a:t>Pests and Pathogens</a:t>
                      </a:r>
                      <a:endParaRPr lang="en-GB" sz="2400" b="1" u="sng" dirty="0"/>
                    </a:p>
                  </a:txBody>
                  <a:tcPr/>
                </a:tc>
                <a:extLst>
                  <a:ext uri="{0D108BD9-81ED-4DB2-BD59-A6C34878D82A}">
                    <a16:rowId xmlns:a16="http://schemas.microsoft.com/office/drawing/2014/main" val="10000"/>
                  </a:ext>
                </a:extLst>
              </a:tr>
              <a:tr h="3429001">
                <a:tc>
                  <a:txBody>
                    <a:bodyPr/>
                    <a:lstStyle/>
                    <a:p>
                      <a:pPr algn="ctr"/>
                      <a:r>
                        <a:rPr lang="en-GB" sz="2400" b="1" u="sng" dirty="0" smtClean="0"/>
                        <a:t>Environmental changes</a:t>
                      </a:r>
                      <a:endParaRPr lang="en-GB" sz="2400" b="1" u="sng" dirty="0"/>
                    </a:p>
                  </a:txBody>
                  <a:tcPr/>
                </a:tc>
                <a:tc>
                  <a:txBody>
                    <a:bodyPr/>
                    <a:lstStyle/>
                    <a:p>
                      <a:pPr algn="ctr"/>
                      <a:r>
                        <a:rPr lang="en-GB" sz="2400" b="1" u="sng" dirty="0" smtClean="0"/>
                        <a:t>Cost of agriculture</a:t>
                      </a:r>
                      <a:endParaRPr lang="en-GB" sz="2400" b="1" u="sng" dirty="0"/>
                    </a:p>
                  </a:txBody>
                  <a:tcPr/>
                </a:tc>
                <a:tc>
                  <a:txBody>
                    <a:bodyPr/>
                    <a:lstStyle/>
                    <a:p>
                      <a:pPr algn="ctr"/>
                      <a:r>
                        <a:rPr lang="en-GB" sz="2400" b="1" u="sng" dirty="0" smtClean="0"/>
                        <a:t>Conflicts</a:t>
                      </a:r>
                      <a:endParaRPr lang="en-GB" sz="2400" b="1" u="sng" dirty="0"/>
                    </a:p>
                  </a:txBody>
                  <a:tcPr/>
                </a:tc>
                <a:extLst>
                  <a:ext uri="{0D108BD9-81ED-4DB2-BD59-A6C34878D82A}">
                    <a16:rowId xmlns:a16="http://schemas.microsoft.com/office/drawing/2014/main" val="10001"/>
                  </a:ext>
                </a:extLst>
              </a:tr>
            </a:tbl>
          </a:graphicData>
        </a:graphic>
      </p:graphicFrame>
      <p:sp>
        <p:nvSpPr>
          <p:cNvPr id="2" name="TextBox 1"/>
          <p:cNvSpPr txBox="1"/>
          <p:nvPr/>
        </p:nvSpPr>
        <p:spPr>
          <a:xfrm>
            <a:off x="199697" y="525517"/>
            <a:ext cx="3636579" cy="2554545"/>
          </a:xfrm>
          <a:prstGeom prst="rect">
            <a:avLst/>
          </a:prstGeom>
          <a:noFill/>
          <a:ln>
            <a:solidFill>
              <a:srgbClr val="00B0F0"/>
            </a:solidFill>
          </a:ln>
        </p:spPr>
        <p:txBody>
          <a:bodyPr wrap="square" rtlCol="0">
            <a:spAutoFit/>
          </a:bodyPr>
          <a:lstStyle/>
          <a:p>
            <a:r>
              <a:rPr lang="en-GB" sz="2000" dirty="0" smtClean="0"/>
              <a:t>In most developed countries birth rate has fallen in recent decades, however birth rate in developing countries is still increasing rapidly. As world population grows, there may eventually not be enough food to go round</a:t>
            </a:r>
            <a:endParaRPr lang="en-GB" sz="2000" dirty="0"/>
          </a:p>
        </p:txBody>
      </p:sp>
      <p:sp>
        <p:nvSpPr>
          <p:cNvPr id="10" name="TextBox 9"/>
          <p:cNvSpPr txBox="1"/>
          <p:nvPr/>
        </p:nvSpPr>
        <p:spPr>
          <a:xfrm>
            <a:off x="199696" y="3986602"/>
            <a:ext cx="3636579" cy="1631216"/>
          </a:xfrm>
          <a:prstGeom prst="rect">
            <a:avLst/>
          </a:prstGeom>
          <a:noFill/>
          <a:ln>
            <a:solidFill>
              <a:srgbClr val="00B0F0"/>
            </a:solidFill>
          </a:ln>
        </p:spPr>
        <p:txBody>
          <a:bodyPr wrap="square" rtlCol="0">
            <a:spAutoFit/>
          </a:bodyPr>
          <a:lstStyle/>
          <a:p>
            <a:r>
              <a:rPr lang="en-GB" sz="2000" dirty="0" smtClean="0"/>
              <a:t>Global warming can have big effects on food security. In recent years, droughts and floods have increased. This event kill crops and people can starve.</a:t>
            </a:r>
            <a:endParaRPr lang="en-GB" sz="2000" dirty="0"/>
          </a:p>
        </p:txBody>
      </p:sp>
      <p:sp>
        <p:nvSpPr>
          <p:cNvPr id="11" name="TextBox 10"/>
          <p:cNvSpPr txBox="1"/>
          <p:nvPr/>
        </p:nvSpPr>
        <p:spPr>
          <a:xfrm>
            <a:off x="4277710" y="525517"/>
            <a:ext cx="3636579" cy="2554545"/>
          </a:xfrm>
          <a:prstGeom prst="rect">
            <a:avLst/>
          </a:prstGeom>
          <a:noFill/>
          <a:ln>
            <a:solidFill>
              <a:srgbClr val="00B0F0"/>
            </a:solidFill>
          </a:ln>
        </p:spPr>
        <p:txBody>
          <a:bodyPr wrap="square" rtlCol="0">
            <a:spAutoFit/>
          </a:bodyPr>
          <a:lstStyle/>
          <a:p>
            <a:r>
              <a:rPr lang="en-GB" sz="2000" dirty="0" smtClean="0"/>
              <a:t>In western countries, people are constantly looking for new, interesting foods. This can mean scarce food is transported around the world to provide variety for people who already have plenty to eat. This deprives local people of food</a:t>
            </a:r>
            <a:endParaRPr lang="en-GB" sz="2000" dirty="0"/>
          </a:p>
        </p:txBody>
      </p:sp>
      <p:sp>
        <p:nvSpPr>
          <p:cNvPr id="12" name="TextBox 11"/>
          <p:cNvSpPr txBox="1"/>
          <p:nvPr/>
        </p:nvSpPr>
        <p:spPr>
          <a:xfrm>
            <a:off x="4214647" y="3913029"/>
            <a:ext cx="3762704" cy="2862322"/>
          </a:xfrm>
          <a:prstGeom prst="rect">
            <a:avLst/>
          </a:prstGeom>
          <a:noFill/>
          <a:ln>
            <a:solidFill>
              <a:srgbClr val="00B0F0"/>
            </a:solidFill>
          </a:ln>
        </p:spPr>
        <p:txBody>
          <a:bodyPr wrap="square" rtlCol="0">
            <a:spAutoFit/>
          </a:bodyPr>
          <a:lstStyle/>
          <a:p>
            <a:r>
              <a:rPr lang="en-GB" sz="2000" dirty="0" smtClean="0"/>
              <a:t>Scientists can produce genetically engineered to withstand droughts or floods. This increases cost of seeds. Other equipment such as irrigation systems, fertilisers and pesticides that can increases yields all cost money so can reduce rather than increase food security.</a:t>
            </a:r>
            <a:endParaRPr lang="en-GB" sz="2000" dirty="0"/>
          </a:p>
        </p:txBody>
      </p:sp>
      <p:sp>
        <p:nvSpPr>
          <p:cNvPr id="13" name="TextBox 12"/>
          <p:cNvSpPr txBox="1"/>
          <p:nvPr/>
        </p:nvSpPr>
        <p:spPr>
          <a:xfrm>
            <a:off x="8355723" y="525517"/>
            <a:ext cx="3636579" cy="707886"/>
          </a:xfrm>
          <a:prstGeom prst="rect">
            <a:avLst/>
          </a:prstGeom>
          <a:noFill/>
          <a:ln>
            <a:solidFill>
              <a:srgbClr val="00B0F0"/>
            </a:solidFill>
          </a:ln>
        </p:spPr>
        <p:txBody>
          <a:bodyPr wrap="square" rtlCol="0">
            <a:spAutoFit/>
          </a:bodyPr>
          <a:lstStyle/>
          <a:p>
            <a:r>
              <a:rPr lang="en-GB" sz="2000" dirty="0" smtClean="0"/>
              <a:t>Disease spread by pests can destroy hundreds of crops</a:t>
            </a:r>
            <a:endParaRPr lang="en-GB" sz="2000" dirty="0"/>
          </a:p>
        </p:txBody>
      </p:sp>
      <p:sp>
        <p:nvSpPr>
          <p:cNvPr id="14" name="TextBox 13"/>
          <p:cNvSpPr txBox="1"/>
          <p:nvPr/>
        </p:nvSpPr>
        <p:spPr>
          <a:xfrm>
            <a:off x="8355723" y="3986602"/>
            <a:ext cx="3636579" cy="1323439"/>
          </a:xfrm>
          <a:prstGeom prst="rect">
            <a:avLst/>
          </a:prstGeom>
          <a:noFill/>
          <a:ln>
            <a:solidFill>
              <a:srgbClr val="00B0F0"/>
            </a:solidFill>
          </a:ln>
        </p:spPr>
        <p:txBody>
          <a:bodyPr wrap="square" rtlCol="0">
            <a:spAutoFit/>
          </a:bodyPr>
          <a:lstStyle/>
          <a:p>
            <a:r>
              <a:rPr lang="en-GB" sz="2000" dirty="0" smtClean="0"/>
              <a:t>Conflicts can affect access to food and water due to power struggles and infrastructure being destroyed.</a:t>
            </a:r>
            <a:endParaRPr lang="en-GB" sz="2000" dirty="0"/>
          </a:p>
        </p:txBody>
      </p:sp>
    </p:spTree>
    <p:extLst>
      <p:ext uri="{BB962C8B-B14F-4D97-AF65-F5344CB8AC3E}">
        <p14:creationId xmlns:p14="http://schemas.microsoft.com/office/powerpoint/2010/main" val="261517469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117552" y="151606"/>
            <a:ext cx="11289626" cy="1766404"/>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17552" y="2040915"/>
            <a:ext cx="11875439" cy="3761136"/>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257175" y="4592095"/>
            <a:ext cx="11393905" cy="1875612"/>
          </a:xfrm>
          <a:prstGeom prst="rect">
            <a:avLst/>
          </a:prstGeom>
          <a:ln>
            <a:solidFill>
              <a:srgbClr val="FF0000"/>
            </a:solidFill>
          </a:ln>
        </p:spPr>
      </p:pic>
    </p:spTree>
    <p:extLst>
      <p:ext uri="{BB962C8B-B14F-4D97-AF65-F5344CB8AC3E}">
        <p14:creationId xmlns:p14="http://schemas.microsoft.com/office/powerpoint/2010/main" val="3196732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52400" y="135854"/>
            <a:ext cx="11887200" cy="5191125"/>
          </a:xfrm>
          <a:prstGeom prst="rect">
            <a:avLst/>
          </a:prstGeom>
          <a:ln>
            <a:solidFill>
              <a:srgbClr val="00B0F0"/>
            </a:solidFill>
          </a:ln>
        </p:spPr>
      </p:pic>
    </p:spTree>
    <p:extLst>
      <p:ext uri="{BB962C8B-B14F-4D97-AF65-F5344CB8AC3E}">
        <p14:creationId xmlns:p14="http://schemas.microsoft.com/office/powerpoint/2010/main" val="62067863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nrbJl3R4YJU"/>
          <p:cNvPicPr>
            <a:picLocks noGrp="1" noRot="1" noChangeAspect="1"/>
          </p:cNvPicPr>
          <p:nvPr>
            <p:ph idx="1"/>
            <a:videoFile r:link="rId1"/>
          </p:nvPr>
        </p:nvPicPr>
        <p:blipFill>
          <a:blip r:embed="rId3"/>
          <a:stretch>
            <a:fillRect/>
          </a:stretch>
        </p:blipFill>
        <p:spPr>
          <a:xfrm>
            <a:off x="203200" y="182880"/>
            <a:ext cx="11673840" cy="6566535"/>
          </a:xfrm>
          <a:prstGeom prst="rect">
            <a:avLst/>
          </a:prstGeom>
        </p:spPr>
      </p:pic>
    </p:spTree>
    <p:extLst>
      <p:ext uri="{BB962C8B-B14F-4D97-AF65-F5344CB8AC3E}">
        <p14:creationId xmlns:p14="http://schemas.microsoft.com/office/powerpoint/2010/main" val="374388856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GB" b="1" u="sng" dirty="0"/>
              <a:t>W</a:t>
            </a:r>
            <a:r>
              <a:rPr lang="en-GB" b="1" u="sng" dirty="0" smtClean="0"/>
              <a:t>hy is lots of energy is lost at each trophic level?</a:t>
            </a:r>
          </a:p>
        </p:txBody>
      </p:sp>
      <p:sp>
        <p:nvSpPr>
          <p:cNvPr id="4" name="Oval 3"/>
          <p:cNvSpPr/>
          <p:nvPr/>
        </p:nvSpPr>
        <p:spPr>
          <a:xfrm>
            <a:off x="4872038" y="2708275"/>
            <a:ext cx="2519362" cy="24495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2532" name="TextBox 4"/>
          <p:cNvSpPr txBox="1">
            <a:spLocks noChangeArrowheads="1"/>
          </p:cNvSpPr>
          <p:nvPr/>
        </p:nvSpPr>
        <p:spPr bwMode="auto">
          <a:xfrm>
            <a:off x="5087938" y="3068638"/>
            <a:ext cx="2087562"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2400"/>
              <a:t>Why does the energy decrease at each level?</a:t>
            </a:r>
          </a:p>
        </p:txBody>
      </p:sp>
      <p:cxnSp>
        <p:nvCxnSpPr>
          <p:cNvPr id="7" name="Straight Connector 6"/>
          <p:cNvCxnSpPr>
            <a:stCxn id="4" idx="7"/>
          </p:cNvCxnSpPr>
          <p:nvPr/>
        </p:nvCxnSpPr>
        <p:spPr>
          <a:xfrm rot="5400000" flipH="1" flipV="1">
            <a:off x="7244556" y="2270919"/>
            <a:ext cx="574675" cy="1017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4" idx="5"/>
          </p:cNvCxnSpPr>
          <p:nvPr/>
        </p:nvCxnSpPr>
        <p:spPr>
          <a:xfrm>
            <a:off x="7023100" y="4799013"/>
            <a:ext cx="1017588"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079875" y="3716338"/>
            <a:ext cx="792163" cy="73025"/>
          </a:xfrm>
          <a:prstGeom prst="line">
            <a:avLst/>
          </a:prstGeom>
        </p:spPr>
        <p:style>
          <a:lnRef idx="1">
            <a:schemeClr val="accent1"/>
          </a:lnRef>
          <a:fillRef idx="0">
            <a:schemeClr val="accent1"/>
          </a:fillRef>
          <a:effectRef idx="0">
            <a:schemeClr val="accent1"/>
          </a:effectRef>
          <a:fontRef idx="minor">
            <a:schemeClr val="tx1"/>
          </a:fontRef>
        </p:style>
      </p:cxnSp>
      <p:sp>
        <p:nvSpPr>
          <p:cNvPr id="5128" name="TextBox 11"/>
          <p:cNvSpPr txBox="1">
            <a:spLocks noChangeArrowheads="1"/>
          </p:cNvSpPr>
          <p:nvPr/>
        </p:nvSpPr>
        <p:spPr bwMode="auto">
          <a:xfrm>
            <a:off x="8040688" y="1700213"/>
            <a:ext cx="3671887"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2800" dirty="0"/>
              <a:t>Not </a:t>
            </a:r>
            <a:r>
              <a:rPr lang="en-GB" altLang="en-US" sz="2800" b="1" dirty="0"/>
              <a:t>all</a:t>
            </a:r>
            <a:r>
              <a:rPr lang="en-GB" altLang="en-US" sz="2800" dirty="0"/>
              <a:t> organisms at one stage are eaten by the stage above (things like bones </a:t>
            </a:r>
            <a:r>
              <a:rPr lang="en-GB" altLang="en-US" sz="2800" dirty="0" err="1"/>
              <a:t>etc</a:t>
            </a:r>
            <a:r>
              <a:rPr lang="en-GB" altLang="en-US" sz="2800" dirty="0"/>
              <a:t>)</a:t>
            </a:r>
          </a:p>
        </p:txBody>
      </p:sp>
      <p:sp>
        <p:nvSpPr>
          <p:cNvPr id="5129" name="TextBox 12"/>
          <p:cNvSpPr txBox="1">
            <a:spLocks noChangeArrowheads="1"/>
          </p:cNvSpPr>
          <p:nvPr/>
        </p:nvSpPr>
        <p:spPr bwMode="auto">
          <a:xfrm>
            <a:off x="8040688" y="4484688"/>
            <a:ext cx="3816350"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2800"/>
              <a:t>Some material taken in is passed out as waste as it cannot be digested (faeces &amp; urine)</a:t>
            </a:r>
          </a:p>
        </p:txBody>
      </p:sp>
      <p:sp>
        <p:nvSpPr>
          <p:cNvPr id="5130" name="TextBox 13"/>
          <p:cNvSpPr txBox="1">
            <a:spLocks noChangeArrowheads="1"/>
          </p:cNvSpPr>
          <p:nvPr/>
        </p:nvSpPr>
        <p:spPr bwMode="auto">
          <a:xfrm>
            <a:off x="506159" y="1807032"/>
            <a:ext cx="4392662"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2800" dirty="0"/>
              <a:t>Most biomass is used in </a:t>
            </a:r>
            <a:r>
              <a:rPr lang="en-GB" altLang="en-US" sz="2800" b="1" u="sng" dirty="0">
                <a:solidFill>
                  <a:srgbClr val="FF0000"/>
                </a:solidFill>
              </a:rPr>
              <a:t>respiration</a:t>
            </a:r>
            <a:r>
              <a:rPr lang="en-GB" altLang="en-US" sz="2800" dirty="0"/>
              <a:t>, to maintain a </a:t>
            </a:r>
            <a:r>
              <a:rPr lang="en-GB" altLang="en-US" sz="2800" b="1" u="sng" dirty="0">
                <a:solidFill>
                  <a:srgbClr val="FF0000"/>
                </a:solidFill>
              </a:rPr>
              <a:t>constant body temperature</a:t>
            </a:r>
            <a:r>
              <a:rPr lang="en-GB" altLang="en-US" sz="2800" dirty="0">
                <a:solidFill>
                  <a:srgbClr val="FF0000"/>
                </a:solidFill>
              </a:rPr>
              <a:t> </a:t>
            </a:r>
            <a:r>
              <a:rPr lang="en-GB" altLang="en-US" sz="2800" dirty="0"/>
              <a:t>and for </a:t>
            </a:r>
            <a:r>
              <a:rPr lang="en-GB" altLang="en-US" sz="2800" b="1" u="sng" dirty="0">
                <a:solidFill>
                  <a:srgbClr val="FF0000"/>
                </a:solidFill>
              </a:rPr>
              <a:t>movement</a:t>
            </a:r>
            <a:r>
              <a:rPr lang="en-GB" altLang="en-US" sz="2800" dirty="0"/>
              <a:t>, so most energy transferred to </a:t>
            </a:r>
            <a:r>
              <a:rPr lang="en-GB" altLang="en-US" sz="2800" dirty="0" smtClean="0"/>
              <a:t>surroundings</a:t>
            </a:r>
            <a:endParaRPr lang="en-GB" altLang="en-US" sz="2800" b="1" u="sng" dirty="0">
              <a:solidFill>
                <a:srgbClr val="FF0000"/>
              </a:solidFill>
            </a:endParaRPr>
          </a:p>
        </p:txBody>
      </p:sp>
    </p:spTree>
    <p:custDataLst>
      <p:tags r:id="rId1"/>
    </p:custDataLst>
    <p:extLst>
      <p:ext uri="{BB962C8B-B14F-4D97-AF65-F5344CB8AC3E}">
        <p14:creationId xmlns:p14="http://schemas.microsoft.com/office/powerpoint/2010/main" val="576290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30"/>
                                        </p:tgtEl>
                                        <p:attrNameLst>
                                          <p:attrName>style.visibility</p:attrName>
                                        </p:attrNameLst>
                                      </p:cBhvr>
                                      <p:to>
                                        <p:strVal val="visible"/>
                                      </p:to>
                                    </p:set>
                                    <p:animEffect transition="in" filter="blinds(horizontal)">
                                      <p:cBhvr>
                                        <p:cTn id="7" dur="500"/>
                                        <p:tgtEl>
                                          <p:spTgt spid="51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9"/>
                                        </p:tgtEl>
                                        <p:attrNameLst>
                                          <p:attrName>style.visibility</p:attrName>
                                        </p:attrNameLst>
                                      </p:cBhvr>
                                      <p:to>
                                        <p:strVal val="visible"/>
                                      </p:to>
                                    </p:set>
                                    <p:animEffect transition="in" filter="blinds(horizontal)">
                                      <p:cBhvr>
                                        <p:cTn id="12" dur="500"/>
                                        <p:tgtEl>
                                          <p:spTgt spid="51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28"/>
                                        </p:tgtEl>
                                        <p:attrNameLst>
                                          <p:attrName>style.visibility</p:attrName>
                                        </p:attrNameLst>
                                      </p:cBhvr>
                                      <p:to>
                                        <p:strVal val="visible"/>
                                      </p:to>
                                    </p:set>
                                    <p:animEffect transition="in" filter="blinds(horizontal)">
                                      <p:cBhvr>
                                        <p:cTn id="17"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8" grpId="0"/>
      <p:bldP spid="5129" grpId="0"/>
      <p:bldP spid="5130"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51384" y="-6981"/>
            <a:ext cx="10972800" cy="1143000"/>
          </a:xfrm>
          <a:ln>
            <a:miter lim="800000"/>
            <a:headEnd/>
            <a:tailEnd/>
          </a:ln>
        </p:spPr>
        <p:txBody>
          <a:bodyPr rtlCol="0">
            <a:normAutofit/>
          </a:bodyPr>
          <a:lstStyle/>
          <a:p>
            <a:pPr algn="ctr">
              <a:defRPr/>
            </a:pPr>
            <a:r>
              <a:rPr lang="en-GB" b="1" u="sng" dirty="0">
                <a:latin typeface="+mn-lt"/>
              </a:rPr>
              <a:t>Efficiency</a:t>
            </a:r>
            <a:endParaRPr lang="en-US" b="1" u="sng" dirty="0">
              <a:latin typeface="+mn-lt"/>
            </a:endParaRPr>
          </a:p>
        </p:txBody>
      </p:sp>
      <p:sp>
        <p:nvSpPr>
          <p:cNvPr id="7171" name="Content Placeholder 2"/>
          <p:cNvSpPr>
            <a:spLocks noGrp="1"/>
          </p:cNvSpPr>
          <p:nvPr>
            <p:ph idx="1"/>
          </p:nvPr>
        </p:nvSpPr>
        <p:spPr>
          <a:xfrm>
            <a:off x="407368" y="1268760"/>
            <a:ext cx="10756776" cy="4896544"/>
          </a:xfrm>
        </p:spPr>
        <p:txBody>
          <a:bodyPr>
            <a:noAutofit/>
          </a:bodyPr>
          <a:lstStyle/>
          <a:p>
            <a:pPr algn="ctr" eaLnBrk="1" hangingPunct="1">
              <a:buFont typeface="Wingdings 2" pitchFamily="24" charset="2"/>
              <a:buNone/>
            </a:pPr>
            <a:r>
              <a:rPr lang="en-GB" altLang="en-US" sz="2800" dirty="0"/>
              <a:t>How can the </a:t>
            </a:r>
            <a:r>
              <a:rPr lang="en-GB" altLang="en-US" sz="2800" i="1" dirty="0"/>
              <a:t>efficiency</a:t>
            </a:r>
            <a:r>
              <a:rPr lang="en-GB" altLang="en-US" sz="2800" dirty="0"/>
              <a:t> of food production be improved?</a:t>
            </a:r>
          </a:p>
          <a:p>
            <a:pPr eaLnBrk="1" hangingPunct="1"/>
            <a:endParaRPr lang="en-GB" altLang="en-US" sz="2800" dirty="0"/>
          </a:p>
          <a:p>
            <a:pPr marL="514350" indent="-514350" eaLnBrk="1" hangingPunct="1">
              <a:buFont typeface="+mj-lt"/>
              <a:buAutoNum type="arabicPeriod"/>
            </a:pPr>
            <a:r>
              <a:rPr lang="en-GB" altLang="en-US" sz="2800" dirty="0"/>
              <a:t>Reduce the number of stages in the food </a:t>
            </a:r>
            <a:r>
              <a:rPr lang="en-GB" altLang="en-US" sz="2800" dirty="0" smtClean="0"/>
              <a:t>chain</a:t>
            </a:r>
          </a:p>
          <a:p>
            <a:pPr marL="514350" indent="-514350" eaLnBrk="1" hangingPunct="1">
              <a:buFont typeface="+mj-lt"/>
              <a:buAutoNum type="arabicPeriod"/>
            </a:pPr>
            <a:endParaRPr lang="en-GB" altLang="en-US" sz="2800" dirty="0"/>
          </a:p>
          <a:p>
            <a:pPr marL="514350" indent="-514350" eaLnBrk="1" hangingPunct="1">
              <a:buFont typeface="+mj-lt"/>
              <a:buAutoNum type="arabicPeriod"/>
            </a:pPr>
            <a:r>
              <a:rPr lang="en-GB" altLang="en-US" sz="2800" dirty="0" smtClean="0"/>
              <a:t>High protein diets</a:t>
            </a:r>
            <a:endParaRPr lang="en-GB" altLang="en-US" sz="2800" dirty="0"/>
          </a:p>
          <a:p>
            <a:pPr marL="514350" indent="-514350" eaLnBrk="1" hangingPunct="1">
              <a:buFont typeface="+mj-lt"/>
              <a:buAutoNum type="arabicPeriod"/>
            </a:pPr>
            <a:endParaRPr lang="en-GB" altLang="en-US" sz="2800" dirty="0"/>
          </a:p>
          <a:p>
            <a:pPr marL="514350" indent="-514350" eaLnBrk="1" hangingPunct="1">
              <a:buFont typeface="+mj-lt"/>
              <a:buAutoNum type="arabicPeriod"/>
            </a:pPr>
            <a:r>
              <a:rPr lang="en-GB" altLang="en-US" sz="2800" dirty="0" smtClean="0"/>
              <a:t>Carefully control the temperature of the surroundings</a:t>
            </a:r>
          </a:p>
          <a:p>
            <a:pPr marL="514350" indent="-514350" eaLnBrk="1" hangingPunct="1">
              <a:buFont typeface="+mj-lt"/>
              <a:buAutoNum type="arabicPeriod"/>
            </a:pPr>
            <a:endParaRPr lang="en-GB" altLang="en-US" sz="2800" dirty="0"/>
          </a:p>
          <a:p>
            <a:pPr marL="514350" indent="-514350" eaLnBrk="1" hangingPunct="1">
              <a:buFont typeface="+mj-lt"/>
              <a:buAutoNum type="arabicPeriod"/>
            </a:pPr>
            <a:r>
              <a:rPr lang="en-GB" altLang="en-US" sz="2800" dirty="0" smtClean="0"/>
              <a:t>Restrict the movement of the animals</a:t>
            </a:r>
          </a:p>
          <a:p>
            <a:pPr marL="514350" indent="-514350" eaLnBrk="1" hangingPunct="1">
              <a:buFont typeface="+mj-lt"/>
              <a:buAutoNum type="arabicPeriod"/>
            </a:pPr>
            <a:endParaRPr lang="en-GB" altLang="en-US" sz="2800" dirty="0"/>
          </a:p>
          <a:p>
            <a:pPr marL="514350" indent="-514350" eaLnBrk="1" hangingPunct="1">
              <a:buFont typeface="+mj-lt"/>
              <a:buAutoNum type="arabicPeriod"/>
            </a:pPr>
            <a:endParaRPr lang="en-GB" altLang="en-US" sz="2800" dirty="0" smtClean="0"/>
          </a:p>
          <a:p>
            <a:pPr marL="514350" indent="-514350" eaLnBrk="1" hangingPunct="1">
              <a:buFont typeface="+mj-lt"/>
              <a:buAutoNum type="arabicPeriod"/>
            </a:pPr>
            <a:endParaRPr lang="en-US" altLang="en-US" sz="2800" dirty="0">
              <a:latin typeface="Comic Sans MS" panose="030F0702030302020204" pitchFamily="66" charset="0"/>
            </a:endParaRPr>
          </a:p>
        </p:txBody>
      </p:sp>
      <p:pic>
        <p:nvPicPr>
          <p:cNvPr id="12292" name="Picture 3" descr="Picture 5.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96994" y="4869665"/>
            <a:ext cx="3067894" cy="1988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9154777" y="1737065"/>
            <a:ext cx="2952328" cy="2664296"/>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400" dirty="0" smtClean="0"/>
              <a:t>How do each of these things increases efficiency?</a:t>
            </a:r>
            <a:endParaRPr lang="en-GB" sz="2400" dirty="0"/>
          </a:p>
        </p:txBody>
      </p:sp>
    </p:spTree>
    <p:extLst>
      <p:ext uri="{BB962C8B-B14F-4D97-AF65-F5344CB8AC3E}">
        <p14:creationId xmlns:p14="http://schemas.microsoft.com/office/powerpoint/2010/main" val="42749767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2000"/>
                                        <p:tgtEl>
                                          <p:spTgt spid="7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1">
                                            <p:txEl>
                                              <p:pRg st="4" end="4"/>
                                            </p:txEl>
                                          </p:spTgt>
                                        </p:tgtEl>
                                        <p:attrNameLst>
                                          <p:attrName>style.visibility</p:attrName>
                                        </p:attrNameLst>
                                      </p:cBhvr>
                                      <p:to>
                                        <p:strVal val="visible"/>
                                      </p:to>
                                    </p:set>
                                    <p:animEffect transition="in" filter="fade">
                                      <p:cBhvr>
                                        <p:cTn id="17" dur="2000"/>
                                        <p:tgtEl>
                                          <p:spTgt spid="7171">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71">
                                            <p:txEl>
                                              <p:pRg st="6" end="6"/>
                                            </p:txEl>
                                          </p:spTgt>
                                        </p:tgtEl>
                                        <p:attrNameLst>
                                          <p:attrName>style.visibility</p:attrName>
                                        </p:attrNameLst>
                                      </p:cBhvr>
                                      <p:to>
                                        <p:strVal val="visible"/>
                                      </p:to>
                                    </p:set>
                                    <p:animEffect transition="in" filter="fade">
                                      <p:cBhvr>
                                        <p:cTn id="22" dur="2000"/>
                                        <p:tgtEl>
                                          <p:spTgt spid="717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171">
                                            <p:txEl>
                                              <p:pRg st="8" end="8"/>
                                            </p:txEl>
                                          </p:spTgt>
                                        </p:tgtEl>
                                        <p:attrNameLst>
                                          <p:attrName>style.visibility</p:attrName>
                                        </p:attrNameLst>
                                      </p:cBhvr>
                                      <p:to>
                                        <p:strVal val="visible"/>
                                      </p:to>
                                    </p:set>
                                    <p:animEffect transition="in" filter="fade">
                                      <p:cBhvr>
                                        <p:cTn id="27" dur="2000"/>
                                        <p:tgtEl>
                                          <p:spTgt spid="717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063552" y="68784"/>
            <a:ext cx="7272808" cy="6788741"/>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262297" y="1916832"/>
            <a:ext cx="10320103" cy="2232248"/>
          </a:xfrm>
          <a:prstGeom prst="rect">
            <a:avLst/>
          </a:prstGeom>
          <a:ln>
            <a:solidFill>
              <a:srgbClr val="FF0000"/>
            </a:solidFill>
          </a:ln>
        </p:spPr>
      </p:pic>
    </p:spTree>
    <p:extLst>
      <p:ext uri="{BB962C8B-B14F-4D97-AF65-F5344CB8AC3E}">
        <p14:creationId xmlns:p14="http://schemas.microsoft.com/office/powerpoint/2010/main" val="428832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609600" y="274638"/>
            <a:ext cx="11233248" cy="6411898"/>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199456" y="544148"/>
            <a:ext cx="9289032" cy="5872878"/>
          </a:xfrm>
          <a:prstGeom prst="rect">
            <a:avLst/>
          </a:prstGeom>
          <a:ln>
            <a:solidFill>
              <a:srgbClr val="FF0000"/>
            </a:solidFill>
          </a:ln>
        </p:spPr>
      </p:pic>
    </p:spTree>
    <p:extLst>
      <p:ext uri="{BB962C8B-B14F-4D97-AF65-F5344CB8AC3E}">
        <p14:creationId xmlns:p14="http://schemas.microsoft.com/office/powerpoint/2010/main" val="3239286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351584" y="120646"/>
            <a:ext cx="6624736" cy="6548714"/>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911424" y="1844824"/>
            <a:ext cx="10884331" cy="2016224"/>
          </a:xfrm>
          <a:prstGeom prst="rect">
            <a:avLst/>
          </a:prstGeom>
          <a:ln>
            <a:solidFill>
              <a:srgbClr val="FF0000"/>
            </a:solidFill>
          </a:ln>
        </p:spPr>
      </p:pic>
    </p:spTree>
    <p:extLst>
      <p:ext uri="{BB962C8B-B14F-4D97-AF65-F5344CB8AC3E}">
        <p14:creationId xmlns:p14="http://schemas.microsoft.com/office/powerpoint/2010/main" val="423684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41944" y="548680"/>
            <a:ext cx="11708112" cy="3384376"/>
          </a:xfrm>
          <a:prstGeom prst="rect">
            <a:avLst/>
          </a:prstGeom>
          <a:ln>
            <a:solidFill>
              <a:srgbClr val="00B0F0"/>
            </a:solidFill>
          </a:ln>
        </p:spPr>
      </p:pic>
      <p:pic>
        <p:nvPicPr>
          <p:cNvPr id="5" name="Picture 4"/>
          <p:cNvPicPr>
            <a:picLocks noChangeAspect="1"/>
          </p:cNvPicPr>
          <p:nvPr/>
        </p:nvPicPr>
        <p:blipFill rotWithShape="1">
          <a:blip r:embed="rId3"/>
          <a:srcRect t="50701"/>
          <a:stretch/>
        </p:blipFill>
        <p:spPr>
          <a:xfrm>
            <a:off x="210168" y="3573016"/>
            <a:ext cx="11739888" cy="2160240"/>
          </a:xfrm>
          <a:prstGeom prst="rect">
            <a:avLst/>
          </a:prstGeom>
          <a:ln>
            <a:solidFill>
              <a:srgbClr val="FF0000"/>
            </a:solidFill>
          </a:ln>
        </p:spPr>
      </p:pic>
    </p:spTree>
    <p:extLst>
      <p:ext uri="{BB962C8B-B14F-4D97-AF65-F5344CB8AC3E}">
        <p14:creationId xmlns:p14="http://schemas.microsoft.com/office/powerpoint/2010/main" val="3080936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3"/>
          <p:cNvPicPr>
            <a:picLocks noChangeAspect="1"/>
          </p:cNvPicPr>
          <p:nvPr/>
        </p:nvPicPr>
        <p:blipFill>
          <a:blip r:embed="rId2"/>
          <a:stretch>
            <a:fillRect/>
          </a:stretch>
        </p:blipFill>
        <p:spPr>
          <a:xfrm>
            <a:off x="263352" y="188640"/>
            <a:ext cx="10945216" cy="6414406"/>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0484" y="37468"/>
            <a:ext cx="7113143" cy="2959483"/>
          </a:xfrm>
          <a:prstGeom prst="rect">
            <a:avLst/>
          </a:prstGeom>
          <a:ln>
            <a:solidFill>
              <a:srgbClr val="FF0000"/>
            </a:solidFill>
          </a:ln>
        </p:spPr>
      </p:pic>
      <p:pic>
        <p:nvPicPr>
          <p:cNvPr id="7" name="Picture 6"/>
          <p:cNvPicPr>
            <a:picLocks noChangeAspect="1"/>
          </p:cNvPicPr>
          <p:nvPr/>
        </p:nvPicPr>
        <p:blipFill>
          <a:blip r:embed="rId4"/>
          <a:stretch>
            <a:fillRect/>
          </a:stretch>
        </p:blipFill>
        <p:spPr>
          <a:xfrm>
            <a:off x="0" y="3287639"/>
            <a:ext cx="8687846" cy="3466579"/>
          </a:xfrm>
          <a:prstGeom prst="rect">
            <a:avLst/>
          </a:prstGeom>
          <a:ln>
            <a:solidFill>
              <a:srgbClr val="FF0000"/>
            </a:solidFill>
          </a:ln>
        </p:spPr>
      </p:pic>
      <p:pic>
        <p:nvPicPr>
          <p:cNvPr id="6" name="Picture 5"/>
          <p:cNvPicPr>
            <a:picLocks noChangeAspect="1"/>
          </p:cNvPicPr>
          <p:nvPr/>
        </p:nvPicPr>
        <p:blipFill>
          <a:blip r:embed="rId5"/>
          <a:stretch>
            <a:fillRect/>
          </a:stretch>
        </p:blipFill>
        <p:spPr>
          <a:xfrm>
            <a:off x="6068784" y="1449029"/>
            <a:ext cx="6094529" cy="3468341"/>
          </a:xfrm>
          <a:prstGeom prst="rect">
            <a:avLst/>
          </a:prstGeom>
          <a:ln>
            <a:solidFill>
              <a:srgbClr val="FF0000"/>
            </a:solidFill>
          </a:ln>
        </p:spPr>
      </p:pic>
    </p:spTree>
    <p:extLst>
      <p:ext uri="{BB962C8B-B14F-4D97-AF65-F5344CB8AC3E}">
        <p14:creationId xmlns:p14="http://schemas.microsoft.com/office/powerpoint/2010/main" val="3208829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23825" y="58247"/>
            <a:ext cx="11944350" cy="3629025"/>
          </a:xfrm>
          <a:prstGeom prst="rect">
            <a:avLst/>
          </a:prstGeom>
          <a:ln>
            <a:solidFill>
              <a:srgbClr val="00B0F0"/>
            </a:solidFill>
          </a:ln>
        </p:spPr>
      </p:pic>
    </p:spTree>
    <p:extLst>
      <p:ext uri="{BB962C8B-B14F-4D97-AF65-F5344CB8AC3E}">
        <p14:creationId xmlns:p14="http://schemas.microsoft.com/office/powerpoint/2010/main" val="269855656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u59Eg1uNr5g"/>
          <p:cNvPicPr>
            <a:picLocks noGrp="1" noRot="1" noChangeAspect="1"/>
          </p:cNvPicPr>
          <p:nvPr>
            <p:ph idx="1"/>
            <a:videoFile r:link="rId1"/>
          </p:nvPr>
        </p:nvPicPr>
        <p:blipFill>
          <a:blip r:embed="rId3"/>
          <a:stretch>
            <a:fillRect/>
          </a:stretch>
        </p:blipFill>
        <p:spPr>
          <a:xfrm>
            <a:off x="284480" y="144780"/>
            <a:ext cx="11633200" cy="6543675"/>
          </a:xfrm>
          <a:prstGeom prst="rect">
            <a:avLst/>
          </a:prstGeom>
        </p:spPr>
      </p:pic>
    </p:spTree>
    <p:extLst>
      <p:ext uri="{BB962C8B-B14F-4D97-AF65-F5344CB8AC3E}">
        <p14:creationId xmlns:p14="http://schemas.microsoft.com/office/powerpoint/2010/main" val="211730107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009"/>
            <a:ext cx="10972800" cy="1143000"/>
          </a:xfrm>
        </p:spPr>
        <p:txBody>
          <a:bodyPr/>
          <a:lstStyle/>
          <a:p>
            <a:r>
              <a:rPr lang="en-GB" b="1" u="sng" dirty="0" smtClean="0"/>
              <a:t>How can we fish sustainably?</a:t>
            </a:r>
            <a:endParaRPr lang="en-GB" b="1" u="sng" dirty="0"/>
          </a:p>
        </p:txBody>
      </p:sp>
      <p:graphicFrame>
        <p:nvGraphicFramePr>
          <p:cNvPr id="4" name="Object 3"/>
          <p:cNvGraphicFramePr>
            <a:graphicFrameLocks noChangeAspect="1"/>
          </p:cNvGraphicFramePr>
          <p:nvPr>
            <p:extLst>
              <p:ext uri="{D42A27DB-BD31-4B8C-83A1-F6EECF244321}">
                <p14:modId xmlns:p14="http://schemas.microsoft.com/office/powerpoint/2010/main" val="2081385771"/>
              </p:ext>
            </p:extLst>
          </p:nvPr>
        </p:nvGraphicFramePr>
        <p:xfrm>
          <a:off x="1952148" y="1150009"/>
          <a:ext cx="8515325" cy="5956730"/>
        </p:xfrm>
        <a:graphic>
          <a:graphicData uri="http://schemas.openxmlformats.org/presentationml/2006/ole">
            <mc:AlternateContent xmlns:mc="http://schemas.openxmlformats.org/markup-compatibility/2006">
              <mc:Choice xmlns:v="urn:schemas-microsoft-com:vml" Requires="v">
                <p:oleObj spid="_x0000_s1042" name="Document" r:id="rId3" imgW="5410200" imgH="3784600" progId="Word.Document.12">
                  <p:embed/>
                </p:oleObj>
              </mc:Choice>
              <mc:Fallback>
                <p:oleObj name="Document" r:id="rId3" imgW="5410200" imgH="3784600" progId="Word.Document.12">
                  <p:embed/>
                  <p:pic>
                    <p:nvPicPr>
                      <p:cNvPr id="4" name="Object 3"/>
                      <p:cNvPicPr/>
                      <p:nvPr/>
                    </p:nvPicPr>
                    <p:blipFill>
                      <a:blip r:embed="rId4"/>
                      <a:stretch>
                        <a:fillRect/>
                      </a:stretch>
                    </p:blipFill>
                    <p:spPr>
                      <a:xfrm>
                        <a:off x="1952148" y="1150009"/>
                        <a:ext cx="8515325" cy="5956730"/>
                      </a:xfrm>
                      <a:prstGeom prst="rect">
                        <a:avLst/>
                      </a:prstGeom>
                    </p:spPr>
                  </p:pic>
                </p:oleObj>
              </mc:Fallback>
            </mc:AlternateContent>
          </a:graphicData>
        </a:graphic>
      </p:graphicFrame>
    </p:spTree>
    <p:extLst>
      <p:ext uri="{BB962C8B-B14F-4D97-AF65-F5344CB8AC3E}">
        <p14:creationId xmlns:p14="http://schemas.microsoft.com/office/powerpoint/2010/main" val="230766061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4" name="Picture 3"/>
          <p:cNvPicPr>
            <a:picLocks noChangeAspect="1"/>
          </p:cNvPicPr>
          <p:nvPr/>
        </p:nvPicPr>
        <p:blipFill>
          <a:blip r:embed="rId2"/>
          <a:stretch>
            <a:fillRect/>
          </a:stretch>
        </p:blipFill>
        <p:spPr>
          <a:xfrm>
            <a:off x="977822" y="44605"/>
            <a:ext cx="7809339" cy="6750638"/>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261839" y="2625745"/>
            <a:ext cx="8741894" cy="2474874"/>
          </a:xfrm>
          <a:prstGeom prst="rect">
            <a:avLst/>
          </a:prstGeom>
          <a:ln>
            <a:solidFill>
              <a:srgbClr val="FF0000"/>
            </a:solidFill>
          </a:ln>
        </p:spPr>
      </p:pic>
      <p:pic>
        <p:nvPicPr>
          <p:cNvPr id="6" name="Picture 5"/>
          <p:cNvPicPr>
            <a:picLocks noChangeAspect="1"/>
          </p:cNvPicPr>
          <p:nvPr/>
        </p:nvPicPr>
        <p:blipFill>
          <a:blip r:embed="rId4"/>
          <a:stretch>
            <a:fillRect/>
          </a:stretch>
        </p:blipFill>
        <p:spPr>
          <a:xfrm>
            <a:off x="609600" y="3007711"/>
            <a:ext cx="11280672" cy="1924246"/>
          </a:xfrm>
          <a:prstGeom prst="rect">
            <a:avLst/>
          </a:prstGeom>
          <a:ln>
            <a:solidFill>
              <a:srgbClr val="00B0F0"/>
            </a:solidFill>
          </a:ln>
        </p:spPr>
      </p:pic>
      <p:pic>
        <p:nvPicPr>
          <p:cNvPr id="7" name="Picture 6"/>
          <p:cNvPicPr>
            <a:picLocks noChangeAspect="1"/>
          </p:cNvPicPr>
          <p:nvPr/>
        </p:nvPicPr>
        <p:blipFill>
          <a:blip r:embed="rId5"/>
          <a:stretch>
            <a:fillRect/>
          </a:stretch>
        </p:blipFill>
        <p:spPr>
          <a:xfrm>
            <a:off x="402624" y="3929020"/>
            <a:ext cx="11694624" cy="1002937"/>
          </a:xfrm>
          <a:prstGeom prst="rect">
            <a:avLst/>
          </a:prstGeom>
          <a:ln>
            <a:solidFill>
              <a:srgbClr val="FF0000"/>
            </a:solidFill>
          </a:ln>
        </p:spPr>
      </p:pic>
    </p:spTree>
    <p:extLst>
      <p:ext uri="{BB962C8B-B14F-4D97-AF65-F5344CB8AC3E}">
        <p14:creationId xmlns:p14="http://schemas.microsoft.com/office/powerpoint/2010/main" val="1350795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27072" y="116390"/>
            <a:ext cx="4404733" cy="6741610"/>
          </a:xfrm>
        </p:spPr>
        <p:txBody>
          <a:bodyPr>
            <a:normAutofit/>
          </a:bodyPr>
          <a:lstStyle/>
          <a:p>
            <a:pPr marL="514350" indent="-514350">
              <a:buFont typeface="+mj-lt"/>
              <a:buAutoNum type="arabicPeriod"/>
            </a:pPr>
            <a:r>
              <a:rPr lang="en-GB" dirty="0" smtClean="0"/>
              <a:t>Describe the pattern shown in the graph from 1978 to 1983</a:t>
            </a:r>
          </a:p>
          <a:p>
            <a:pPr marL="514350" indent="-514350">
              <a:buFont typeface="+mj-lt"/>
              <a:buAutoNum type="arabicPeriod"/>
            </a:pPr>
            <a:r>
              <a:rPr lang="en-GB" dirty="0" smtClean="0"/>
              <a:t>Suggest a reason for the pattern you have described.</a:t>
            </a:r>
          </a:p>
          <a:p>
            <a:pPr marL="514350" indent="-514350">
              <a:buFont typeface="+mj-lt"/>
              <a:buAutoNum type="arabicPeriod"/>
            </a:pPr>
            <a:r>
              <a:rPr lang="en-GB" dirty="0" smtClean="0"/>
              <a:t>State two rule that would help conserve fish stocks.</a:t>
            </a:r>
          </a:p>
          <a:p>
            <a:pPr marL="514350" indent="-514350">
              <a:buFont typeface="+mj-lt"/>
              <a:buAutoNum type="arabicPeriod"/>
            </a:pPr>
            <a:r>
              <a:rPr lang="en-GB" dirty="0" smtClean="0"/>
              <a:t>Why should fish stocks be kept above a certain level?</a:t>
            </a:r>
            <a:endParaRPr lang="en-GB" dirty="0"/>
          </a:p>
        </p:txBody>
      </p:sp>
      <p:pic>
        <p:nvPicPr>
          <p:cNvPr id="4" name="Picture 3"/>
          <p:cNvPicPr>
            <a:picLocks noChangeAspect="1"/>
          </p:cNvPicPr>
          <p:nvPr/>
        </p:nvPicPr>
        <p:blipFill>
          <a:blip r:embed="rId2"/>
          <a:stretch>
            <a:fillRect/>
          </a:stretch>
        </p:blipFill>
        <p:spPr>
          <a:xfrm>
            <a:off x="79801" y="116390"/>
            <a:ext cx="7837565" cy="6783241"/>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5322899" y="1149238"/>
            <a:ext cx="6923318" cy="2602953"/>
          </a:xfrm>
          <a:prstGeom prst="rect">
            <a:avLst/>
          </a:prstGeom>
          <a:ln>
            <a:solidFill>
              <a:srgbClr val="FF0000"/>
            </a:solidFill>
          </a:ln>
        </p:spPr>
      </p:pic>
      <p:pic>
        <p:nvPicPr>
          <p:cNvPr id="6" name="Picture 5"/>
          <p:cNvPicPr>
            <a:picLocks noChangeAspect="1"/>
          </p:cNvPicPr>
          <p:nvPr/>
        </p:nvPicPr>
        <p:blipFill>
          <a:blip r:embed="rId4"/>
          <a:stretch>
            <a:fillRect/>
          </a:stretch>
        </p:blipFill>
        <p:spPr>
          <a:xfrm>
            <a:off x="5277135" y="4352595"/>
            <a:ext cx="6901738" cy="1102274"/>
          </a:xfrm>
          <a:prstGeom prst="rect">
            <a:avLst/>
          </a:prstGeom>
          <a:ln>
            <a:solidFill>
              <a:srgbClr val="FF0000"/>
            </a:solidFill>
          </a:ln>
        </p:spPr>
      </p:pic>
    </p:spTree>
    <p:extLst>
      <p:ext uri="{BB962C8B-B14F-4D97-AF65-F5344CB8AC3E}">
        <p14:creationId xmlns:p14="http://schemas.microsoft.com/office/powerpoint/2010/main" val="39922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84111" y="28573"/>
            <a:ext cx="9053039" cy="4874713"/>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4549698" y="4903287"/>
            <a:ext cx="7642302" cy="1954714"/>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3166946" y="159837"/>
            <a:ext cx="8625004" cy="4788464"/>
          </a:xfrm>
          <a:prstGeom prst="rect">
            <a:avLst/>
          </a:prstGeom>
          <a:ln>
            <a:solidFill>
              <a:srgbClr val="FF0000"/>
            </a:solidFill>
          </a:ln>
        </p:spPr>
      </p:pic>
    </p:spTree>
    <p:extLst>
      <p:ext uri="{BB962C8B-B14F-4D97-AF65-F5344CB8AC3E}">
        <p14:creationId xmlns:p14="http://schemas.microsoft.com/office/powerpoint/2010/main" val="199085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84111" y="28573"/>
            <a:ext cx="9053039" cy="4874713"/>
          </a:xfrm>
          <a:prstGeom prst="rect">
            <a:avLst/>
          </a:prstGeom>
          <a:ln>
            <a:solidFill>
              <a:srgbClr val="00B0F0"/>
            </a:solidFill>
          </a:ln>
        </p:spPr>
      </p:pic>
      <p:pic>
        <p:nvPicPr>
          <p:cNvPr id="7" name="Picture 6"/>
          <p:cNvPicPr>
            <a:picLocks noChangeAspect="1"/>
          </p:cNvPicPr>
          <p:nvPr/>
        </p:nvPicPr>
        <p:blipFill>
          <a:blip r:embed="rId3"/>
          <a:stretch>
            <a:fillRect/>
          </a:stretch>
        </p:blipFill>
        <p:spPr>
          <a:xfrm>
            <a:off x="3408461" y="3869474"/>
            <a:ext cx="8750086" cy="2955073"/>
          </a:xfrm>
          <a:prstGeom prst="rect">
            <a:avLst/>
          </a:prstGeom>
          <a:ln>
            <a:solidFill>
              <a:srgbClr val="00B0F0"/>
            </a:solidFill>
          </a:ln>
        </p:spPr>
      </p:pic>
      <p:pic>
        <p:nvPicPr>
          <p:cNvPr id="8" name="Picture 7"/>
          <p:cNvPicPr>
            <a:picLocks noChangeAspect="1"/>
          </p:cNvPicPr>
          <p:nvPr/>
        </p:nvPicPr>
        <p:blipFill>
          <a:blip r:embed="rId4"/>
          <a:stretch>
            <a:fillRect/>
          </a:stretch>
        </p:blipFill>
        <p:spPr>
          <a:xfrm>
            <a:off x="1208280" y="1882484"/>
            <a:ext cx="10731489" cy="3347437"/>
          </a:xfrm>
          <a:prstGeom prst="rect">
            <a:avLst/>
          </a:prstGeom>
          <a:ln>
            <a:solidFill>
              <a:srgbClr val="FF0000"/>
            </a:solidFill>
          </a:ln>
        </p:spPr>
      </p:pic>
    </p:spTree>
    <p:extLst>
      <p:ext uri="{BB962C8B-B14F-4D97-AF65-F5344CB8AC3E}">
        <p14:creationId xmlns:p14="http://schemas.microsoft.com/office/powerpoint/2010/main" val="33371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58568" y="44604"/>
            <a:ext cx="9944797" cy="6718194"/>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989394" y="1033567"/>
            <a:ext cx="10956814" cy="5026843"/>
          </a:xfrm>
          <a:prstGeom prst="rect">
            <a:avLst/>
          </a:prstGeom>
          <a:ln>
            <a:solidFill>
              <a:srgbClr val="FF0000"/>
            </a:solidFill>
          </a:ln>
        </p:spPr>
      </p:pic>
    </p:spTree>
    <p:extLst>
      <p:ext uri="{BB962C8B-B14F-4D97-AF65-F5344CB8AC3E}">
        <p14:creationId xmlns:p14="http://schemas.microsoft.com/office/powerpoint/2010/main" val="159765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80817" y="118892"/>
            <a:ext cx="8818640" cy="4763714"/>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4604582" y="4262955"/>
            <a:ext cx="7574349" cy="2494681"/>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4424276" y="2948068"/>
            <a:ext cx="7686907" cy="3869077"/>
          </a:xfrm>
          <a:prstGeom prst="rect">
            <a:avLst/>
          </a:prstGeom>
          <a:ln>
            <a:solidFill>
              <a:srgbClr val="FF0000"/>
            </a:solidFill>
          </a:ln>
        </p:spPr>
      </p:pic>
      <p:pic>
        <p:nvPicPr>
          <p:cNvPr id="7" name="Picture 6"/>
          <p:cNvPicPr>
            <a:picLocks noChangeAspect="1"/>
          </p:cNvPicPr>
          <p:nvPr/>
        </p:nvPicPr>
        <p:blipFill>
          <a:blip r:embed="rId5"/>
          <a:stretch>
            <a:fillRect/>
          </a:stretch>
        </p:blipFill>
        <p:spPr>
          <a:xfrm>
            <a:off x="3917794" y="4047017"/>
            <a:ext cx="8261137" cy="2770128"/>
          </a:xfrm>
          <a:prstGeom prst="rect">
            <a:avLst/>
          </a:prstGeom>
          <a:ln>
            <a:solidFill>
              <a:srgbClr val="00B0F0"/>
            </a:solidFill>
          </a:ln>
        </p:spPr>
      </p:pic>
      <p:pic>
        <p:nvPicPr>
          <p:cNvPr id="8" name="Picture 7"/>
          <p:cNvPicPr>
            <a:picLocks noChangeAspect="1"/>
          </p:cNvPicPr>
          <p:nvPr/>
        </p:nvPicPr>
        <p:blipFill>
          <a:blip r:embed="rId6"/>
          <a:stretch>
            <a:fillRect/>
          </a:stretch>
        </p:blipFill>
        <p:spPr>
          <a:xfrm>
            <a:off x="3618571" y="4221793"/>
            <a:ext cx="8560360" cy="2595352"/>
          </a:xfrm>
          <a:prstGeom prst="rect">
            <a:avLst/>
          </a:prstGeom>
          <a:ln>
            <a:solidFill>
              <a:srgbClr val="FF0000"/>
            </a:solidFill>
          </a:ln>
        </p:spPr>
      </p:pic>
    </p:spTree>
    <p:extLst>
      <p:ext uri="{BB962C8B-B14F-4D97-AF65-F5344CB8AC3E}">
        <p14:creationId xmlns:p14="http://schemas.microsoft.com/office/powerpoint/2010/main" val="401903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114202" y="152596"/>
            <a:ext cx="8324850" cy="6515100"/>
          </a:xfrm>
          <a:prstGeom prst="rect">
            <a:avLst/>
          </a:prstGeom>
          <a:ln>
            <a:solidFill>
              <a:srgbClr val="00B0F0"/>
            </a:solidFill>
          </a:ln>
        </p:spPr>
      </p:pic>
    </p:spTree>
    <p:extLst>
      <p:ext uri="{BB962C8B-B14F-4D97-AF65-F5344CB8AC3E}">
        <p14:creationId xmlns:p14="http://schemas.microsoft.com/office/powerpoint/2010/main" val="119819439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6C6lPfQbtek"/>
          <p:cNvPicPr>
            <a:picLocks noGrp="1" noRot="1" noChangeAspect="1"/>
          </p:cNvPicPr>
          <p:nvPr>
            <p:ph idx="1"/>
            <a:videoFile r:link="rId1"/>
          </p:nvPr>
        </p:nvPicPr>
        <p:blipFill>
          <a:blip r:embed="rId3"/>
          <a:stretch>
            <a:fillRect/>
          </a:stretch>
        </p:blipFill>
        <p:spPr>
          <a:xfrm>
            <a:off x="264160" y="176530"/>
            <a:ext cx="11612880" cy="6532245"/>
          </a:xfrm>
          <a:prstGeom prst="rect">
            <a:avLst/>
          </a:prstGeom>
        </p:spPr>
      </p:pic>
    </p:spTree>
    <p:extLst>
      <p:ext uri="{BB962C8B-B14F-4D97-AF65-F5344CB8AC3E}">
        <p14:creationId xmlns:p14="http://schemas.microsoft.com/office/powerpoint/2010/main" val="64977626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u="sng" dirty="0" err="1"/>
              <a:t>Mycoprotein</a:t>
            </a:r>
            <a:r>
              <a:rPr lang="en-GB" u="sng" dirty="0"/>
              <a:t> is grown in a </a:t>
            </a:r>
            <a:r>
              <a:rPr lang="en-GB" i="1" u="sng" dirty="0">
                <a:hlinkClick r:id="rId2"/>
              </a:rPr>
              <a:t>fermenter </a:t>
            </a:r>
            <a:r>
              <a:rPr lang="en-GB" u="sng" dirty="0"/>
              <a:t>- an apparatus for growing cultures on a large scale.</a:t>
            </a:r>
          </a:p>
        </p:txBody>
      </p:sp>
      <p:sp>
        <p:nvSpPr>
          <p:cNvPr id="3" name="Content Placeholder 2"/>
          <p:cNvSpPr>
            <a:spLocks noGrp="1"/>
          </p:cNvSpPr>
          <p:nvPr>
            <p:ph idx="1"/>
          </p:nvPr>
        </p:nvSpPr>
        <p:spPr>
          <a:xfrm>
            <a:off x="6845968" y="2098675"/>
            <a:ext cx="4507832" cy="4351338"/>
          </a:xfrm>
          <a:ln>
            <a:solidFill>
              <a:srgbClr val="00B0F0"/>
            </a:solidFill>
          </a:ln>
        </p:spPr>
        <p:txBody>
          <a:bodyPr/>
          <a:lstStyle/>
          <a:p>
            <a:pPr marL="0" indent="0">
              <a:buNone/>
            </a:pPr>
            <a:r>
              <a:rPr lang="en-GB" b="1" u="sng" dirty="0" smtClean="0"/>
              <a:t>Method</a:t>
            </a:r>
          </a:p>
          <a:p>
            <a:pPr marL="0" indent="0">
              <a:buNone/>
            </a:pPr>
            <a:endParaRPr lang="en-GB" b="1" u="sng" dirty="0" smtClean="0"/>
          </a:p>
          <a:p>
            <a:pPr marL="514350" indent="-514350">
              <a:buFont typeface="+mj-lt"/>
              <a:buAutoNum type="arabicPeriod"/>
            </a:pPr>
            <a:r>
              <a:rPr lang="en-GB" dirty="0" smtClean="0"/>
              <a:t>Use a fungus (</a:t>
            </a:r>
            <a:r>
              <a:rPr lang="en-GB" dirty="0" err="1" smtClean="0"/>
              <a:t>fusarium</a:t>
            </a:r>
            <a:r>
              <a:rPr lang="en-GB" dirty="0" smtClean="0"/>
              <a:t>)</a:t>
            </a:r>
          </a:p>
          <a:p>
            <a:pPr marL="514350" indent="-514350">
              <a:buFont typeface="+mj-lt"/>
              <a:buAutoNum type="arabicPeriod"/>
            </a:pPr>
            <a:r>
              <a:rPr lang="en-GB" dirty="0" smtClean="0"/>
              <a:t>Mix with glucose</a:t>
            </a:r>
          </a:p>
          <a:p>
            <a:pPr marL="514350" indent="-514350">
              <a:buFont typeface="+mj-lt"/>
              <a:buAutoNum type="arabicPeriod"/>
            </a:pPr>
            <a:r>
              <a:rPr lang="en-GB" dirty="0" smtClean="0"/>
              <a:t>In aerobic conditions (with oxygen)</a:t>
            </a:r>
          </a:p>
          <a:p>
            <a:pPr marL="514350" indent="-514350">
              <a:buFont typeface="+mj-lt"/>
              <a:buAutoNum type="arabicPeriod"/>
            </a:pPr>
            <a:r>
              <a:rPr lang="en-GB" dirty="0" smtClean="0"/>
              <a:t>Then harvest and purify product</a:t>
            </a:r>
          </a:p>
          <a:p>
            <a:endParaRPr lang="en-GB" dirty="0" smtClean="0"/>
          </a:p>
          <a:p>
            <a:endParaRPr lang="en-GB"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875" y="1593967"/>
            <a:ext cx="5760640" cy="5264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022033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343472" y="1916832"/>
            <a:ext cx="10972800" cy="4525963"/>
          </a:xfrm>
        </p:spPr>
        <p:txBody>
          <a:bodyPr/>
          <a:lstStyle/>
          <a:p>
            <a:endParaRPr lang="en-GB"/>
          </a:p>
        </p:txBody>
      </p:sp>
      <p:pic>
        <p:nvPicPr>
          <p:cNvPr id="4" name="Picture 3"/>
          <p:cNvPicPr>
            <a:picLocks noChangeAspect="1"/>
          </p:cNvPicPr>
          <p:nvPr/>
        </p:nvPicPr>
        <p:blipFill>
          <a:blip r:embed="rId2"/>
          <a:stretch>
            <a:fillRect/>
          </a:stretch>
        </p:blipFill>
        <p:spPr>
          <a:xfrm>
            <a:off x="335360" y="116631"/>
            <a:ext cx="6336704" cy="6622141"/>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2711624" y="3151286"/>
            <a:ext cx="9211598" cy="3684639"/>
          </a:xfrm>
          <a:prstGeom prst="rect">
            <a:avLst/>
          </a:prstGeom>
          <a:ln>
            <a:solidFill>
              <a:srgbClr val="00B0F0"/>
            </a:solidFill>
          </a:ln>
        </p:spPr>
      </p:pic>
      <p:pic>
        <p:nvPicPr>
          <p:cNvPr id="6" name="Picture 5"/>
          <p:cNvPicPr>
            <a:picLocks noChangeAspect="1"/>
          </p:cNvPicPr>
          <p:nvPr/>
        </p:nvPicPr>
        <p:blipFill>
          <a:blip r:embed="rId4"/>
          <a:stretch>
            <a:fillRect/>
          </a:stretch>
        </p:blipFill>
        <p:spPr>
          <a:xfrm>
            <a:off x="1343472" y="1620855"/>
            <a:ext cx="7128792" cy="4568451"/>
          </a:xfrm>
          <a:prstGeom prst="rect">
            <a:avLst/>
          </a:prstGeom>
          <a:ln>
            <a:solidFill>
              <a:srgbClr val="FF0000"/>
            </a:solidFill>
          </a:ln>
        </p:spPr>
      </p:pic>
    </p:spTree>
    <p:extLst>
      <p:ext uri="{BB962C8B-B14F-4D97-AF65-F5344CB8AC3E}">
        <p14:creationId xmlns:p14="http://schemas.microsoft.com/office/powerpoint/2010/main" val="320054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263352" y="274638"/>
            <a:ext cx="11712625" cy="4547254"/>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547489" y="620688"/>
            <a:ext cx="11470374" cy="5904656"/>
          </a:xfrm>
          <a:prstGeom prst="rect">
            <a:avLst/>
          </a:prstGeom>
          <a:ln>
            <a:solidFill>
              <a:srgbClr val="FF0000"/>
            </a:solidFill>
          </a:ln>
        </p:spPr>
      </p:pic>
    </p:spTree>
    <p:extLst>
      <p:ext uri="{BB962C8B-B14F-4D97-AF65-F5344CB8AC3E}">
        <p14:creationId xmlns:p14="http://schemas.microsoft.com/office/powerpoint/2010/main" val="3807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613235" y="116632"/>
            <a:ext cx="6710536" cy="6587098"/>
          </a:xfrm>
          <a:prstGeom prst="rect">
            <a:avLst/>
          </a:prstGeom>
          <a:ln>
            <a:solidFill>
              <a:srgbClr val="00B0F0"/>
            </a:solidFill>
          </a:ln>
        </p:spPr>
      </p:pic>
      <p:pic>
        <p:nvPicPr>
          <p:cNvPr id="5" name="Picture 4"/>
          <p:cNvPicPr>
            <a:picLocks noChangeAspect="1"/>
          </p:cNvPicPr>
          <p:nvPr/>
        </p:nvPicPr>
        <p:blipFill>
          <a:blip r:embed="rId3"/>
          <a:stretch>
            <a:fillRect/>
          </a:stretch>
        </p:blipFill>
        <p:spPr>
          <a:xfrm>
            <a:off x="1661834" y="2420888"/>
            <a:ext cx="10154127" cy="3994059"/>
          </a:xfrm>
          <a:prstGeom prst="rect">
            <a:avLst/>
          </a:prstGeom>
          <a:ln>
            <a:solidFill>
              <a:srgbClr val="FF0000"/>
            </a:solidFill>
          </a:ln>
        </p:spPr>
      </p:pic>
    </p:spTree>
    <p:extLst>
      <p:ext uri="{BB962C8B-B14F-4D97-AF65-F5344CB8AC3E}">
        <p14:creationId xmlns:p14="http://schemas.microsoft.com/office/powerpoint/2010/main" val="313505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TotalTime>
  <Words>1767</Words>
  <Application>Microsoft Office PowerPoint</Application>
  <PresentationFormat>Widescreen</PresentationFormat>
  <Paragraphs>293</Paragraphs>
  <Slides>106</Slides>
  <Notes>5</Notes>
  <HiddenSlides>0</HiddenSlides>
  <MMClips>21</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106</vt:i4>
      </vt:variant>
    </vt:vector>
  </HeadingPairs>
  <TitlesOfParts>
    <vt:vector size="117" baseType="lpstr">
      <vt:lpstr>ＭＳ Ｐゴシック</vt:lpstr>
      <vt:lpstr>Arial</vt:lpstr>
      <vt:lpstr>Calibri</vt:lpstr>
      <vt:lpstr>Calibri Light</vt:lpstr>
      <vt:lpstr>Comic Sans MS</vt:lpstr>
      <vt:lpstr>Times New Roman</vt:lpstr>
      <vt:lpstr>Wingdings</vt:lpstr>
      <vt:lpstr>Wingdings 2</vt:lpstr>
      <vt:lpstr>Wingdings 3</vt:lpstr>
      <vt:lpstr>Office Theme</vt:lpstr>
      <vt:lpstr>Document</vt:lpstr>
      <vt:lpstr>PowerPoint Presentation</vt:lpstr>
      <vt:lpstr>PowerPoint Presentation</vt:lpstr>
      <vt:lpstr>Competition in animals and plants </vt:lpstr>
      <vt:lpstr>PowerPoint Presentation</vt:lpstr>
      <vt:lpstr>PowerPoint Presentation</vt:lpstr>
      <vt:lpstr>PowerPoint Presentation</vt:lpstr>
      <vt:lpstr>Abiotic Factors – non-living factors that affect the environment. </vt:lpstr>
      <vt:lpstr>PowerPoint Presentation</vt:lpstr>
      <vt:lpstr>Biotic Factors – living factors</vt:lpstr>
      <vt:lpstr>PowerPoint Presentation</vt:lpstr>
      <vt:lpstr>PowerPoint Presentation</vt:lpstr>
      <vt:lpstr>How are polar bears adapted?</vt:lpstr>
      <vt:lpstr>PowerPoint Presentation</vt:lpstr>
      <vt:lpstr>Extremophiles</vt:lpstr>
      <vt:lpstr>Adaptation in animals </vt:lpstr>
      <vt:lpstr>PowerPoint Presentation</vt:lpstr>
      <vt:lpstr>Adaptation in plants </vt:lpstr>
      <vt:lpstr>PowerPoint Presentation</vt:lpstr>
      <vt:lpstr>PowerPoint Presentation</vt:lpstr>
      <vt:lpstr>PowerPoint Presentation</vt:lpstr>
      <vt:lpstr>Sampling: Quadrats</vt:lpstr>
      <vt:lpstr>Sampling: Transects</vt:lpstr>
      <vt:lpstr>PowerPoint Presentation</vt:lpstr>
      <vt:lpstr>PowerPoint Presentation</vt:lpstr>
      <vt:lpstr>PowerPoint Presentation</vt:lpstr>
      <vt:lpstr>PowerPoint Presentation</vt:lpstr>
      <vt:lpstr>PowerPoint Presentation</vt:lpstr>
      <vt:lpstr>PowerPoint Presentation</vt:lpstr>
      <vt:lpstr>Carbon cycle – key reactions</vt:lpstr>
      <vt:lpstr>Why is carbon important?</vt:lpstr>
      <vt:lpstr>PowerPoint Presentation</vt:lpstr>
      <vt:lpstr>PowerPoint Presentation</vt:lpstr>
      <vt:lpstr>PowerPoint Presentation</vt:lpstr>
      <vt:lpstr>PowerPoint Presentation</vt:lpstr>
      <vt:lpstr>Decay Producing Fuel – Biogas generators</vt:lpstr>
      <vt:lpstr>Biogas generator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World population over 12000 years</vt:lpstr>
      <vt:lpstr>Pollution </vt:lpstr>
      <vt:lpstr>Peat bog dilemma: </vt:lpstr>
      <vt:lpstr>PowerPoint Presentation</vt:lpstr>
      <vt:lpstr>PowerPoint Presentation</vt:lpstr>
      <vt:lpstr>Deforestation in the tropics</vt:lpstr>
      <vt:lpstr>Pro’s and con’s of rice fields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Energy transfers </vt:lpstr>
      <vt:lpstr>Energy transfers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is lots of energy is lost at each trophic level?</vt:lpstr>
      <vt:lpstr>Efficiency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we fish sustainably?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Mycoprotein is grown in a fermenter - an apparatus for growing cultures on a large scale.</vt:lpstr>
      <vt:lpstr>PowerPoint Presentation</vt:lpstr>
      <vt:lpstr>PowerPoint Presentation</vt:lpstr>
      <vt:lpstr>PowerPoint Presentation</vt:lpstr>
    </vt:vector>
  </TitlesOfParts>
  <Company>Torch Academy Gateway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Fugill</dc:creator>
  <cp:lastModifiedBy>I. Singh</cp:lastModifiedBy>
  <cp:revision>24</cp:revision>
  <dcterms:created xsi:type="dcterms:W3CDTF">2018-05-16T14:06:30Z</dcterms:created>
  <dcterms:modified xsi:type="dcterms:W3CDTF">2019-06-05T09:39:29Z</dcterms:modified>
</cp:coreProperties>
</file>