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7.xml" ContentType="application/vnd.openxmlformats-officedocument.presentationml.notesSlide+xml"/>
  <Override PartName="/ppt/tags/tag15.xml" ContentType="application/vnd.openxmlformats-officedocument.presentationml.tags+xml"/>
  <Override PartName="/ppt/notesSlides/notesSlide8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9.xml" ContentType="application/vnd.openxmlformats-officedocument.presentationml.notesSlide+xml"/>
  <Override PartName="/ppt/tags/tag2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2"/>
  </p:notesMasterIdLst>
  <p:sldIdLst>
    <p:sldId id="256" r:id="rId2"/>
    <p:sldId id="377" r:id="rId3"/>
    <p:sldId id="258" r:id="rId4"/>
    <p:sldId id="376" r:id="rId5"/>
    <p:sldId id="301" r:id="rId6"/>
    <p:sldId id="354" r:id="rId7"/>
    <p:sldId id="355" r:id="rId8"/>
    <p:sldId id="257" r:id="rId9"/>
    <p:sldId id="378" r:id="rId10"/>
    <p:sldId id="343" r:id="rId11"/>
    <p:sldId id="344" r:id="rId12"/>
    <p:sldId id="345" r:id="rId13"/>
    <p:sldId id="259" r:id="rId14"/>
    <p:sldId id="260" r:id="rId15"/>
    <p:sldId id="379" r:id="rId16"/>
    <p:sldId id="307" r:id="rId17"/>
    <p:sldId id="306" r:id="rId18"/>
    <p:sldId id="308" r:id="rId19"/>
    <p:sldId id="302" r:id="rId20"/>
    <p:sldId id="303" r:id="rId21"/>
    <p:sldId id="304" r:id="rId22"/>
    <p:sldId id="262" r:id="rId23"/>
    <p:sldId id="305" r:id="rId24"/>
    <p:sldId id="309" r:id="rId25"/>
    <p:sldId id="310" r:id="rId26"/>
    <p:sldId id="311" r:id="rId27"/>
    <p:sldId id="312" r:id="rId28"/>
    <p:sldId id="314" r:id="rId29"/>
    <p:sldId id="263" r:id="rId30"/>
    <p:sldId id="380" r:id="rId31"/>
    <p:sldId id="315" r:id="rId32"/>
    <p:sldId id="316" r:id="rId33"/>
    <p:sldId id="381" r:id="rId34"/>
    <p:sldId id="318" r:id="rId35"/>
    <p:sldId id="319" r:id="rId36"/>
    <p:sldId id="320" r:id="rId37"/>
    <p:sldId id="321" r:id="rId38"/>
    <p:sldId id="264" r:id="rId39"/>
    <p:sldId id="287" r:id="rId40"/>
    <p:sldId id="265" r:id="rId41"/>
    <p:sldId id="382" r:id="rId42"/>
    <p:sldId id="288" r:id="rId43"/>
    <p:sldId id="289" r:id="rId44"/>
    <p:sldId id="290" r:id="rId45"/>
    <p:sldId id="383" r:id="rId46"/>
    <p:sldId id="291" r:id="rId47"/>
    <p:sldId id="266" r:id="rId48"/>
    <p:sldId id="384" r:id="rId49"/>
    <p:sldId id="294" r:id="rId50"/>
    <p:sldId id="385" r:id="rId51"/>
    <p:sldId id="295" r:id="rId52"/>
    <p:sldId id="296" r:id="rId53"/>
    <p:sldId id="297" r:id="rId54"/>
    <p:sldId id="298" r:id="rId55"/>
    <p:sldId id="299" r:id="rId56"/>
    <p:sldId id="300" r:id="rId57"/>
    <p:sldId id="267" r:id="rId58"/>
    <p:sldId id="386" r:id="rId59"/>
    <p:sldId id="292" r:id="rId60"/>
    <p:sldId id="293" r:id="rId61"/>
    <p:sldId id="268" r:id="rId62"/>
    <p:sldId id="269" r:id="rId63"/>
    <p:sldId id="356" r:id="rId64"/>
    <p:sldId id="270" r:id="rId65"/>
    <p:sldId id="387" r:id="rId66"/>
    <p:sldId id="359" r:id="rId67"/>
    <p:sldId id="360" r:id="rId68"/>
    <p:sldId id="271" r:id="rId69"/>
    <p:sldId id="388" r:id="rId70"/>
    <p:sldId id="364" r:id="rId71"/>
    <p:sldId id="365" r:id="rId72"/>
    <p:sldId id="361" r:id="rId73"/>
    <p:sldId id="362" r:id="rId74"/>
    <p:sldId id="272" r:id="rId75"/>
    <p:sldId id="274" r:id="rId76"/>
    <p:sldId id="389" r:id="rId77"/>
    <p:sldId id="346" r:id="rId78"/>
    <p:sldId id="273" r:id="rId79"/>
    <p:sldId id="275" r:id="rId80"/>
    <p:sldId id="390" r:id="rId81"/>
    <p:sldId id="322" r:id="rId82"/>
    <p:sldId id="323" r:id="rId83"/>
    <p:sldId id="276" r:id="rId84"/>
    <p:sldId id="391" r:id="rId85"/>
    <p:sldId id="324" r:id="rId86"/>
    <p:sldId id="325" r:id="rId87"/>
    <p:sldId id="326" r:id="rId88"/>
    <p:sldId id="327" r:id="rId89"/>
    <p:sldId id="277" r:id="rId90"/>
    <p:sldId id="392" r:id="rId91"/>
    <p:sldId id="347" r:id="rId92"/>
    <p:sldId id="350" r:id="rId93"/>
    <p:sldId id="351" r:id="rId94"/>
    <p:sldId id="352" r:id="rId95"/>
    <p:sldId id="353" r:id="rId96"/>
    <p:sldId id="348" r:id="rId97"/>
    <p:sldId id="349" r:id="rId98"/>
    <p:sldId id="278" r:id="rId99"/>
    <p:sldId id="393" r:id="rId100"/>
    <p:sldId id="328" r:id="rId101"/>
    <p:sldId id="329" r:id="rId102"/>
    <p:sldId id="330" r:id="rId103"/>
    <p:sldId id="331" r:id="rId104"/>
    <p:sldId id="279" r:id="rId105"/>
    <p:sldId id="394" r:id="rId106"/>
    <p:sldId id="332" r:id="rId107"/>
    <p:sldId id="342" r:id="rId108"/>
    <p:sldId id="333" r:id="rId109"/>
    <p:sldId id="280" r:id="rId110"/>
    <p:sldId id="281" r:id="rId111"/>
    <p:sldId id="395" r:id="rId112"/>
    <p:sldId id="334" r:id="rId113"/>
    <p:sldId id="335" r:id="rId114"/>
    <p:sldId id="336" r:id="rId115"/>
    <p:sldId id="337" r:id="rId116"/>
    <p:sldId id="282" r:id="rId117"/>
    <p:sldId id="338" r:id="rId118"/>
    <p:sldId id="340" r:id="rId119"/>
    <p:sldId id="283" r:id="rId120"/>
    <p:sldId id="396" r:id="rId121"/>
    <p:sldId id="284" r:id="rId122"/>
    <p:sldId id="397" r:id="rId123"/>
    <p:sldId id="366" r:id="rId124"/>
    <p:sldId id="367" r:id="rId125"/>
    <p:sldId id="368" r:id="rId126"/>
    <p:sldId id="371" r:id="rId127"/>
    <p:sldId id="372" r:id="rId128"/>
    <p:sldId id="373" r:id="rId129"/>
    <p:sldId id="374" r:id="rId130"/>
    <p:sldId id="375" r:id="rId1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754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0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13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032486-5F00-4291-8FFF-06852E808EC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06C019F-E3B1-438E-88B1-042C5401416D}">
      <dgm:prSet phldrT="[Text]"/>
      <dgm:spPr/>
      <dgm:t>
        <a:bodyPr/>
        <a:lstStyle/>
        <a:p>
          <a:r>
            <a:rPr lang="en-US" dirty="0" smtClean="0"/>
            <a:t>In the nucleus </a:t>
          </a:r>
          <a:endParaRPr lang="en-US" dirty="0"/>
        </a:p>
      </dgm:t>
    </dgm:pt>
    <dgm:pt modelId="{6E9021FD-9201-4241-8003-2DCDCE1F2C3C}" type="parTrans" cxnId="{9EB0F51B-DB04-4876-82BA-910252E2FE99}">
      <dgm:prSet/>
      <dgm:spPr/>
      <dgm:t>
        <a:bodyPr/>
        <a:lstStyle/>
        <a:p>
          <a:endParaRPr lang="en-US"/>
        </a:p>
      </dgm:t>
    </dgm:pt>
    <dgm:pt modelId="{0DA08158-4379-4F9C-B574-5F0FE2CF167D}" type="sibTrans" cxnId="{9EB0F51B-DB04-4876-82BA-910252E2FE99}">
      <dgm:prSet/>
      <dgm:spPr/>
      <dgm:t>
        <a:bodyPr/>
        <a:lstStyle/>
        <a:p>
          <a:endParaRPr lang="en-US"/>
        </a:p>
      </dgm:t>
    </dgm:pt>
    <dgm:pt modelId="{A5C8B86C-9E46-46A8-9754-FB98341B1D28}">
      <dgm:prSet phldrT="[Text]" custT="1"/>
      <dgm:spPr/>
      <dgm:t>
        <a:bodyPr/>
        <a:lstStyle/>
        <a:p>
          <a:r>
            <a:rPr lang="en-US" sz="3600" dirty="0" smtClean="0"/>
            <a:t>DNA is copied into a single strand  that can exit the nucleus. </a:t>
          </a:r>
          <a:endParaRPr lang="en-US" sz="3600" dirty="0"/>
        </a:p>
      </dgm:t>
    </dgm:pt>
    <dgm:pt modelId="{6C525B06-D78C-4772-9622-CEEA0E741B15}" type="parTrans" cxnId="{A125D4EB-9BC2-436A-A994-FE969046B0CA}">
      <dgm:prSet/>
      <dgm:spPr/>
      <dgm:t>
        <a:bodyPr/>
        <a:lstStyle/>
        <a:p>
          <a:endParaRPr lang="en-US"/>
        </a:p>
      </dgm:t>
    </dgm:pt>
    <dgm:pt modelId="{D21EE38A-5A37-469D-BAF1-C97B8E07BA7B}" type="sibTrans" cxnId="{A125D4EB-9BC2-436A-A994-FE969046B0CA}">
      <dgm:prSet/>
      <dgm:spPr/>
      <dgm:t>
        <a:bodyPr/>
        <a:lstStyle/>
        <a:p>
          <a:endParaRPr lang="en-US"/>
        </a:p>
      </dgm:t>
    </dgm:pt>
    <dgm:pt modelId="{607433F4-B610-46D7-BB20-312D979564C8}">
      <dgm:prSet phldrT="[Text]"/>
      <dgm:spPr/>
      <dgm:t>
        <a:bodyPr/>
        <a:lstStyle/>
        <a:p>
          <a:r>
            <a:rPr lang="en-US" dirty="0" smtClean="0"/>
            <a:t>In the ribosome</a:t>
          </a:r>
          <a:endParaRPr lang="en-US" dirty="0"/>
        </a:p>
      </dgm:t>
    </dgm:pt>
    <dgm:pt modelId="{632094E9-7C37-4A63-B557-D2EAD8FDC2AD}" type="parTrans" cxnId="{084EFE46-CD0A-4ECA-83F6-7AC8C336CA49}">
      <dgm:prSet/>
      <dgm:spPr/>
      <dgm:t>
        <a:bodyPr/>
        <a:lstStyle/>
        <a:p>
          <a:endParaRPr lang="en-US"/>
        </a:p>
      </dgm:t>
    </dgm:pt>
    <dgm:pt modelId="{3BC34CCC-14BE-4805-AF8F-EC62AC4B9F4A}" type="sibTrans" cxnId="{084EFE46-CD0A-4ECA-83F6-7AC8C336CA49}">
      <dgm:prSet/>
      <dgm:spPr/>
      <dgm:t>
        <a:bodyPr/>
        <a:lstStyle/>
        <a:p>
          <a:endParaRPr lang="en-US"/>
        </a:p>
      </dgm:t>
    </dgm:pt>
    <dgm:pt modelId="{741C0164-69D5-45FB-8AD6-38A57E7BFFF5}">
      <dgm:prSet phldrT="[Text]" custT="1"/>
      <dgm:spPr/>
      <dgm:t>
        <a:bodyPr/>
        <a:lstStyle/>
        <a:p>
          <a:r>
            <a:rPr lang="en-US" sz="3200" dirty="0" smtClean="0"/>
            <a:t>Proteins are synthesized according to the DNA template. </a:t>
          </a:r>
          <a:endParaRPr lang="en-US" sz="3200" dirty="0"/>
        </a:p>
      </dgm:t>
    </dgm:pt>
    <dgm:pt modelId="{5DBFFF23-4B41-4C79-AE84-13C2CB6627B5}" type="parTrans" cxnId="{F6523A3E-EE90-43FD-98F5-7F083E35DC64}">
      <dgm:prSet/>
      <dgm:spPr/>
      <dgm:t>
        <a:bodyPr/>
        <a:lstStyle/>
        <a:p>
          <a:endParaRPr lang="en-US"/>
        </a:p>
      </dgm:t>
    </dgm:pt>
    <dgm:pt modelId="{BF8FCE4A-431B-4802-90CC-52738306F8B0}" type="sibTrans" cxnId="{F6523A3E-EE90-43FD-98F5-7F083E35DC64}">
      <dgm:prSet/>
      <dgm:spPr/>
      <dgm:t>
        <a:bodyPr/>
        <a:lstStyle/>
        <a:p>
          <a:endParaRPr lang="en-US"/>
        </a:p>
      </dgm:t>
    </dgm:pt>
    <dgm:pt modelId="{4D6AEDFF-4E7C-4D42-99B2-6362F0F1A172}">
      <dgm:prSet phldrT="[Text]" custT="1"/>
      <dgm:spPr/>
      <dgm:t>
        <a:bodyPr/>
        <a:lstStyle/>
        <a:p>
          <a:r>
            <a:rPr lang="en-US" sz="3200" dirty="0" smtClean="0"/>
            <a:t>Carrier molecules bring specific amino acids to match the 3 base combinations on the template. </a:t>
          </a:r>
          <a:endParaRPr lang="en-US" sz="3200" dirty="0"/>
        </a:p>
      </dgm:t>
    </dgm:pt>
    <dgm:pt modelId="{7263FF5D-B812-416E-9A35-9339E3637B0F}" type="parTrans" cxnId="{141E837C-DC6F-4702-B892-CE283DC1106A}">
      <dgm:prSet/>
      <dgm:spPr/>
      <dgm:t>
        <a:bodyPr/>
        <a:lstStyle/>
        <a:p>
          <a:endParaRPr lang="en-US"/>
        </a:p>
      </dgm:t>
    </dgm:pt>
    <dgm:pt modelId="{93D3868C-F39D-4509-935B-81564F521D93}" type="sibTrans" cxnId="{141E837C-DC6F-4702-B892-CE283DC1106A}">
      <dgm:prSet/>
      <dgm:spPr/>
      <dgm:t>
        <a:bodyPr/>
        <a:lstStyle/>
        <a:p>
          <a:endParaRPr lang="en-US"/>
        </a:p>
      </dgm:t>
    </dgm:pt>
    <dgm:pt modelId="{2867CB35-F554-48A3-823A-045328C4E3FD}" type="pres">
      <dgm:prSet presAssocID="{3C032486-5F00-4291-8FFF-06852E808EC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364BBA0-4A0B-4C42-A0B2-10D27551172F}" type="pres">
      <dgm:prSet presAssocID="{806C019F-E3B1-438E-88B1-042C5401416D}" presName="composite" presStyleCnt="0"/>
      <dgm:spPr/>
    </dgm:pt>
    <dgm:pt modelId="{E9B4B12C-B09E-4696-BEC2-A0BC0FA62DD8}" type="pres">
      <dgm:prSet presAssocID="{806C019F-E3B1-438E-88B1-042C5401416D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9E8FC7-E030-4387-86FF-8F9BDFAE7CD7}" type="pres">
      <dgm:prSet presAssocID="{806C019F-E3B1-438E-88B1-042C5401416D}" presName="descendantText" presStyleLbl="alignAcc1" presStyleIdx="0" presStyleCnt="2" custLinFactNeighborX="1484" custLinFactNeighborY="11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35E74D-57CB-4E11-BF15-5665B6F685E8}" type="pres">
      <dgm:prSet presAssocID="{0DA08158-4379-4F9C-B574-5F0FE2CF167D}" presName="sp" presStyleCnt="0"/>
      <dgm:spPr/>
    </dgm:pt>
    <dgm:pt modelId="{D90DA09D-C781-460B-831C-0204A3786CD6}" type="pres">
      <dgm:prSet presAssocID="{607433F4-B610-46D7-BB20-312D979564C8}" presName="composite" presStyleCnt="0"/>
      <dgm:spPr/>
    </dgm:pt>
    <dgm:pt modelId="{E04FE0A0-1133-445A-8ED0-6DC6BA49170C}" type="pres">
      <dgm:prSet presAssocID="{607433F4-B610-46D7-BB20-312D979564C8}" presName="parentText" presStyleLbl="alignNode1" presStyleIdx="1" presStyleCnt="2" custLinFactNeighborX="2583" custLinFactNeighborY="-60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86B13A-06EC-44AB-B0A1-09ACA2EFCEE2}" type="pres">
      <dgm:prSet presAssocID="{607433F4-B610-46D7-BB20-312D979564C8}" presName="descendantText" presStyleLbl="alignAcc1" presStyleIdx="1" presStyleCnt="2" custScaleY="1822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125D4EB-9BC2-436A-A994-FE969046B0CA}" srcId="{806C019F-E3B1-438E-88B1-042C5401416D}" destId="{A5C8B86C-9E46-46A8-9754-FB98341B1D28}" srcOrd="0" destOrd="0" parTransId="{6C525B06-D78C-4772-9622-CEEA0E741B15}" sibTransId="{D21EE38A-5A37-469D-BAF1-C97B8E07BA7B}"/>
    <dgm:cxn modelId="{9EB0F51B-DB04-4876-82BA-910252E2FE99}" srcId="{3C032486-5F00-4291-8FFF-06852E808ECC}" destId="{806C019F-E3B1-438E-88B1-042C5401416D}" srcOrd="0" destOrd="0" parTransId="{6E9021FD-9201-4241-8003-2DCDCE1F2C3C}" sibTransId="{0DA08158-4379-4F9C-B574-5F0FE2CF167D}"/>
    <dgm:cxn modelId="{C2CF1205-DCA4-4232-B2EB-3701B4510874}" type="presOf" srcId="{A5C8B86C-9E46-46A8-9754-FB98341B1D28}" destId="{409E8FC7-E030-4387-86FF-8F9BDFAE7CD7}" srcOrd="0" destOrd="0" presId="urn:microsoft.com/office/officeart/2005/8/layout/chevron2"/>
    <dgm:cxn modelId="{084EFE46-CD0A-4ECA-83F6-7AC8C336CA49}" srcId="{3C032486-5F00-4291-8FFF-06852E808ECC}" destId="{607433F4-B610-46D7-BB20-312D979564C8}" srcOrd="1" destOrd="0" parTransId="{632094E9-7C37-4A63-B557-D2EAD8FDC2AD}" sibTransId="{3BC34CCC-14BE-4805-AF8F-EC62AC4B9F4A}"/>
    <dgm:cxn modelId="{F6523A3E-EE90-43FD-98F5-7F083E35DC64}" srcId="{607433F4-B610-46D7-BB20-312D979564C8}" destId="{741C0164-69D5-45FB-8AD6-38A57E7BFFF5}" srcOrd="0" destOrd="0" parTransId="{5DBFFF23-4B41-4C79-AE84-13C2CB6627B5}" sibTransId="{BF8FCE4A-431B-4802-90CC-52738306F8B0}"/>
    <dgm:cxn modelId="{678E8753-F227-4A12-8602-D6AE1637A95E}" type="presOf" srcId="{607433F4-B610-46D7-BB20-312D979564C8}" destId="{E04FE0A0-1133-445A-8ED0-6DC6BA49170C}" srcOrd="0" destOrd="0" presId="urn:microsoft.com/office/officeart/2005/8/layout/chevron2"/>
    <dgm:cxn modelId="{8F9EABC8-E93D-4DE3-88A7-8106839791B5}" type="presOf" srcId="{806C019F-E3B1-438E-88B1-042C5401416D}" destId="{E9B4B12C-B09E-4696-BEC2-A0BC0FA62DD8}" srcOrd="0" destOrd="0" presId="urn:microsoft.com/office/officeart/2005/8/layout/chevron2"/>
    <dgm:cxn modelId="{141E837C-DC6F-4702-B892-CE283DC1106A}" srcId="{607433F4-B610-46D7-BB20-312D979564C8}" destId="{4D6AEDFF-4E7C-4D42-99B2-6362F0F1A172}" srcOrd="1" destOrd="0" parTransId="{7263FF5D-B812-416E-9A35-9339E3637B0F}" sibTransId="{93D3868C-F39D-4509-935B-81564F521D93}"/>
    <dgm:cxn modelId="{889DC64F-9957-4489-B592-CB3F26A170B0}" type="presOf" srcId="{3C032486-5F00-4291-8FFF-06852E808ECC}" destId="{2867CB35-F554-48A3-823A-045328C4E3FD}" srcOrd="0" destOrd="0" presId="urn:microsoft.com/office/officeart/2005/8/layout/chevron2"/>
    <dgm:cxn modelId="{AEDD4351-EAB1-4D60-A38D-4FDCCC9AF1AE}" type="presOf" srcId="{4D6AEDFF-4E7C-4D42-99B2-6362F0F1A172}" destId="{DE86B13A-06EC-44AB-B0A1-09ACA2EFCEE2}" srcOrd="0" destOrd="1" presId="urn:microsoft.com/office/officeart/2005/8/layout/chevron2"/>
    <dgm:cxn modelId="{34301D42-3050-4C17-A05D-03FD12C98F2F}" type="presOf" srcId="{741C0164-69D5-45FB-8AD6-38A57E7BFFF5}" destId="{DE86B13A-06EC-44AB-B0A1-09ACA2EFCEE2}" srcOrd="0" destOrd="0" presId="urn:microsoft.com/office/officeart/2005/8/layout/chevron2"/>
    <dgm:cxn modelId="{C32CBB7E-05F8-4173-8909-265B2483F690}" type="presParOf" srcId="{2867CB35-F554-48A3-823A-045328C4E3FD}" destId="{0364BBA0-4A0B-4C42-A0B2-10D27551172F}" srcOrd="0" destOrd="0" presId="urn:microsoft.com/office/officeart/2005/8/layout/chevron2"/>
    <dgm:cxn modelId="{FEFC5917-BA18-40AF-9F1A-EA684ABD368E}" type="presParOf" srcId="{0364BBA0-4A0B-4C42-A0B2-10D27551172F}" destId="{E9B4B12C-B09E-4696-BEC2-A0BC0FA62DD8}" srcOrd="0" destOrd="0" presId="urn:microsoft.com/office/officeart/2005/8/layout/chevron2"/>
    <dgm:cxn modelId="{70B3F0A8-CD37-4760-B050-CEF549850A96}" type="presParOf" srcId="{0364BBA0-4A0B-4C42-A0B2-10D27551172F}" destId="{409E8FC7-E030-4387-86FF-8F9BDFAE7CD7}" srcOrd="1" destOrd="0" presId="urn:microsoft.com/office/officeart/2005/8/layout/chevron2"/>
    <dgm:cxn modelId="{5D562DB9-83D6-4DE5-8280-ECA48A2C4B4B}" type="presParOf" srcId="{2867CB35-F554-48A3-823A-045328C4E3FD}" destId="{A235E74D-57CB-4E11-BF15-5665B6F685E8}" srcOrd="1" destOrd="0" presId="urn:microsoft.com/office/officeart/2005/8/layout/chevron2"/>
    <dgm:cxn modelId="{CF9847E3-F294-44B2-9B2D-F912C95E329B}" type="presParOf" srcId="{2867CB35-F554-48A3-823A-045328C4E3FD}" destId="{D90DA09D-C781-460B-831C-0204A3786CD6}" srcOrd="2" destOrd="0" presId="urn:microsoft.com/office/officeart/2005/8/layout/chevron2"/>
    <dgm:cxn modelId="{65DEC374-7EDF-498E-9FF4-B03037446578}" type="presParOf" srcId="{D90DA09D-C781-460B-831C-0204A3786CD6}" destId="{E04FE0A0-1133-445A-8ED0-6DC6BA49170C}" srcOrd="0" destOrd="0" presId="urn:microsoft.com/office/officeart/2005/8/layout/chevron2"/>
    <dgm:cxn modelId="{65593435-C995-4B0E-A0F5-7DB2A11DFDFF}" type="presParOf" srcId="{D90DA09D-C781-460B-831C-0204A3786CD6}" destId="{DE86B13A-06EC-44AB-B0A1-09ACA2EFCEE2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B4B12C-B09E-4696-BEC2-A0BC0FA62DD8}">
      <dsp:nvSpPr>
        <dsp:cNvPr id="0" name=""/>
        <dsp:cNvSpPr/>
      </dsp:nvSpPr>
      <dsp:spPr>
        <a:xfrm rot="5400000">
          <a:off x="-349350" y="356268"/>
          <a:ext cx="2329001" cy="16303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In the nucleus </a:t>
          </a:r>
          <a:endParaRPr lang="en-US" sz="2300" kern="1200" dirty="0"/>
        </a:p>
      </dsp:txBody>
      <dsp:txXfrm rot="-5400000">
        <a:off x="1" y="822069"/>
        <a:ext cx="1630301" cy="698700"/>
      </dsp:txXfrm>
    </dsp:sp>
    <dsp:sp modelId="{409E8FC7-E030-4387-86FF-8F9BDFAE7CD7}">
      <dsp:nvSpPr>
        <dsp:cNvPr id="0" name=""/>
        <dsp:cNvSpPr/>
      </dsp:nvSpPr>
      <dsp:spPr>
        <a:xfrm rot="5400000">
          <a:off x="4413657" y="-2758649"/>
          <a:ext cx="1513851" cy="708056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2860" rIns="22860" bIns="22860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600" kern="1200" dirty="0" smtClean="0"/>
            <a:t>DNA is copied into a single strand  that can exit the nucleus. </a:t>
          </a:r>
          <a:endParaRPr lang="en-US" sz="3600" kern="1200" dirty="0"/>
        </a:p>
      </dsp:txBody>
      <dsp:txXfrm rot="-5400000">
        <a:off x="1630302" y="98606"/>
        <a:ext cx="7006662" cy="1366051"/>
      </dsp:txXfrm>
    </dsp:sp>
    <dsp:sp modelId="{E04FE0A0-1133-445A-8ED0-6DC6BA49170C}">
      <dsp:nvSpPr>
        <dsp:cNvPr id="0" name=""/>
        <dsp:cNvSpPr/>
      </dsp:nvSpPr>
      <dsp:spPr>
        <a:xfrm rot="5400000">
          <a:off x="-307239" y="3046382"/>
          <a:ext cx="2329001" cy="163030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In the ribosome</a:t>
          </a:r>
          <a:endParaRPr lang="en-US" sz="2300" kern="1200" dirty="0"/>
        </a:p>
      </dsp:txBody>
      <dsp:txXfrm rot="-5400000">
        <a:off x="42112" y="3512183"/>
        <a:ext cx="1630301" cy="698700"/>
      </dsp:txXfrm>
    </dsp:sp>
    <dsp:sp modelId="{DE86B13A-06EC-44AB-B0A1-09ACA2EFCEE2}">
      <dsp:nvSpPr>
        <dsp:cNvPr id="0" name=""/>
        <dsp:cNvSpPr/>
      </dsp:nvSpPr>
      <dsp:spPr>
        <a:xfrm rot="5400000">
          <a:off x="3791305" y="-72280"/>
          <a:ext cx="2758554" cy="708056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/>
            <a:t>Proteins are synthesized according to the DNA template. </a:t>
          </a:r>
          <a:endParaRPr lang="en-US" sz="3200" kern="1200" dirty="0"/>
        </a:p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kern="1200" dirty="0" smtClean="0"/>
            <a:t>Carrier molecules bring specific amino acids to match the 3 base combinations on the template. </a:t>
          </a:r>
          <a:endParaRPr lang="en-US" sz="3200" kern="1200" dirty="0"/>
        </a:p>
      </dsp:txBody>
      <dsp:txXfrm rot="-5400000">
        <a:off x="1630301" y="2223386"/>
        <a:ext cx="6945900" cy="24892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36FBEC-10E0-4024-82D2-FD678E8A77F9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43F341-3EF1-484F-A859-37FADBDBDF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999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B3B8A68-6AC0-4077-BE14-465F003DE27C}" type="slidenum">
              <a:rPr lang="en-GB" altLang="en-US" smtClean="0"/>
              <a:pPr>
                <a:spcBef>
                  <a:spcPct val="0"/>
                </a:spcBef>
              </a:pPr>
              <a:t>10</a:t>
            </a:fld>
            <a:endParaRPr lang="en-GB" altLang="en-US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mtClean="0"/>
          </a:p>
        </p:txBody>
      </p:sp>
    </p:spTree>
    <p:extLst>
      <p:ext uri="{BB962C8B-B14F-4D97-AF65-F5344CB8AC3E}">
        <p14:creationId xmlns:p14="http://schemas.microsoft.com/office/powerpoint/2010/main" val="789051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1DAD4B9-215E-4283-9CD9-90C095F46B91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GB" smtClean="0"/>
          </a:p>
        </p:txBody>
      </p:sp>
      <p:sp>
        <p:nvSpPr>
          <p:cNvPr id="25603" name="Rectangle 8"/>
          <p:cNvSpPr>
            <a:spLocks noGrp="1" noChangeArrowheads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mtClean="0"/>
              <a:t>Boardworks GCSE Science: Biology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mtClean="0"/>
              <a:t>Genes and Genetic Engineering</a:t>
            </a:r>
          </a:p>
        </p:txBody>
      </p:sp>
      <p:sp>
        <p:nvSpPr>
          <p:cNvPr id="256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622925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167730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815EE1B-6D74-43EA-B2F1-DC346560992F}" type="slidenum">
              <a:rPr lang="en-GB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GB" smtClean="0"/>
          </a:p>
        </p:txBody>
      </p:sp>
      <p:sp>
        <p:nvSpPr>
          <p:cNvPr id="26627" name="Rectangle 8"/>
          <p:cNvSpPr>
            <a:spLocks noGrp="1" noChangeArrowheads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mtClean="0"/>
              <a:t>Boardworks GCSE Science: Biology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 smtClean="0"/>
              <a:t>Genes and Genetic Engineering</a:t>
            </a:r>
          </a:p>
        </p:txBody>
      </p:sp>
      <p:sp>
        <p:nvSpPr>
          <p:cNvPr id="2662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622925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522488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924CD15-604D-4681-A5C1-8D1D1CF78308}" type="slidenum">
              <a:rPr lang="en-GB" altLang="en-US">
                <a:latin typeface="Calibri" panose="020F0502020204030204" pitchFamily="34" charset="0"/>
              </a:rPr>
              <a:pPr eaLnBrk="1" hangingPunct="1"/>
              <a:t>44</a:t>
            </a:fld>
            <a:endParaRPr lang="en-GB" altLang="en-US">
              <a:latin typeface="Calibri" panose="020F0502020204030204" pitchFamily="34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74395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D3745-C02B-AE43-9622-258BBAAA230A}" type="slidenum">
              <a:rPr lang="en-GB" smtClean="0"/>
              <a:t>66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23535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D3745-C02B-AE43-9622-258BBAAA230A}" type="slidenum">
              <a:rPr lang="en-GB" smtClean="0"/>
              <a:t>67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45673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50566-DC4D-49BB-A515-1A963DDBEC87}" type="slidenum">
              <a:rPr lang="en-GB" smtClean="0"/>
              <a:pPr/>
              <a:t>91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499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750566-DC4D-49BB-A515-1A963DDBEC87}" type="slidenum">
              <a:rPr lang="en-GB" smtClean="0"/>
              <a:pPr/>
              <a:t>92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73678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E10EFC-BB86-4245-8D9F-EC9BC3A901FA}" type="slidenum">
              <a:rPr lang="en-GB" smtClean="0"/>
              <a:pPr/>
              <a:t>117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6236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1080-71D3-4306-B398-20C37EE55915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92F7-62E9-4A7A-A5AF-94BE890F07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5312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1080-71D3-4306-B398-20C37EE55915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92F7-62E9-4A7A-A5AF-94BE890F07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6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1080-71D3-4306-B398-20C37EE55915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92F7-62E9-4A7A-A5AF-94BE890F07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191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1080-71D3-4306-B398-20C37EE55915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92F7-62E9-4A7A-A5AF-94BE890F07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1578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1080-71D3-4306-B398-20C37EE55915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92F7-62E9-4A7A-A5AF-94BE890F07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950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1080-71D3-4306-B398-20C37EE55915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92F7-62E9-4A7A-A5AF-94BE890F07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8111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1080-71D3-4306-B398-20C37EE55915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92F7-62E9-4A7A-A5AF-94BE890F07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967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1080-71D3-4306-B398-20C37EE55915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92F7-62E9-4A7A-A5AF-94BE890F07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971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1080-71D3-4306-B398-20C37EE55915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92F7-62E9-4A7A-A5AF-94BE890F07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3722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1080-71D3-4306-B398-20C37EE55915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92F7-62E9-4A7A-A5AF-94BE890F07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8823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B41080-71D3-4306-B398-20C37EE55915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E92F7-62E9-4A7A-A5AF-94BE890F07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46480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9AFF0372-79B8-4450-9C3E-A8B21A160E0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8499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881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41080-71D3-4306-B398-20C37EE55915}" type="datetimeFigureOut">
              <a:rPr lang="en-GB" smtClean="0"/>
              <a:t>05/06/2019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E92F7-62E9-4A7A-A5AF-94BE890F07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3306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Fh9b6a-3DLQ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4n7Cd7SLEQE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6MpYxrrATFY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13" Type="http://schemas.openxmlformats.org/officeDocument/2006/relationships/image" Target="../media/image7.w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1.jpeg"/><Relationship Id="rId12" Type="http://schemas.openxmlformats.org/officeDocument/2006/relationships/oleObject" Target="../embeddings/oleObject3.bin"/><Relationship Id="rId17" Type="http://schemas.openxmlformats.org/officeDocument/2006/relationships/oleObject" Target="../embeddings/oleObject7.bin"/><Relationship Id="rId2" Type="http://schemas.openxmlformats.org/officeDocument/2006/relationships/slideLayout" Target="../slideLayouts/slideLayout13.xml"/><Relationship Id="rId16" Type="http://schemas.openxmlformats.org/officeDocument/2006/relationships/oleObject" Target="../embeddings/oleObject6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jpeg"/><Relationship Id="rId11" Type="http://schemas.openxmlformats.org/officeDocument/2006/relationships/image" Target="../media/image6.wmf"/><Relationship Id="rId5" Type="http://schemas.openxmlformats.org/officeDocument/2006/relationships/image" Target="../media/image9.jpeg"/><Relationship Id="rId15" Type="http://schemas.openxmlformats.org/officeDocument/2006/relationships/oleObject" Target="../embeddings/oleObject5.bin"/><Relationship Id="rId10" Type="http://schemas.openxmlformats.org/officeDocument/2006/relationships/oleObject" Target="../embeddings/oleObject2.bin"/><Relationship Id="rId4" Type="http://schemas.openxmlformats.org/officeDocument/2006/relationships/image" Target="../media/image8.jpeg"/><Relationship Id="rId9" Type="http://schemas.openxmlformats.org/officeDocument/2006/relationships/image" Target="../media/image5.wmf"/><Relationship Id="rId14" Type="http://schemas.openxmlformats.org/officeDocument/2006/relationships/oleObject" Target="../embeddings/oleObject4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Q_iCf8mzMA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29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1GgNNYZ47rk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RXmpVboM040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reVLRjZIh3c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ky7R3zYtTQ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4hSQJ0bl9g" TargetMode="Externa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oYEr8wIe5G0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microsoft.com/office/2007/relationships/hdphoto" Target="../media/hdphoto1.wdp"/><Relationship Id="rId4" Type="http://schemas.openxmlformats.org/officeDocument/2006/relationships/image" Target="../media/image7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7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Lomr_t5Pdjs" TargetMode="Externa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_LoPYfhTgeI" TargetMode="Externa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7RraYCKvTXc" TargetMode="Externa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99nEQd2k6k4" TargetMode="Externa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u9T91GJXDo" TargetMode="Externa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image" Target="../media/image105.png"/><Relationship Id="rId4" Type="http://schemas.openxmlformats.org/officeDocument/2006/relationships/image" Target="../media/image104.jpe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ekStThHD2M" TargetMode="Externa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3" Type="http://schemas.openxmlformats.org/officeDocument/2006/relationships/hyperlink" Target="http://www.google.co.uk/url?sa=i&amp;rct=j&amp;q=tissue+culture&amp;source=images&amp;cd=&amp;cad=rja&amp;docid=PgCBNYdOz-D2mM&amp;tbnid=8Ykqobb_oxvPzM:&amp;ved=0CAUQjRw&amp;url=http://sanjeetbiotech.blogspot.com/2013/03/plant-tissue-culture-biotechnological.html&amp;ei=w2gUU5n3NYPOhAfEsoH4Aw&amp;psig=AFQjCNHdU_NCSqnhm-XNZ5FSoAndX07Rfw&amp;ust=1393932825980196" TargetMode="External"/><Relationship Id="rId7" Type="http://schemas.openxmlformats.org/officeDocument/2006/relationships/hyperlink" Target="http://www.google.co.uk/url?sa=i&amp;rct=j&amp;q=plant+cuttings&amp;source=images&amp;cd=&amp;cad=rja&amp;docid=bx9yqD60SmJoYM&amp;tbnid=h3K5yXO5XToROM:&amp;ved=0CAUQjRw&amp;url=http://www.hydrohobby.co.uk/taking-cuttings.html&amp;ei=dmkUU5TOG4-RhQfysoDwCg&amp;psig=AFQjCNGyLCt4jHEIukoZjyWU-9OcnNuzVA&amp;ust=1393932938633761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109.jpeg"/><Relationship Id="rId5" Type="http://schemas.openxmlformats.org/officeDocument/2006/relationships/hyperlink" Target="http://www.google.co.uk/url?sa=i&amp;rct=j&amp;q=tissue+culture&amp;source=images&amp;cd=&amp;cad=rja&amp;docid=FEr91YLnkND6qM&amp;tbnid=Sg9OofqqzgMxBM:&amp;ved=0CAUQjRw&amp;url=http://www.bbc.co.uk/schools/gcsebitesize/science/add_gateway_pre_2011/living/cloningrev4.shtml&amp;ei=32gUU-bvCtCLhQejxYHoAQ&amp;psig=AFQjCNHdU_NCSqnhm-XNZ5FSoAndX07Rfw&amp;ust=1393932825980196" TargetMode="External"/><Relationship Id="rId4" Type="http://schemas.openxmlformats.org/officeDocument/2006/relationships/image" Target="../media/image108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3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hNq-y2Kg5CE" TargetMode="Externa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Relationship Id="rId4" Type="http://schemas.openxmlformats.org/officeDocument/2006/relationships/image" Target="../media/image117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2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2waYa0ZwoXg" TargetMode="Externa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127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0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uk/url?sa=i&amp;rct=j&amp;q=lamarck+theory&amp;source=images&amp;cd=&amp;cad=rja&amp;docid=RDKF5dDOqze7LM&amp;tbnid=nf3sUc8umwskiM:&amp;ved=0CAUQjRw&amp;url=http://lifeandearthsciences.wikispaces.com/Ver%C3%B3nicaPortfolio2ndTerm&amp;ei=tajzUr_rK8T70gWnwYGoCw&amp;psig=AFQjCNF_eO2BEro_YaeP416nNxvSuchK6g&amp;ust=1391786538124748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4" Type="http://schemas.openxmlformats.org/officeDocument/2006/relationships/image" Target="../media/image137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png"/><Relationship Id="rId5" Type="http://schemas.openxmlformats.org/officeDocument/2006/relationships/image" Target="../media/image141.png"/><Relationship Id="rId4" Type="http://schemas.openxmlformats.org/officeDocument/2006/relationships/image" Target="../media/image140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sqBZRQirPM4" TargetMode="Externa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5" Type="http://schemas.openxmlformats.org/officeDocument/2006/relationships/image" Target="../media/image147.png"/><Relationship Id="rId4" Type="http://schemas.openxmlformats.org/officeDocument/2006/relationships/image" Target="../media/image146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0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3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n3cXcDEveRc" TargetMode="Externa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4" Type="http://schemas.microsoft.com/office/2007/relationships/hdphoto" Target="../media/hdphoto2.wdp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3.png"/><Relationship Id="rId5" Type="http://schemas.openxmlformats.org/officeDocument/2006/relationships/image" Target="../media/image162.png"/><Relationship Id="rId4" Type="http://schemas.openxmlformats.org/officeDocument/2006/relationships/image" Target="../media/image161.png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5a3dAUod38" TargetMode="Externa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5" Type="http://schemas.openxmlformats.org/officeDocument/2006/relationships/image" Target="../media/image169.jpeg"/><Relationship Id="rId4" Type="http://schemas.openxmlformats.org/officeDocument/2006/relationships/image" Target="../media/image168.jpe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171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4" Type="http://schemas.openxmlformats.org/officeDocument/2006/relationships/image" Target="../media/image173.png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6.jpe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5" Type="http://schemas.openxmlformats.org/officeDocument/2006/relationships/image" Target="../media/image179.png"/><Relationship Id="rId4" Type="http://schemas.openxmlformats.org/officeDocument/2006/relationships/image" Target="../media/image178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L8XYxNqEJqI" TargetMode="Externa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4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S2O6sVcUtLU" TargetMode="Externa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image" Target="../media/image188.pn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1351"/>
          <a:stretch/>
        </p:blipFill>
        <p:spPr>
          <a:xfrm>
            <a:off x="108949" y="73597"/>
            <a:ext cx="8782804" cy="6649643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82865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Fh9b6a-3DLQ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62026" y="144680"/>
            <a:ext cx="11696298" cy="657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387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62" y="75416"/>
            <a:ext cx="11277600" cy="6657975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407267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4n7Cd7SLEQE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0152" y="144680"/>
            <a:ext cx="11715549" cy="6589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26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226" y="114187"/>
            <a:ext cx="10515600" cy="1325563"/>
          </a:xfrm>
          <a:noFill/>
        </p:spPr>
        <p:txBody>
          <a:bodyPr/>
          <a:lstStyle/>
          <a:p>
            <a:pPr algn="ctr"/>
            <a:r>
              <a:rPr lang="en-GB" b="1" u="sng" dirty="0" smtClean="0"/>
              <a:t>Types of reproduction </a:t>
            </a:r>
            <a:endParaRPr lang="en-GB" b="1" u="sng" dirty="0"/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786688" y="1381151"/>
            <a:ext cx="4770657" cy="639762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n-GB" sz="3200" b="1" u="sng" dirty="0"/>
              <a:t>Sexual reproduction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4294967295"/>
          </p:nvPr>
        </p:nvSpPr>
        <p:spPr>
          <a:xfrm>
            <a:off x="568960" y="2214686"/>
            <a:ext cx="5402679" cy="395128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b="1" u="sng" dirty="0" smtClean="0"/>
              <a:t>Gametes</a:t>
            </a:r>
            <a:r>
              <a:rPr lang="en-GB" dirty="0" smtClean="0"/>
              <a:t> (egg and sperm)</a:t>
            </a:r>
            <a:endParaRPr lang="en-GB" b="1" u="sng" dirty="0" smtClean="0"/>
          </a:p>
          <a:p>
            <a:r>
              <a:rPr lang="en-GB" b="1" u="sng" dirty="0" smtClean="0"/>
              <a:t>From two parents</a:t>
            </a:r>
          </a:p>
          <a:p>
            <a:r>
              <a:rPr lang="en-GB" dirty="0" smtClean="0"/>
              <a:t>Male </a:t>
            </a:r>
            <a:r>
              <a:rPr lang="en-GB" dirty="0"/>
              <a:t>sex cell and female sex cell - </a:t>
            </a:r>
            <a:r>
              <a:rPr lang="en-GB" b="1" u="sng" dirty="0"/>
              <a:t>fuse</a:t>
            </a:r>
          </a:p>
          <a:p>
            <a:r>
              <a:rPr lang="en-GB" dirty="0" smtClean="0"/>
              <a:t>provides </a:t>
            </a:r>
            <a:r>
              <a:rPr lang="en-GB" dirty="0"/>
              <a:t>genetic variation important for survival </a:t>
            </a:r>
          </a:p>
          <a:p>
            <a:r>
              <a:rPr lang="en-GB" dirty="0"/>
              <a:t>E.g. Mammals, birds </a:t>
            </a: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6169026" y="1432583"/>
            <a:ext cx="4646119" cy="639762"/>
          </a:xfrm>
          <a:prstGeom prst="rect">
            <a:avLst/>
          </a:prstGeom>
          <a:noFill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GB" sz="3200" b="1" u="sng" dirty="0"/>
              <a:t>Asexual reproduction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294967295"/>
          </p:nvPr>
        </p:nvSpPr>
        <p:spPr>
          <a:xfrm>
            <a:off x="6169026" y="2174875"/>
            <a:ext cx="5564331" cy="395128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GB" dirty="0"/>
              <a:t>One </a:t>
            </a:r>
            <a:r>
              <a:rPr lang="en-GB" dirty="0" smtClean="0"/>
              <a:t>individual</a:t>
            </a:r>
          </a:p>
          <a:p>
            <a:r>
              <a:rPr lang="en-GB" b="1" u="sng" dirty="0" smtClean="0"/>
              <a:t>No</a:t>
            </a:r>
            <a:r>
              <a:rPr lang="en-GB" dirty="0" smtClean="0"/>
              <a:t> mixing of genetic information</a:t>
            </a:r>
            <a:endParaRPr lang="en-GB" dirty="0"/>
          </a:p>
          <a:p>
            <a:r>
              <a:rPr lang="en-GB" b="1" u="sng" dirty="0"/>
              <a:t>No</a:t>
            </a:r>
            <a:r>
              <a:rPr lang="en-GB" dirty="0"/>
              <a:t> genetic variation – clones</a:t>
            </a:r>
          </a:p>
          <a:p>
            <a:r>
              <a:rPr lang="en-GB" dirty="0"/>
              <a:t>Cells of body reproduce asexually  – divide in two for growth and repair </a:t>
            </a:r>
          </a:p>
          <a:p>
            <a:r>
              <a:rPr lang="en-GB" dirty="0"/>
              <a:t>E.g. Bacteria, strawberries </a:t>
            </a:r>
          </a:p>
        </p:txBody>
      </p:sp>
      <p:sp>
        <p:nvSpPr>
          <p:cNvPr id="9" name="Rectangle 8"/>
          <p:cNvSpPr/>
          <p:nvPr/>
        </p:nvSpPr>
        <p:spPr>
          <a:xfrm>
            <a:off x="5971639" y="1222400"/>
            <a:ext cx="6017161" cy="491591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568960" y="1187377"/>
            <a:ext cx="5107866" cy="4885029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0860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0088" y="-171689"/>
            <a:ext cx="10230683" cy="477484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b="1" u="sng" dirty="0" smtClean="0"/>
              <a:t>Which statements are about sexual reproduction and which statements are about asexual reproduction?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867294"/>
              </p:ext>
            </p:extLst>
          </p:nvPr>
        </p:nvGraphicFramePr>
        <p:xfrm>
          <a:off x="457200" y="1779474"/>
          <a:ext cx="11402828" cy="484632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57014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014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49411">
                <a:tc>
                  <a:txBody>
                    <a:bodyPr/>
                    <a:lstStyle/>
                    <a:p>
                      <a:r>
                        <a:rPr lang="en-GB" sz="2400" b="0" dirty="0" smtClean="0"/>
                        <a:t>Variation gives</a:t>
                      </a:r>
                      <a:r>
                        <a:rPr lang="en-GB" sz="2400" b="0" baseline="0" dirty="0" smtClean="0"/>
                        <a:t> survival advantage if the environment changes, through survival of the fittest. </a:t>
                      </a:r>
                      <a:endParaRPr lang="en-GB" sz="24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 smtClean="0"/>
                        <a:t>The offspring</a:t>
                      </a:r>
                      <a:r>
                        <a:rPr lang="en-GB" sz="2400" b="0" baseline="0" dirty="0" smtClean="0"/>
                        <a:t> are clones of the parent as they are genetically identical</a:t>
                      </a:r>
                      <a:endParaRPr lang="en-GB" sz="24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4588">
                <a:tc>
                  <a:txBody>
                    <a:bodyPr/>
                    <a:lstStyle/>
                    <a:p>
                      <a:r>
                        <a:rPr lang="en-GB" sz="2400" b="0" dirty="0" smtClean="0"/>
                        <a:t>Only one parent needed</a:t>
                      </a:r>
                    </a:p>
                    <a:p>
                      <a:endParaRPr lang="en-GB" sz="24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 smtClean="0"/>
                        <a:t>How animal</a:t>
                      </a:r>
                      <a:r>
                        <a:rPr lang="en-GB" sz="2400" b="0" baseline="0" dirty="0" smtClean="0"/>
                        <a:t> and plants produce replacement cells for repair and growth</a:t>
                      </a:r>
                      <a:endParaRPr lang="en-GB" sz="24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4588">
                <a:tc>
                  <a:txBody>
                    <a:bodyPr/>
                    <a:lstStyle/>
                    <a:p>
                      <a:r>
                        <a:rPr lang="en-GB" sz="2400" b="0" dirty="0" smtClean="0"/>
                        <a:t>Contains</a:t>
                      </a:r>
                      <a:r>
                        <a:rPr lang="en-GB" sz="2400" b="0" baseline="0" dirty="0" smtClean="0"/>
                        <a:t> genetic information from 2 organisms. </a:t>
                      </a:r>
                      <a:endParaRPr lang="en-GB" sz="24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 smtClean="0"/>
                        <a:t>More time and energy</a:t>
                      </a:r>
                      <a:r>
                        <a:rPr lang="en-GB" sz="2400" b="0" baseline="0" dirty="0" smtClean="0"/>
                        <a:t> efficient as do not need to find a mate. </a:t>
                      </a:r>
                      <a:endParaRPr lang="en-GB" sz="24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4588">
                <a:tc>
                  <a:txBody>
                    <a:bodyPr/>
                    <a:lstStyle/>
                    <a:p>
                      <a:r>
                        <a:rPr lang="en-GB" sz="2400" b="0" dirty="0" smtClean="0"/>
                        <a:t>There</a:t>
                      </a:r>
                      <a:r>
                        <a:rPr lang="en-GB" sz="2400" b="0" baseline="0" dirty="0" smtClean="0"/>
                        <a:t> is no fusion of gametes or mixing of chromosomes. </a:t>
                      </a:r>
                      <a:endParaRPr lang="en-GB" sz="24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 smtClean="0"/>
                        <a:t>Offspring</a:t>
                      </a:r>
                      <a:r>
                        <a:rPr lang="en-GB" sz="2400" b="0" baseline="0" dirty="0" smtClean="0"/>
                        <a:t> inherit characteristics from both parents. </a:t>
                      </a:r>
                      <a:endParaRPr lang="en-GB" sz="24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9411">
                <a:tc>
                  <a:txBody>
                    <a:bodyPr/>
                    <a:lstStyle/>
                    <a:p>
                      <a:r>
                        <a:rPr lang="en-GB" sz="2400" b="0" dirty="0" smtClean="0"/>
                        <a:t>Many identical</a:t>
                      </a:r>
                      <a:r>
                        <a:rPr lang="en-GB" sz="2400" b="0" baseline="0" dirty="0" smtClean="0"/>
                        <a:t> offspring can be produced when conditions are favourable (research and agricultural purposes) </a:t>
                      </a:r>
                      <a:endParaRPr lang="en-GB" sz="24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2400" b="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724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352" y="-292005"/>
            <a:ext cx="11402828" cy="163954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GB" sz="3600" dirty="0"/>
          </a:p>
          <a:p>
            <a:pPr marL="0" indent="0" algn="ctr">
              <a:buNone/>
            </a:pPr>
            <a:r>
              <a:rPr lang="en-GB" sz="3600" b="1" u="sng" dirty="0" smtClean="0"/>
              <a:t>Which statements are about sexual reproduction and which statements are about asexual reproduction?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1447503"/>
              </p:ext>
            </p:extLst>
          </p:nvPr>
        </p:nvGraphicFramePr>
        <p:xfrm>
          <a:off x="259783" y="1710809"/>
          <a:ext cx="11402828" cy="484632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57014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014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49411">
                <a:tc>
                  <a:txBody>
                    <a:bodyPr/>
                    <a:lstStyle/>
                    <a:p>
                      <a:r>
                        <a:rPr lang="en-GB" sz="2400" b="0" dirty="0" smtClean="0"/>
                        <a:t>Variation gives</a:t>
                      </a:r>
                      <a:r>
                        <a:rPr lang="en-GB" sz="2400" b="0" baseline="0" dirty="0" smtClean="0"/>
                        <a:t> survival advantage if the environment changes, through survival of the fittest. </a:t>
                      </a:r>
                      <a:endParaRPr lang="en-GB" sz="2400" b="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 smtClean="0"/>
                        <a:t>The offspring</a:t>
                      </a:r>
                      <a:r>
                        <a:rPr lang="en-GB" sz="2400" b="0" baseline="0" dirty="0" smtClean="0"/>
                        <a:t> are clones of the parent as they are genetically identical </a:t>
                      </a:r>
                      <a:endParaRPr lang="en-GB" sz="2400" b="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4588">
                <a:tc>
                  <a:txBody>
                    <a:bodyPr/>
                    <a:lstStyle/>
                    <a:p>
                      <a:r>
                        <a:rPr lang="en-GB" sz="2400" b="0" dirty="0" smtClean="0"/>
                        <a:t>Only one parent needed</a:t>
                      </a:r>
                    </a:p>
                    <a:p>
                      <a:endParaRPr lang="en-GB" sz="2400" b="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 smtClean="0"/>
                        <a:t>How animal</a:t>
                      </a:r>
                      <a:r>
                        <a:rPr lang="en-GB" sz="2400" b="0" baseline="0" dirty="0" smtClean="0"/>
                        <a:t> and plants produce replacement cells for repair and growth</a:t>
                      </a:r>
                      <a:endParaRPr lang="en-GB" sz="2400" b="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4588">
                <a:tc>
                  <a:txBody>
                    <a:bodyPr/>
                    <a:lstStyle/>
                    <a:p>
                      <a:r>
                        <a:rPr lang="en-GB" sz="2400" b="0" dirty="0" smtClean="0"/>
                        <a:t>Contains</a:t>
                      </a:r>
                      <a:r>
                        <a:rPr lang="en-GB" sz="2400" b="0" baseline="0" dirty="0" smtClean="0"/>
                        <a:t> genetic information from 2 organisms. </a:t>
                      </a:r>
                      <a:endParaRPr lang="en-GB" sz="2400" b="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 smtClean="0"/>
                        <a:t>More time and energy</a:t>
                      </a:r>
                      <a:r>
                        <a:rPr lang="en-GB" sz="2400" b="0" baseline="0" dirty="0" smtClean="0"/>
                        <a:t> efficient as do not need to find a mate. </a:t>
                      </a:r>
                      <a:endParaRPr lang="en-GB" sz="2400" b="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4588">
                <a:tc>
                  <a:txBody>
                    <a:bodyPr/>
                    <a:lstStyle/>
                    <a:p>
                      <a:r>
                        <a:rPr lang="en-GB" sz="2400" b="0" dirty="0" smtClean="0"/>
                        <a:t>There</a:t>
                      </a:r>
                      <a:r>
                        <a:rPr lang="en-GB" sz="2400" b="0" baseline="0" dirty="0" smtClean="0"/>
                        <a:t> is no fusion of gametes or mixing of chromosomes. </a:t>
                      </a:r>
                      <a:endParaRPr lang="en-GB" sz="2400" b="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 smtClean="0"/>
                        <a:t>Offspring</a:t>
                      </a:r>
                      <a:r>
                        <a:rPr lang="en-GB" sz="2400" b="0" baseline="0" dirty="0" smtClean="0"/>
                        <a:t> inherit characteristics from both parents. </a:t>
                      </a:r>
                      <a:endParaRPr lang="en-GB" sz="2400" b="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9411">
                <a:tc>
                  <a:txBody>
                    <a:bodyPr/>
                    <a:lstStyle/>
                    <a:p>
                      <a:r>
                        <a:rPr lang="en-GB" sz="2400" b="0" dirty="0" smtClean="0"/>
                        <a:t>Many identical</a:t>
                      </a:r>
                      <a:r>
                        <a:rPr lang="en-GB" sz="2400" b="0" baseline="0" dirty="0" smtClean="0"/>
                        <a:t> offspring can be produced when conditions are favourable (research and agricultural purposes) </a:t>
                      </a:r>
                      <a:endParaRPr lang="en-GB" sz="2400" b="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0" dirty="0" smtClean="0"/>
                        <a:t>Helps increase the diversity in species. </a:t>
                      </a:r>
                      <a:endParaRPr lang="en-GB" sz="2400" b="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9696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6778"/>
          <a:stretch/>
        </p:blipFill>
        <p:spPr>
          <a:xfrm>
            <a:off x="187019" y="197530"/>
            <a:ext cx="8286750" cy="6339905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17582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6MpYxrrATFY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9403" y="192806"/>
            <a:ext cx="11590420" cy="651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987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674" name="Picture 2" descr="meiosis snap 8x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18" b="20709"/>
          <a:stretch>
            <a:fillRect/>
          </a:stretch>
        </p:blipFill>
        <p:spPr bwMode="auto">
          <a:xfrm>
            <a:off x="9148598" y="5160141"/>
            <a:ext cx="238125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Rectangle 3"/>
          <p:cNvSpPr>
            <a:spLocks noGrp="1" noChangeArrowheads="1"/>
          </p:cNvSpPr>
          <p:nvPr>
            <p:ph type="title" sz="quarter"/>
          </p:nvPr>
        </p:nvSpPr>
        <p:spPr>
          <a:xfrm>
            <a:off x="3109187" y="101572"/>
            <a:ext cx="5784440" cy="549275"/>
          </a:xfrm>
          <a:noFill/>
          <a:ln>
            <a:solidFill>
              <a:schemeClr val="bg1"/>
            </a:solidFill>
          </a:ln>
        </p:spPr>
        <p:txBody>
          <a:bodyPr anchor="t">
            <a:noAutofit/>
          </a:bodyPr>
          <a:lstStyle/>
          <a:p>
            <a:pPr algn="ctr"/>
            <a:r>
              <a:rPr lang="en-GB" altLang="en-US" sz="4800" b="1" u="sng" dirty="0" smtClean="0"/>
              <a:t>What is meiosis?</a:t>
            </a:r>
          </a:p>
        </p:txBody>
      </p:sp>
      <p:sp>
        <p:nvSpPr>
          <p:cNvPr id="284676" name="Text Box 4"/>
          <p:cNvSpPr txBox="1">
            <a:spLocks noChangeArrowheads="1"/>
          </p:cNvSpPr>
          <p:nvPr/>
        </p:nvSpPr>
        <p:spPr bwMode="auto">
          <a:xfrm>
            <a:off x="2051707" y="1189406"/>
            <a:ext cx="4799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 dirty="0">
                <a:latin typeface="Arial" panose="020B0604020202020204" pitchFamily="34" charset="0"/>
              </a:rPr>
              <a:t>Meiosis</a:t>
            </a:r>
            <a:r>
              <a:rPr lang="en-GB" altLang="en-US" sz="2400" dirty="0">
                <a:latin typeface="Arial" panose="020B0604020202020204" pitchFamily="34" charset="0"/>
              </a:rPr>
              <a:t> begins with a single cell. </a:t>
            </a:r>
          </a:p>
        </p:txBody>
      </p:sp>
      <p:sp>
        <p:nvSpPr>
          <p:cNvPr id="284677" name="Text Box 5"/>
          <p:cNvSpPr txBox="1">
            <a:spLocks noChangeArrowheads="1"/>
          </p:cNvSpPr>
          <p:nvPr/>
        </p:nvSpPr>
        <p:spPr bwMode="auto">
          <a:xfrm>
            <a:off x="2059645" y="2318516"/>
            <a:ext cx="43211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</a:rPr>
              <a:t>First the cell makes a copy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</a:rPr>
              <a:t>of each chromosome.</a:t>
            </a:r>
          </a:p>
        </p:txBody>
      </p:sp>
      <p:sp>
        <p:nvSpPr>
          <p:cNvPr id="284678" name="Text Box 6"/>
          <p:cNvSpPr txBox="1">
            <a:spLocks noChangeArrowheads="1"/>
          </p:cNvSpPr>
          <p:nvPr/>
        </p:nvSpPr>
        <p:spPr bwMode="auto">
          <a:xfrm>
            <a:off x="2061232" y="3712341"/>
            <a:ext cx="38782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>
                <a:latin typeface="Arial" panose="020B0604020202020204" pitchFamily="34" charset="0"/>
              </a:rPr>
              <a:t>Now, there are </a:t>
            </a:r>
            <a:r>
              <a:rPr lang="en-GB" altLang="en-US" sz="2400" b="1">
                <a:latin typeface="Arial" panose="020B0604020202020204" pitchFamily="34" charset="0"/>
              </a:rPr>
              <a:t>two </a:t>
            </a:r>
            <a:r>
              <a:rPr lang="en-GB" altLang="en-US" sz="2400">
                <a:latin typeface="Arial" panose="020B0604020202020204" pitchFamily="34" charset="0"/>
              </a:rPr>
              <a:t>stages of cell division…</a:t>
            </a:r>
          </a:p>
        </p:txBody>
      </p:sp>
      <p:pic>
        <p:nvPicPr>
          <p:cNvPr id="284679" name="Picture 7" descr="mitosis snap extra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348" y="668309"/>
            <a:ext cx="2054225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4683" name="Rectangle 11"/>
          <p:cNvSpPr>
            <a:spLocks noChangeArrowheads="1"/>
          </p:cNvSpPr>
          <p:nvPr/>
        </p:nvSpPr>
        <p:spPr bwMode="auto">
          <a:xfrm>
            <a:off x="9813761" y="1123128"/>
            <a:ext cx="1727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rgbClr val="9900CC"/>
                </a:solidFill>
                <a:latin typeface="Arial" panose="020B0604020202020204" pitchFamily="34" charset="0"/>
              </a:rPr>
              <a:t>original cell</a:t>
            </a:r>
          </a:p>
        </p:txBody>
      </p:sp>
      <p:pic>
        <p:nvPicPr>
          <p:cNvPr id="284684" name="Picture 12" descr="mitosis snap extra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348" y="2267716"/>
            <a:ext cx="2201863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4685" name="Picture 13" descr="meiosis snap 8x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18"/>
          <a:stretch>
            <a:fillRect/>
          </a:stretch>
        </p:blipFill>
        <p:spPr bwMode="auto">
          <a:xfrm>
            <a:off x="6618123" y="5166491"/>
            <a:ext cx="2382838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4686" name="Picture 14" descr="meiosis snap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31" r="54881" b="22321"/>
          <a:stretch>
            <a:fillRect/>
          </a:stretch>
        </p:blipFill>
        <p:spPr bwMode="auto">
          <a:xfrm>
            <a:off x="6868948" y="3701228"/>
            <a:ext cx="1976438" cy="122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4687" name="Picture 15" descr="meiosis snap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70" t="20831" b="22321"/>
          <a:stretch>
            <a:fillRect/>
          </a:stretch>
        </p:blipFill>
        <p:spPr bwMode="auto">
          <a:xfrm>
            <a:off x="9612148" y="3712341"/>
            <a:ext cx="1738313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8468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4516108"/>
              </p:ext>
            </p:extLst>
          </p:nvPr>
        </p:nvGraphicFramePr>
        <p:xfrm>
          <a:off x="8037348" y="3351978"/>
          <a:ext cx="579438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0" name="Flash Document" r:id="rId8" imgW="723960" imgH="723960" progId="Flash.Movie">
                  <p:embed/>
                </p:oleObj>
              </mc:Choice>
              <mc:Fallback>
                <p:oleObj name="Flash Document" r:id="rId8" imgW="723960" imgH="723960" progId="Flash.Movie">
                  <p:embed/>
                  <p:pic>
                    <p:nvPicPr>
                      <p:cNvPr id="28468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7348" y="3351978"/>
                        <a:ext cx="579438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4689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33893032"/>
              </p:ext>
            </p:extLst>
          </p:nvPr>
        </p:nvGraphicFramePr>
        <p:xfrm>
          <a:off x="9559761" y="3351978"/>
          <a:ext cx="579437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1" name="Flash Document" r:id="rId10" imgW="723960" imgH="723960" progId="Flash.Movie">
                  <p:embed/>
                </p:oleObj>
              </mc:Choice>
              <mc:Fallback>
                <p:oleObj name="Flash Document" r:id="rId10" imgW="723960" imgH="723960" progId="Flash.Movie">
                  <p:embed/>
                  <p:pic>
                    <p:nvPicPr>
                      <p:cNvPr id="28468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59761" y="3351978"/>
                        <a:ext cx="579437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469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0061206"/>
              </p:ext>
            </p:extLst>
          </p:nvPr>
        </p:nvGraphicFramePr>
        <p:xfrm>
          <a:off x="8878723" y="1948628"/>
          <a:ext cx="446088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2" name="Flash Document" r:id="rId12" imgW="555120" imgH="497880" progId="Flash.Movie">
                  <p:embed/>
                </p:oleObj>
              </mc:Choice>
              <mc:Fallback>
                <p:oleObj name="Flash Document" r:id="rId12" imgW="555120" imgH="497880" progId="Flash.Movie">
                  <p:embed/>
                  <p:pic>
                    <p:nvPicPr>
                      <p:cNvPr id="28469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78723" y="1948628"/>
                        <a:ext cx="446088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4691" name="Rectangle 19"/>
          <p:cNvSpPr>
            <a:spLocks noChangeArrowheads="1"/>
          </p:cNvSpPr>
          <p:nvPr/>
        </p:nvSpPr>
        <p:spPr bwMode="auto">
          <a:xfrm>
            <a:off x="8253248" y="3532953"/>
            <a:ext cx="1727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rgbClr val="9900CC"/>
                </a:solidFill>
                <a:latin typeface="Arial" panose="020B0604020202020204" pitchFamily="34" charset="0"/>
              </a:rPr>
              <a:t>first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rgbClr val="9900CC"/>
                </a:solidFill>
                <a:latin typeface="Arial" panose="020B0604020202020204" pitchFamily="34" charset="0"/>
              </a:rPr>
              <a:t>division</a:t>
            </a:r>
          </a:p>
        </p:txBody>
      </p:sp>
      <p:graphicFrame>
        <p:nvGraphicFramePr>
          <p:cNvPr id="284692" name="Object 5"/>
          <p:cNvGraphicFramePr>
            <a:graphicFrameLocks noGrp="1" noChangeAspect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948999561"/>
              </p:ext>
            </p:extLst>
          </p:nvPr>
        </p:nvGraphicFramePr>
        <p:xfrm>
          <a:off x="7889711" y="4863278"/>
          <a:ext cx="579437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3" name="Flash Document" r:id="rId14" imgW="723960" imgH="723960" progId="Flash.Movie">
                  <p:embed/>
                </p:oleObj>
              </mc:Choice>
              <mc:Fallback>
                <p:oleObj name="Flash Document" r:id="rId14" imgW="723960" imgH="723960" progId="Flash.Movie">
                  <p:embed/>
                  <p:pic>
                    <p:nvPicPr>
                      <p:cNvPr id="284692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89711" y="4863278"/>
                        <a:ext cx="579437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4693" name="Object 6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2775560583"/>
              </p:ext>
            </p:extLst>
          </p:nvPr>
        </p:nvGraphicFramePr>
        <p:xfrm>
          <a:off x="10555123" y="4848991"/>
          <a:ext cx="579438" cy="579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4" name="Flash Document" r:id="rId15" imgW="723960" imgH="723960" progId="Flash.Movie">
                  <p:embed/>
                </p:oleObj>
              </mc:Choice>
              <mc:Fallback>
                <p:oleObj name="Flash Document" r:id="rId15" imgW="723960" imgH="723960" progId="Flash.Movie">
                  <p:embed/>
                  <p:pic>
                    <p:nvPicPr>
                      <p:cNvPr id="284693" name="Object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555123" y="4848991"/>
                        <a:ext cx="579438" cy="579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4694" name="Object 7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663609424"/>
              </p:ext>
            </p:extLst>
          </p:nvPr>
        </p:nvGraphicFramePr>
        <p:xfrm>
          <a:off x="9762961" y="4853753"/>
          <a:ext cx="579437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5" name="Flash Document" r:id="rId16" imgW="723960" imgH="723960" progId="Flash.Movie">
                  <p:embed/>
                </p:oleObj>
              </mc:Choice>
              <mc:Fallback>
                <p:oleObj name="Flash Document" r:id="rId16" imgW="723960" imgH="723960" progId="Flash.Movie">
                  <p:embed/>
                  <p:pic>
                    <p:nvPicPr>
                      <p:cNvPr id="284694" name="Object 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62961" y="4853753"/>
                        <a:ext cx="579437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4695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5746728"/>
              </p:ext>
            </p:extLst>
          </p:nvPr>
        </p:nvGraphicFramePr>
        <p:xfrm>
          <a:off x="7099136" y="4863278"/>
          <a:ext cx="579437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" name="Flash Document" r:id="rId17" imgW="723960" imgH="723960" progId="Flash.Movie">
                  <p:embed/>
                </p:oleObj>
              </mc:Choice>
              <mc:Fallback>
                <p:oleObj name="Flash Document" r:id="rId17" imgW="723960" imgH="723960" progId="Flash.Movie">
                  <p:embed/>
                  <p:pic>
                    <p:nvPicPr>
                      <p:cNvPr id="284695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9136" y="4863278"/>
                        <a:ext cx="579437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4696" name="Rectangle 24"/>
          <p:cNvSpPr>
            <a:spLocks noChangeArrowheads="1"/>
          </p:cNvSpPr>
          <p:nvPr/>
        </p:nvSpPr>
        <p:spPr bwMode="auto">
          <a:xfrm>
            <a:off x="8253248" y="4795016"/>
            <a:ext cx="1727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rgbClr val="9900CC"/>
                </a:solidFill>
                <a:latin typeface="Arial" panose="020B0604020202020204" pitchFamily="34" charset="0"/>
              </a:rPr>
              <a:t>second</a:t>
            </a:r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rgbClr val="9900CC"/>
                </a:solidFill>
                <a:latin typeface="Arial" panose="020B0604020202020204" pitchFamily="34" charset="0"/>
              </a:rPr>
              <a:t>division</a:t>
            </a:r>
          </a:p>
        </p:txBody>
      </p:sp>
      <p:sp>
        <p:nvSpPr>
          <p:cNvPr id="284697" name="Rectangle 25"/>
          <p:cNvSpPr>
            <a:spLocks noChangeArrowheads="1"/>
          </p:cNvSpPr>
          <p:nvPr/>
        </p:nvSpPr>
        <p:spPr bwMode="auto">
          <a:xfrm>
            <a:off x="8181811" y="6234878"/>
            <a:ext cx="2041525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rgbClr val="9900CC"/>
                </a:solidFill>
                <a:latin typeface="Arial" panose="020B0604020202020204" pitchFamily="34" charset="0"/>
              </a:rPr>
              <a:t> 4 new cells</a:t>
            </a:r>
          </a:p>
        </p:txBody>
      </p:sp>
      <p:sp>
        <p:nvSpPr>
          <p:cNvPr id="284698" name="Text Box 26"/>
          <p:cNvSpPr txBox="1">
            <a:spLocks noChangeArrowheads="1"/>
          </p:cNvSpPr>
          <p:nvPr/>
        </p:nvSpPr>
        <p:spPr bwMode="auto">
          <a:xfrm>
            <a:off x="2051707" y="5126804"/>
            <a:ext cx="387826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400" dirty="0" smtClean="0">
                <a:latin typeface="Arial" panose="020B0604020202020204" pitchFamily="34" charset="0"/>
              </a:rPr>
              <a:t>All the gametes are </a:t>
            </a:r>
            <a:r>
              <a:rPr lang="en-GB" altLang="en-US" sz="2400" u="sng" dirty="0" smtClean="0">
                <a:latin typeface="Arial" panose="020B0604020202020204" pitchFamily="34" charset="0"/>
              </a:rPr>
              <a:t>genetically different </a:t>
            </a:r>
            <a:r>
              <a:rPr lang="en-GB" altLang="en-US" sz="2400" dirty="0" smtClean="0">
                <a:latin typeface="Arial" panose="020B0604020202020204" pitchFamily="34" charset="0"/>
              </a:rPr>
              <a:t>from each other</a:t>
            </a:r>
            <a:endParaRPr lang="en-GB" altLang="en-US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57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4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284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284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4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284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284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84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284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284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284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284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284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284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1000"/>
                                        <p:tgtEl>
                                          <p:spTgt spid="284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1000"/>
                                        <p:tgtEl>
                                          <p:spTgt spid="284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1000"/>
                                        <p:tgtEl>
                                          <p:spTgt spid="28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1000"/>
                                        <p:tgtEl>
                                          <p:spTgt spid="284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1000"/>
                                        <p:tgtEl>
                                          <p:spTgt spid="284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1000"/>
                                        <p:tgtEl>
                                          <p:spTgt spid="284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1000"/>
                                        <p:tgtEl>
                                          <p:spTgt spid="28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84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4676" grpId="0"/>
      <p:bldP spid="284677" grpId="0"/>
      <p:bldP spid="284678" grpId="0"/>
      <p:bldP spid="284683" grpId="0"/>
      <p:bldP spid="284691" grpId="0"/>
      <p:bldP spid="284696" grpId="0"/>
      <p:bldP spid="284697" grpId="0"/>
      <p:bldP spid="28469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 smtClean="0"/>
          </a:p>
        </p:txBody>
      </p:sp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8" t="15907" r="67557" b="33333"/>
          <a:stretch>
            <a:fillRect/>
          </a:stretch>
        </p:blipFill>
        <p:spPr bwMode="auto">
          <a:xfrm>
            <a:off x="19050" y="0"/>
            <a:ext cx="8524875" cy="6751638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80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0" t="25089" r="67683" b="43098"/>
          <a:stretch>
            <a:fillRect/>
          </a:stretch>
        </p:blipFill>
        <p:spPr bwMode="auto">
          <a:xfrm>
            <a:off x="838200" y="2398713"/>
            <a:ext cx="8224838" cy="4352925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680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2" t="19942" r="68990" b="37486"/>
          <a:stretch>
            <a:fillRect/>
          </a:stretch>
        </p:blipFill>
        <p:spPr bwMode="auto">
          <a:xfrm>
            <a:off x="3575050" y="366714"/>
            <a:ext cx="6819681" cy="622587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60363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 smtClean="0"/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5" t="25000" r="68770" b="50000"/>
          <a:stretch>
            <a:fillRect/>
          </a:stretch>
        </p:blipFill>
        <p:spPr bwMode="auto">
          <a:xfrm>
            <a:off x="192088" y="0"/>
            <a:ext cx="9359900" cy="3875088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78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24" t="23717" r="67831" b="49004"/>
          <a:stretch>
            <a:fillRect/>
          </a:stretch>
        </p:blipFill>
        <p:spPr bwMode="auto">
          <a:xfrm>
            <a:off x="3743325" y="3213100"/>
            <a:ext cx="8329613" cy="3783013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78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40" t="25575" r="70128" b="37778"/>
          <a:stretch>
            <a:fillRect/>
          </a:stretch>
        </p:blipFill>
        <p:spPr bwMode="auto">
          <a:xfrm>
            <a:off x="1411233" y="535590"/>
            <a:ext cx="9088602" cy="5970824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9397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402" y="110602"/>
            <a:ext cx="11610975" cy="529590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07225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24" y="125789"/>
            <a:ext cx="8845928" cy="662684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81" y="2884602"/>
            <a:ext cx="11963273" cy="3868033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992114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TQ_iCf8mzMA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1650" y="154305"/>
            <a:ext cx="11792552" cy="6633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88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chromosome to gen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40"/>
          <a:stretch/>
        </p:blipFill>
        <p:spPr bwMode="auto">
          <a:xfrm>
            <a:off x="1139696" y="193391"/>
            <a:ext cx="9507983" cy="6664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99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The human genome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The genome of an organism is the </a:t>
            </a:r>
            <a:r>
              <a:rPr lang="en-GB" sz="3600" b="1" u="sng" dirty="0" smtClean="0"/>
              <a:t>entire genetic material of the organism.</a:t>
            </a:r>
          </a:p>
          <a:p>
            <a:endParaRPr lang="en-GB" sz="3600" b="1" u="sng" dirty="0" smtClean="0"/>
          </a:p>
          <a:p>
            <a:r>
              <a:rPr lang="en-GB" sz="3600" dirty="0" smtClean="0"/>
              <a:t>The human genome contains over 3 billion base pairs and almost 21,000 genes that code for proteins.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91159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 smtClean="0"/>
              <a:t>The human genome – why is it important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040" y="1825625"/>
            <a:ext cx="11358880" cy="4351338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GB" sz="4000" dirty="0" smtClean="0"/>
              <a:t>Search for genes linked to different types of disease</a:t>
            </a:r>
          </a:p>
          <a:p>
            <a:pPr marL="742950" indent="-742950">
              <a:buFont typeface="+mj-lt"/>
              <a:buAutoNum type="arabicPeriod"/>
            </a:pPr>
            <a:endParaRPr lang="en-GB" sz="4000" dirty="0"/>
          </a:p>
          <a:p>
            <a:pPr marL="742950" indent="-742950">
              <a:buFont typeface="+mj-lt"/>
              <a:buAutoNum type="arabicPeriod"/>
            </a:pPr>
            <a:r>
              <a:rPr lang="en-GB" sz="4000" dirty="0" smtClean="0"/>
              <a:t>Understanding and treatment of inherited disorders</a:t>
            </a:r>
          </a:p>
          <a:p>
            <a:pPr marL="742950" indent="-742950">
              <a:buFont typeface="+mj-lt"/>
              <a:buAutoNum type="arabicPeriod"/>
            </a:pPr>
            <a:endParaRPr lang="en-GB" sz="4000" dirty="0"/>
          </a:p>
          <a:p>
            <a:pPr marL="742950" indent="-742950">
              <a:buFont typeface="+mj-lt"/>
              <a:buAutoNum type="arabicPeriod"/>
            </a:pPr>
            <a:r>
              <a:rPr lang="en-GB" sz="4000" dirty="0" smtClean="0"/>
              <a:t>Use in tracing human migration patterns from the past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93807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0922" y="0"/>
            <a:ext cx="6523182" cy="1325563"/>
          </a:xfrm>
        </p:spPr>
        <p:txBody>
          <a:bodyPr/>
          <a:lstStyle/>
          <a:p>
            <a:pPr algn="ctr"/>
            <a:r>
              <a:rPr lang="en-GB" b="1" u="sng" dirty="0" smtClean="0"/>
              <a:t>DNA structure - Nucleotide 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70041" y="2044790"/>
            <a:ext cx="377608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000" dirty="0" smtClean="0"/>
              <a:t>Nucleotide is a single unit of DNA. Lots of Nucleotides join together to make the DNA molecule. </a:t>
            </a:r>
            <a:endParaRPr lang="en-GB" sz="4000" dirty="0"/>
          </a:p>
        </p:txBody>
      </p:sp>
      <p:pic>
        <p:nvPicPr>
          <p:cNvPr id="1026" name="Picture 2" descr="Image result for nucleotide Simp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111" y="1133834"/>
            <a:ext cx="6935037" cy="5441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32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 smtClean="0"/>
              <a:t>DNA Structure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99508" y="1973808"/>
            <a:ext cx="6986911" cy="4144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3600" dirty="0" smtClean="0"/>
              <a:t>Repeating nucleotides make up a long chain called a ‘polymer’. 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 smtClean="0"/>
              <a:t>We say DNA has a ‘sugar-phosphate’ backbone </a:t>
            </a:r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 smtClean="0"/>
              <a:t>A key structural feature of a DNA molecule. </a:t>
            </a:r>
            <a:endParaRPr lang="en-GB" sz="3600" dirty="0"/>
          </a:p>
        </p:txBody>
      </p:sp>
      <p:pic>
        <p:nvPicPr>
          <p:cNvPr id="2050" name="Picture 2" descr="Image result for nucleotide Simp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85" y="865346"/>
            <a:ext cx="1769479" cy="1388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Image result for nucleotide Simp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85" y="2253806"/>
            <a:ext cx="1769479" cy="1388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Image result for nucleotide Simp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85" y="3638860"/>
            <a:ext cx="1769479" cy="1388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Image result for nucleotide Simp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85" y="5030726"/>
            <a:ext cx="1769479" cy="1388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 flipV="1">
            <a:off x="836144" y="1973808"/>
            <a:ext cx="360218" cy="32666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836144" y="3432265"/>
            <a:ext cx="290945" cy="25666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836144" y="4794466"/>
            <a:ext cx="341745" cy="28292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34" y="1559576"/>
            <a:ext cx="1216581" cy="4972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587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6883" y="365125"/>
            <a:ext cx="8983579" cy="614532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037" y="4897121"/>
            <a:ext cx="10500304" cy="179000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27856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184" y="183134"/>
            <a:ext cx="8864682" cy="6493303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47943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572" name="Text Box 4"/>
          <p:cNvSpPr txBox="1">
            <a:spLocks noChangeArrowheads="1"/>
          </p:cNvSpPr>
          <p:nvPr/>
        </p:nvSpPr>
        <p:spPr bwMode="auto">
          <a:xfrm>
            <a:off x="666750" y="1285082"/>
            <a:ext cx="108140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2800" dirty="0"/>
              <a:t>The double helix ‘ladder’ of a DNA molecule is held together by </a:t>
            </a:r>
            <a:r>
              <a:rPr lang="en-GB" sz="2800" dirty="0">
                <a:solidFill>
                  <a:srgbClr val="EF2389"/>
                </a:solidFill>
              </a:rPr>
              <a:t>‘rungs’ </a:t>
            </a:r>
            <a:r>
              <a:rPr lang="en-GB" sz="2800" dirty="0"/>
              <a:t>made from pairs of chemicals called </a:t>
            </a:r>
            <a:r>
              <a:rPr lang="en-GB" sz="2800" b="1" dirty="0">
                <a:solidFill>
                  <a:srgbClr val="EF2389"/>
                </a:solidFill>
              </a:rPr>
              <a:t>bases</a:t>
            </a:r>
            <a:r>
              <a:rPr lang="en-GB" sz="2800" dirty="0"/>
              <a:t>.</a:t>
            </a:r>
          </a:p>
        </p:txBody>
      </p:sp>
      <p:sp>
        <p:nvSpPr>
          <p:cNvPr id="14339" name="Rectangle 19"/>
          <p:cNvSpPr>
            <a:spLocks noGrp="1" noChangeArrowheads="1"/>
          </p:cNvSpPr>
          <p:nvPr>
            <p:ph type="title"/>
          </p:nvPr>
        </p:nvSpPr>
        <p:spPr>
          <a:xfrm>
            <a:off x="1916906" y="-793"/>
            <a:ext cx="8358188" cy="1143000"/>
          </a:xfrm>
        </p:spPr>
        <p:txBody>
          <a:bodyPr/>
          <a:lstStyle/>
          <a:p>
            <a:pPr algn="ctr" eaLnBrk="1" hangingPunct="1"/>
            <a:r>
              <a:rPr lang="en-GB" u="sng" dirty="0" smtClean="0">
                <a:latin typeface="+mn-lt"/>
              </a:rPr>
              <a:t>DNA Bases</a:t>
            </a:r>
          </a:p>
        </p:txBody>
      </p:sp>
      <p:sp>
        <p:nvSpPr>
          <p:cNvPr id="877588" name="Rectangle 20"/>
          <p:cNvSpPr>
            <a:spLocks noChangeArrowheads="1"/>
          </p:cNvSpPr>
          <p:nvPr/>
        </p:nvSpPr>
        <p:spPr bwMode="auto">
          <a:xfrm>
            <a:off x="666750" y="2603732"/>
            <a:ext cx="10387330" cy="95410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2800" dirty="0"/>
              <a:t>There are </a:t>
            </a:r>
            <a:r>
              <a:rPr lang="en-GB" sz="2800" dirty="0">
                <a:solidFill>
                  <a:srgbClr val="EF2389"/>
                </a:solidFill>
              </a:rPr>
              <a:t>four types of bases</a:t>
            </a:r>
            <a:r>
              <a:rPr lang="en-GB" sz="2800" dirty="0"/>
              <a:t>, and they are usually identified by their initials.</a:t>
            </a:r>
          </a:p>
        </p:txBody>
      </p:sp>
      <p:grpSp>
        <p:nvGrpSpPr>
          <p:cNvPr id="2" name="Group 14"/>
          <p:cNvGrpSpPr>
            <a:grpSpLocks/>
          </p:cNvGrpSpPr>
          <p:nvPr/>
        </p:nvGrpSpPr>
        <p:grpSpPr bwMode="auto">
          <a:xfrm>
            <a:off x="5188068" y="3553050"/>
            <a:ext cx="2159000" cy="857019"/>
            <a:chOff x="3500430" y="3429000"/>
            <a:chExt cx="2159000" cy="641350"/>
          </a:xfrm>
        </p:grpSpPr>
        <p:pic>
          <p:nvPicPr>
            <p:cNvPr id="14351" name="Picture 21" descr="a_base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00430" y="3471862"/>
              <a:ext cx="2159000" cy="5286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52" name="Text Box 25"/>
            <p:cNvSpPr txBox="1">
              <a:spLocks noChangeArrowheads="1"/>
            </p:cNvSpPr>
            <p:nvPr/>
          </p:nvSpPr>
          <p:spPr bwMode="auto">
            <a:xfrm>
              <a:off x="3638543" y="3429000"/>
              <a:ext cx="468312" cy="6413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3600" b="1" dirty="0"/>
                <a:t>A</a:t>
              </a:r>
            </a:p>
          </p:txBody>
        </p:sp>
      </p:grp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5188068" y="5696175"/>
            <a:ext cx="996950" cy="857019"/>
            <a:chOff x="3500430" y="5572125"/>
            <a:chExt cx="996950" cy="641350"/>
          </a:xfrm>
        </p:grpSpPr>
        <p:pic>
          <p:nvPicPr>
            <p:cNvPr id="14349" name="Picture 24" descr="t_bas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500430" y="5602287"/>
              <a:ext cx="996950" cy="53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50" name="Text Box 26"/>
            <p:cNvSpPr txBox="1">
              <a:spLocks noChangeArrowheads="1"/>
            </p:cNvSpPr>
            <p:nvPr/>
          </p:nvSpPr>
          <p:spPr bwMode="auto">
            <a:xfrm>
              <a:off x="3638543" y="5572125"/>
              <a:ext cx="468312" cy="6413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3600" b="1"/>
                <a:t>T</a:t>
              </a: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5188067" y="4207100"/>
            <a:ext cx="1658937" cy="857019"/>
            <a:chOff x="3500430" y="4133850"/>
            <a:chExt cx="1658938" cy="641350"/>
          </a:xfrm>
        </p:grpSpPr>
        <p:pic>
          <p:nvPicPr>
            <p:cNvPr id="14347" name="Picture 22" descr="c_base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500430" y="4171950"/>
              <a:ext cx="1658938" cy="542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48" name="Text Box 27"/>
            <p:cNvSpPr txBox="1">
              <a:spLocks noChangeArrowheads="1"/>
            </p:cNvSpPr>
            <p:nvPr/>
          </p:nvSpPr>
          <p:spPr bwMode="auto">
            <a:xfrm>
              <a:off x="3638543" y="4133850"/>
              <a:ext cx="468312" cy="6413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3600" b="1"/>
                <a:t>C</a:t>
              </a:r>
            </a:p>
          </p:txBody>
        </p: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5188068" y="4972275"/>
            <a:ext cx="1573212" cy="857019"/>
            <a:chOff x="3500430" y="4848225"/>
            <a:chExt cx="1573213" cy="641350"/>
          </a:xfrm>
        </p:grpSpPr>
        <p:pic>
          <p:nvPicPr>
            <p:cNvPr id="14345" name="Picture 23" descr="g_base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500430" y="4886325"/>
              <a:ext cx="1573213" cy="542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46" name="Text Box 28"/>
            <p:cNvSpPr txBox="1">
              <a:spLocks noChangeArrowheads="1"/>
            </p:cNvSpPr>
            <p:nvPr/>
          </p:nvSpPr>
          <p:spPr bwMode="auto">
            <a:xfrm>
              <a:off x="3638543" y="4848225"/>
              <a:ext cx="468312" cy="6413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3600" b="1"/>
                <a:t>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6915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7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7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77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77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7572" grpId="0"/>
      <p:bldP spid="87758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4"/>
          <p:cNvSpPr txBox="1">
            <a:spLocks noChangeArrowheads="1"/>
          </p:cNvSpPr>
          <p:nvPr/>
        </p:nvSpPr>
        <p:spPr bwMode="auto">
          <a:xfrm>
            <a:off x="1385411" y="1114753"/>
            <a:ext cx="982805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3200" dirty="0"/>
              <a:t>Base pairs hold the two strands of the DNA helix together.</a:t>
            </a:r>
          </a:p>
        </p:txBody>
      </p:sp>
      <p:sp>
        <p:nvSpPr>
          <p:cNvPr id="879626" name="Text Box 10"/>
          <p:cNvSpPr txBox="1">
            <a:spLocks noChangeArrowheads="1"/>
          </p:cNvSpPr>
          <p:nvPr/>
        </p:nvSpPr>
        <p:spPr bwMode="auto">
          <a:xfrm>
            <a:off x="1409143" y="5551444"/>
            <a:ext cx="978058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3200" dirty="0"/>
              <a:t>It is the sequence of these bases along a DNA molecule that forms the </a:t>
            </a:r>
            <a:r>
              <a:rPr lang="en-GB" sz="3200" b="1" dirty="0">
                <a:solidFill>
                  <a:srgbClr val="EF2389"/>
                </a:solidFill>
              </a:rPr>
              <a:t>genetic code</a:t>
            </a:r>
            <a:r>
              <a:rPr lang="en-GB" sz="3200" dirty="0">
                <a:solidFill>
                  <a:srgbClr val="EF2389"/>
                </a:solidFill>
              </a:rPr>
              <a:t> </a:t>
            </a:r>
            <a:r>
              <a:rPr lang="en-GB" sz="3200" dirty="0"/>
              <a:t>– it’s that simple!</a:t>
            </a:r>
          </a:p>
        </p:txBody>
      </p:sp>
      <p:sp>
        <p:nvSpPr>
          <p:cNvPr id="15364" name="Rectangle 22"/>
          <p:cNvSpPr>
            <a:spLocks noGrp="1" noChangeArrowheads="1"/>
          </p:cNvSpPr>
          <p:nvPr>
            <p:ph type="title"/>
          </p:nvPr>
        </p:nvSpPr>
        <p:spPr>
          <a:xfrm>
            <a:off x="1916907" y="-48817"/>
            <a:ext cx="8358187" cy="1000125"/>
          </a:xfrm>
        </p:spPr>
        <p:txBody>
          <a:bodyPr/>
          <a:lstStyle/>
          <a:p>
            <a:pPr algn="ctr" eaLnBrk="1" hangingPunct="1"/>
            <a:r>
              <a:rPr lang="en-GB" u="sng" dirty="0" smtClean="0">
                <a:latin typeface="+mn-lt"/>
              </a:rPr>
              <a:t>DNA Bases</a:t>
            </a:r>
          </a:p>
        </p:txBody>
      </p:sp>
      <p:grpSp>
        <p:nvGrpSpPr>
          <p:cNvPr id="2" name="Group 31"/>
          <p:cNvGrpSpPr>
            <a:grpSpLocks/>
          </p:cNvGrpSpPr>
          <p:nvPr/>
        </p:nvGrpSpPr>
        <p:grpSpPr bwMode="auto">
          <a:xfrm>
            <a:off x="3225006" y="2275286"/>
            <a:ext cx="3024188" cy="2855913"/>
            <a:chOff x="571472" y="2143116"/>
            <a:chExt cx="3024188" cy="2855928"/>
          </a:xfrm>
        </p:grpSpPr>
        <p:sp>
          <p:nvSpPr>
            <p:cNvPr id="31" name="Rectangle 30"/>
            <p:cNvSpPr/>
            <p:nvPr/>
          </p:nvSpPr>
          <p:spPr>
            <a:xfrm>
              <a:off x="642910" y="2143116"/>
              <a:ext cx="142875" cy="2786078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428972" y="2143116"/>
              <a:ext cx="142875" cy="2786078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/>
            </a:p>
          </p:txBody>
        </p:sp>
        <p:grpSp>
          <p:nvGrpSpPr>
            <p:cNvPr id="15370" name="Group 27"/>
            <p:cNvGrpSpPr>
              <a:grpSpLocks/>
            </p:cNvGrpSpPr>
            <p:nvPr/>
          </p:nvGrpSpPr>
          <p:grpSpPr bwMode="auto">
            <a:xfrm>
              <a:off x="571472" y="2143116"/>
              <a:ext cx="3024188" cy="2855928"/>
              <a:chOff x="3143240" y="2857496"/>
              <a:chExt cx="3024188" cy="2855928"/>
            </a:xfrm>
          </p:grpSpPr>
          <p:grpSp>
            <p:nvGrpSpPr>
              <p:cNvPr id="15371" name="Group 15"/>
              <p:cNvGrpSpPr>
                <a:grpSpLocks/>
              </p:cNvGrpSpPr>
              <p:nvPr/>
            </p:nvGrpSpPr>
            <p:grpSpPr bwMode="auto">
              <a:xfrm>
                <a:off x="3143240" y="3571876"/>
                <a:ext cx="3003550" cy="641350"/>
                <a:chOff x="782638" y="2538413"/>
                <a:chExt cx="3003550" cy="641350"/>
              </a:xfrm>
            </p:grpSpPr>
            <p:pic>
              <p:nvPicPr>
                <p:cNvPr id="15387" name="Picture 23" descr="a_base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782638" y="2581275"/>
                  <a:ext cx="2159000" cy="5286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88" name="Picture 26" descr="t_base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2789238" y="2578100"/>
                  <a:ext cx="996950" cy="5334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5389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920750" y="2538413"/>
                  <a:ext cx="468313" cy="641350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GB" sz="3600" b="1"/>
                    <a:t>A</a:t>
                  </a:r>
                </a:p>
              </p:txBody>
            </p:sp>
            <p:sp>
              <p:nvSpPr>
                <p:cNvPr id="15390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3179763" y="2538413"/>
                  <a:ext cx="468312" cy="641350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GB" sz="3600" b="1"/>
                    <a:t>T</a:t>
                  </a:r>
                </a:p>
              </p:txBody>
            </p:sp>
          </p:grpSp>
          <p:grpSp>
            <p:nvGrpSpPr>
              <p:cNvPr id="15372" name="Group 16"/>
              <p:cNvGrpSpPr>
                <a:grpSpLocks/>
              </p:cNvGrpSpPr>
              <p:nvPr/>
            </p:nvGrpSpPr>
            <p:grpSpPr bwMode="auto">
              <a:xfrm>
                <a:off x="3143240" y="2857496"/>
                <a:ext cx="3024188" cy="641350"/>
                <a:chOff x="5092700" y="2538413"/>
                <a:chExt cx="3024188" cy="641350"/>
              </a:xfrm>
            </p:grpSpPr>
            <p:pic>
              <p:nvPicPr>
                <p:cNvPr id="15383" name="Picture 24" descr="c_base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5092700" y="2573338"/>
                  <a:ext cx="1658938" cy="5429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84" name="Picture 25" descr="g_base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6543675" y="2573338"/>
                  <a:ext cx="1573213" cy="5429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5385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5235575" y="2538413"/>
                  <a:ext cx="468313" cy="641350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GB" sz="3600" b="1"/>
                    <a:t>C</a:t>
                  </a:r>
                </a:p>
              </p:txBody>
            </p:sp>
            <p:sp>
              <p:nvSpPr>
                <p:cNvPr id="15386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7507288" y="2538413"/>
                  <a:ext cx="468312" cy="641350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GB" sz="3600" b="1"/>
                    <a:t>G</a:t>
                  </a:r>
                </a:p>
              </p:txBody>
            </p:sp>
          </p:grpSp>
          <p:grpSp>
            <p:nvGrpSpPr>
              <p:cNvPr id="15373" name="Group 17"/>
              <p:cNvGrpSpPr>
                <a:grpSpLocks/>
              </p:cNvGrpSpPr>
              <p:nvPr/>
            </p:nvGrpSpPr>
            <p:grpSpPr bwMode="auto">
              <a:xfrm>
                <a:off x="3143240" y="4357694"/>
                <a:ext cx="3024188" cy="641350"/>
                <a:chOff x="5092700" y="2538413"/>
                <a:chExt cx="3024188" cy="641350"/>
              </a:xfrm>
            </p:grpSpPr>
            <p:pic>
              <p:nvPicPr>
                <p:cNvPr id="15379" name="Picture 24" descr="c_base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5092700" y="2573338"/>
                  <a:ext cx="1658938" cy="5429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80" name="Picture 25" descr="g_base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6543675" y="2573338"/>
                  <a:ext cx="1573213" cy="5429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5381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5235575" y="2538413"/>
                  <a:ext cx="468313" cy="641350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GB" sz="3600" b="1"/>
                    <a:t>C</a:t>
                  </a:r>
                </a:p>
              </p:txBody>
            </p:sp>
            <p:sp>
              <p:nvSpPr>
                <p:cNvPr id="15382" name="Text Box 30"/>
                <p:cNvSpPr txBox="1">
                  <a:spLocks noChangeArrowheads="1"/>
                </p:cNvSpPr>
                <p:nvPr/>
              </p:nvSpPr>
              <p:spPr bwMode="auto">
                <a:xfrm>
                  <a:off x="7507288" y="2538413"/>
                  <a:ext cx="468312" cy="641350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GB" sz="3600" b="1"/>
                    <a:t>G</a:t>
                  </a:r>
                </a:p>
              </p:txBody>
            </p:sp>
          </p:grpSp>
          <p:grpSp>
            <p:nvGrpSpPr>
              <p:cNvPr id="15374" name="Group 22"/>
              <p:cNvGrpSpPr>
                <a:grpSpLocks/>
              </p:cNvGrpSpPr>
              <p:nvPr/>
            </p:nvGrpSpPr>
            <p:grpSpPr bwMode="auto">
              <a:xfrm>
                <a:off x="3143240" y="5072074"/>
                <a:ext cx="3003550" cy="641350"/>
                <a:chOff x="782638" y="2538413"/>
                <a:chExt cx="3003550" cy="641350"/>
              </a:xfrm>
            </p:grpSpPr>
            <p:pic>
              <p:nvPicPr>
                <p:cNvPr id="15375" name="Picture 23" descr="a_base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782638" y="2581275"/>
                  <a:ext cx="2159000" cy="5286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76" name="Picture 26" descr="t_base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2789238" y="2578100"/>
                  <a:ext cx="996950" cy="5334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5377" name="Text Box 27"/>
                <p:cNvSpPr txBox="1">
                  <a:spLocks noChangeArrowheads="1"/>
                </p:cNvSpPr>
                <p:nvPr/>
              </p:nvSpPr>
              <p:spPr bwMode="auto">
                <a:xfrm>
                  <a:off x="920750" y="2538413"/>
                  <a:ext cx="468313" cy="641350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GB" sz="3600" b="1"/>
                    <a:t>A</a:t>
                  </a:r>
                </a:p>
              </p:txBody>
            </p:sp>
            <p:sp>
              <p:nvSpPr>
                <p:cNvPr id="15378" name="Text Box 28"/>
                <p:cNvSpPr txBox="1">
                  <a:spLocks noChangeArrowheads="1"/>
                </p:cNvSpPr>
                <p:nvPr/>
              </p:nvSpPr>
              <p:spPr bwMode="auto">
                <a:xfrm>
                  <a:off x="3179763" y="2538413"/>
                  <a:ext cx="468312" cy="641350"/>
                </a:xfrm>
                <a:prstGeom prst="rect">
                  <a:avLst/>
                </a:prstGeom>
                <a:noFill/>
                <a:ln w="9525" algn="ctr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algn="ctr"/>
                  <a:r>
                    <a:rPr lang="en-GB" sz="3600" b="1"/>
                    <a:t>T</a:t>
                  </a:r>
                </a:p>
              </p:txBody>
            </p:sp>
          </p:grpSp>
        </p:grpSp>
      </p:grpSp>
      <p:pic>
        <p:nvPicPr>
          <p:cNvPr id="29" name="Picture 20" descr="DNA"/>
          <p:cNvPicPr>
            <a:picLocks noChangeAspect="1" noChangeArrowheads="1"/>
          </p:cNvPicPr>
          <p:nvPr/>
        </p:nvPicPr>
        <p:blipFill>
          <a:blip r:embed="rId7" cstate="print"/>
          <a:srcRect l="51308" t="36353"/>
          <a:stretch>
            <a:fillRect/>
          </a:stretch>
        </p:blipFill>
        <p:spPr bwMode="auto">
          <a:xfrm>
            <a:off x="7970044" y="2658668"/>
            <a:ext cx="2305050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Right Brace 34"/>
          <p:cNvSpPr/>
          <p:nvPr/>
        </p:nvSpPr>
        <p:spPr>
          <a:xfrm>
            <a:off x="6868320" y="2275285"/>
            <a:ext cx="1000125" cy="2857500"/>
          </a:xfrm>
          <a:prstGeom prst="rightBrace">
            <a:avLst>
              <a:gd name="adj1" fmla="val 22005"/>
              <a:gd name="adj2" fmla="val 50000"/>
            </a:avLst>
          </a:prstGeom>
          <a:ln w="25400">
            <a:solidFill>
              <a:srgbClr val="EF23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7795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79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79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796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79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9626" grpId="0"/>
      <p:bldP spid="3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GB" b="1" u="sng" dirty="0" smtClean="0"/>
              <a:t>Bases and amino acids</a:t>
            </a:r>
            <a:endParaRPr lang="en-GB" b="1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2079567" y="1620059"/>
            <a:ext cx="85274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smtClean="0"/>
              <a:t>Within a gene, every 3 bases makes up a CODON. </a:t>
            </a:r>
            <a:endParaRPr lang="en-GB" sz="2800" dirty="0"/>
          </a:p>
          <a:p>
            <a:r>
              <a:rPr lang="en-GB" sz="2800" dirty="0" smtClean="0"/>
              <a:t>A codon is a 3 base combination that decides which amino acid is assembled in a protein. </a:t>
            </a:r>
            <a:endParaRPr lang="en-GB" sz="2800" dirty="0"/>
          </a:p>
        </p:txBody>
      </p:sp>
      <p:pic>
        <p:nvPicPr>
          <p:cNvPr id="1026" name="Picture 2" descr="Image result for codon biolog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073" y="3250422"/>
            <a:ext cx="6467445" cy="3432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683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44884"/>
            <a:ext cx="10515600" cy="1325563"/>
          </a:xfrm>
        </p:spPr>
        <p:txBody>
          <a:bodyPr/>
          <a:lstStyle/>
          <a:p>
            <a:pPr algn="ctr"/>
            <a:r>
              <a:rPr lang="en-GB" b="1" u="sng" dirty="0" smtClean="0"/>
              <a:t>How do we make proteins?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747" y="1565159"/>
            <a:ext cx="5850774" cy="21756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Each 3 bases codes for an amino acid. </a:t>
            </a:r>
          </a:p>
          <a:p>
            <a:pPr marL="0" indent="0">
              <a:buNone/>
            </a:pPr>
            <a:r>
              <a:rPr lang="en-GB" dirty="0" smtClean="0"/>
              <a:t>When amino acids are assembled in the correct sequence, a protein is made.</a:t>
            </a:r>
            <a:endParaRPr lang="en-GB" dirty="0"/>
          </a:p>
        </p:txBody>
      </p:sp>
      <p:pic>
        <p:nvPicPr>
          <p:cNvPr id="3078" name="Picture 6" descr="Image result for codon amino acid 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280679"/>
            <a:ext cx="5872479" cy="5146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8746" y="3740828"/>
            <a:ext cx="53427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Our </a:t>
            </a:r>
            <a:r>
              <a:rPr lang="en-GB" sz="3200" b="1" dirty="0"/>
              <a:t>DNA codes </a:t>
            </a:r>
            <a:r>
              <a:rPr lang="en-GB" sz="3200" b="1" dirty="0" smtClean="0"/>
              <a:t>for </a:t>
            </a:r>
            <a:r>
              <a:rPr lang="en-GB" sz="3200" dirty="0" smtClean="0"/>
              <a:t>20 amino acids in total. </a:t>
            </a:r>
          </a:p>
          <a:p>
            <a:endParaRPr lang="en-GB" sz="3200" b="1" dirty="0"/>
          </a:p>
          <a:p>
            <a:r>
              <a:rPr lang="en-GB" sz="3200" b="1" dirty="0" smtClean="0"/>
              <a:t>Possible codon combinations that make up amino acids: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78181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60" y="308292"/>
            <a:ext cx="10337800" cy="6368197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6991" y="4481470"/>
            <a:ext cx="5167268" cy="1712746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050456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4416" b="7291"/>
          <a:stretch/>
        </p:blipFill>
        <p:spPr>
          <a:xfrm>
            <a:off x="129454" y="365760"/>
            <a:ext cx="11889060" cy="442976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734" y="1148080"/>
            <a:ext cx="11205780" cy="5533072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4085241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21037"/>
          <a:stretch/>
        </p:blipFill>
        <p:spPr>
          <a:xfrm>
            <a:off x="0" y="0"/>
            <a:ext cx="11472855" cy="582235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9965" y="1825625"/>
            <a:ext cx="10752170" cy="4849755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r="29744"/>
          <a:stretch/>
        </p:blipFill>
        <p:spPr>
          <a:xfrm>
            <a:off x="382799" y="1825625"/>
            <a:ext cx="11679336" cy="4918075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908625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1GgNNYZ47rk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9402" y="183181"/>
            <a:ext cx="11667423" cy="656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81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8520" y="0"/>
            <a:ext cx="10515600" cy="1325563"/>
          </a:xfrm>
        </p:spPr>
        <p:txBody>
          <a:bodyPr/>
          <a:lstStyle/>
          <a:p>
            <a:pPr algn="ctr"/>
            <a:r>
              <a:rPr lang="en-GB" b="1" u="sng" dirty="0" smtClean="0"/>
              <a:t>Protein synthesis </a:t>
            </a:r>
            <a:endParaRPr lang="en-GB" b="1" u="sng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7514996"/>
              </p:ext>
            </p:extLst>
          </p:nvPr>
        </p:nvGraphicFramePr>
        <p:xfrm>
          <a:off x="1760888" y="1609408"/>
          <a:ext cx="8710864" cy="50469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6986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710989" cy="7012227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b="62960"/>
          <a:stretch/>
        </p:blipFill>
        <p:spPr>
          <a:xfrm>
            <a:off x="4101734" y="1589305"/>
            <a:ext cx="10455594" cy="17357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t="11625"/>
          <a:stretch/>
        </p:blipFill>
        <p:spPr>
          <a:xfrm>
            <a:off x="1469383" y="602372"/>
            <a:ext cx="10879634" cy="4294747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798376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RXmpVboM040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9777" y="144680"/>
            <a:ext cx="11715549" cy="6589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499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GB" b="1" u="sng" dirty="0" smtClean="0"/>
              <a:t>Mutation</a:t>
            </a:r>
            <a:endParaRPr lang="en-GB" b="1" u="sng" dirty="0"/>
          </a:p>
        </p:txBody>
      </p:sp>
      <p:pic>
        <p:nvPicPr>
          <p:cNvPr id="4098" name="Picture 2" descr="Image result for amino acid mutations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02"/>
          <a:stretch/>
        </p:blipFill>
        <p:spPr bwMode="auto">
          <a:xfrm>
            <a:off x="1178134" y="1028931"/>
            <a:ext cx="9835732" cy="6355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1444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8520" y="1"/>
            <a:ext cx="10515600" cy="1036320"/>
          </a:xfrm>
        </p:spPr>
        <p:txBody>
          <a:bodyPr/>
          <a:lstStyle/>
          <a:p>
            <a:pPr algn="ctr"/>
            <a:r>
              <a:rPr lang="en-GB" b="1" u="sng" dirty="0" smtClean="0"/>
              <a:t>Mutations  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4160" y="1398145"/>
            <a:ext cx="6300672" cy="5449695"/>
          </a:xfrm>
        </p:spPr>
        <p:txBody>
          <a:bodyPr>
            <a:normAutofit/>
          </a:bodyPr>
          <a:lstStyle/>
          <a:p>
            <a:r>
              <a:rPr lang="en-GB" dirty="0" smtClean="0"/>
              <a:t>A mutation is a change to the genetic material. </a:t>
            </a:r>
          </a:p>
          <a:p>
            <a:endParaRPr lang="en-GB" dirty="0"/>
          </a:p>
          <a:p>
            <a:r>
              <a:rPr lang="en-GB" dirty="0" smtClean="0"/>
              <a:t>They are continuously occurring with every cell division. </a:t>
            </a:r>
          </a:p>
          <a:p>
            <a:endParaRPr lang="en-GB" dirty="0"/>
          </a:p>
          <a:p>
            <a:r>
              <a:rPr lang="en-GB" dirty="0" smtClean="0"/>
              <a:t>Most mutations have no effect.  E.g. TTC &gt; TTT still codes for the same amino acid. </a:t>
            </a:r>
          </a:p>
          <a:p>
            <a:r>
              <a:rPr lang="en-GB" dirty="0" smtClean="0"/>
              <a:t>Some have a slight effect but not so much so that the appearance or function of the protein is affected. </a:t>
            </a:r>
            <a:endParaRPr lang="en-GB" dirty="0"/>
          </a:p>
        </p:txBody>
      </p:sp>
      <p:pic>
        <p:nvPicPr>
          <p:cNvPr id="4" name="Picture 6" descr="Image result for codon amino acid 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4832" y="1408305"/>
            <a:ext cx="5627168" cy="4931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212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651226"/>
            <a:ext cx="5899338" cy="223135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GB" b="1" u="sng" dirty="0" smtClean="0"/>
              <a:t>Damaging mutations 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3518" y="1520824"/>
            <a:ext cx="6147601" cy="5337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Sometimes, a mutation can cause a change to the amino acid sequence. Altering the structure or shape of the protein.  This can have a damaging effect on the body.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E.g. Enzymes are important biological catalysts that speed up reactions in the body, e.g. respiration. </a:t>
            </a:r>
          </a:p>
          <a:p>
            <a:pPr marL="0" indent="0">
              <a:buNone/>
            </a:pPr>
            <a:r>
              <a:rPr lang="en-GB" dirty="0" smtClean="0"/>
              <a:t>If there is a change in the amino acids that make the enzyme, it will no longer work. E.g. a change to binding site. 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817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43448"/>
          <a:stretch/>
        </p:blipFill>
        <p:spPr>
          <a:xfrm>
            <a:off x="147135" y="-1"/>
            <a:ext cx="11643340" cy="617696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90315"/>
          <a:stretch/>
        </p:blipFill>
        <p:spPr>
          <a:xfrm>
            <a:off x="147135" y="3044491"/>
            <a:ext cx="6924675" cy="6291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3663616"/>
            <a:ext cx="9597349" cy="3194384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071159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81" y="90241"/>
            <a:ext cx="9462940" cy="6681011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689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5137" y="157655"/>
            <a:ext cx="10515600" cy="791013"/>
          </a:xfrm>
        </p:spPr>
        <p:txBody>
          <a:bodyPr/>
          <a:lstStyle/>
          <a:p>
            <a:r>
              <a:rPr lang="en-GB" b="1" u="sng" dirty="0" smtClean="0"/>
              <a:t>What is the definition of the following words: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050" y="1208691"/>
            <a:ext cx="11734800" cy="534451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Gamete</a:t>
            </a:r>
          </a:p>
          <a:p>
            <a:pPr marL="457200" lvl="1" indent="0">
              <a:buNone/>
            </a:pPr>
            <a:r>
              <a:rPr lang="en-GB" dirty="0" smtClean="0"/>
              <a:t>Egg or sperm cell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Allele</a:t>
            </a:r>
          </a:p>
          <a:p>
            <a:pPr marL="457200" lvl="1" indent="0">
              <a:buNone/>
            </a:pPr>
            <a:r>
              <a:rPr lang="en-GB" dirty="0" smtClean="0"/>
              <a:t>Different form of the same gene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Dominant allele</a:t>
            </a:r>
          </a:p>
          <a:p>
            <a:pPr marL="457200" lvl="1" indent="0">
              <a:buNone/>
            </a:pPr>
            <a:r>
              <a:rPr lang="en-GB" dirty="0" smtClean="0"/>
              <a:t>An allele that controls the development of a characteristic when only one is present</a:t>
            </a:r>
            <a:endParaRPr lang="en-GB" dirty="0"/>
          </a:p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Recessive allele</a:t>
            </a:r>
          </a:p>
          <a:p>
            <a:pPr marL="457200" lvl="1" indent="0">
              <a:buNone/>
            </a:pPr>
            <a:r>
              <a:rPr lang="en-GB" dirty="0" smtClean="0"/>
              <a:t>An allele must be present of BOTH chromosomes to develop a characteristic</a:t>
            </a:r>
            <a:endParaRPr lang="en-GB" dirty="0"/>
          </a:p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Homozygous</a:t>
            </a:r>
          </a:p>
          <a:p>
            <a:pPr marL="457200" lvl="1" indent="0">
              <a:buNone/>
            </a:pPr>
            <a:r>
              <a:rPr lang="en-GB" dirty="0" smtClean="0"/>
              <a:t>An individual with two identical alleles for a characteristic </a:t>
            </a:r>
            <a:r>
              <a:rPr lang="en-GB" dirty="0" err="1" smtClean="0"/>
              <a:t>e.g</a:t>
            </a:r>
            <a:r>
              <a:rPr lang="en-GB" dirty="0" smtClean="0"/>
              <a:t> DD, </a:t>
            </a:r>
            <a:r>
              <a:rPr lang="en-GB" dirty="0" err="1" smtClean="0"/>
              <a:t>dd</a:t>
            </a:r>
            <a:endParaRPr lang="en-GB" dirty="0"/>
          </a:p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Heterozygous</a:t>
            </a:r>
          </a:p>
          <a:p>
            <a:pPr marL="457200" lvl="1" indent="0">
              <a:buNone/>
            </a:pPr>
            <a:r>
              <a:rPr lang="en-GB" dirty="0" smtClean="0"/>
              <a:t>An individual with different alleles for a characteristic </a:t>
            </a:r>
            <a:r>
              <a:rPr lang="en-GB" dirty="0" err="1" smtClean="0"/>
              <a:t>e.g</a:t>
            </a:r>
            <a:r>
              <a:rPr lang="en-GB" dirty="0" smtClean="0"/>
              <a:t> </a:t>
            </a:r>
            <a:r>
              <a:rPr lang="en-GB" dirty="0" err="1" smtClean="0"/>
              <a:t>Dd</a:t>
            </a:r>
            <a:endParaRPr lang="en-GB" dirty="0"/>
          </a:p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Genotype</a:t>
            </a:r>
          </a:p>
          <a:p>
            <a:pPr marL="457200" lvl="1" indent="0">
              <a:buNone/>
            </a:pPr>
            <a:r>
              <a:rPr lang="en-GB" dirty="0" smtClean="0"/>
              <a:t>The genetic makeup of an individual regarding a particular characteristic </a:t>
            </a:r>
            <a:r>
              <a:rPr lang="en-GB" dirty="0" err="1" smtClean="0"/>
              <a:t>e.g</a:t>
            </a:r>
            <a:r>
              <a:rPr lang="en-GB" dirty="0" smtClean="0"/>
              <a:t> </a:t>
            </a:r>
            <a:r>
              <a:rPr lang="en-GB" dirty="0" err="1" smtClean="0"/>
              <a:t>Dd</a:t>
            </a:r>
            <a:endParaRPr lang="en-GB" dirty="0"/>
          </a:p>
          <a:p>
            <a:pPr marL="0" indent="0">
              <a:buNone/>
            </a:pPr>
            <a:r>
              <a:rPr lang="en-GB" dirty="0" smtClean="0">
                <a:solidFill>
                  <a:srgbClr val="FF0000"/>
                </a:solidFill>
              </a:rPr>
              <a:t>Phenotype</a:t>
            </a:r>
          </a:p>
          <a:p>
            <a:pPr marL="457200" lvl="1" indent="0">
              <a:buNone/>
            </a:pPr>
            <a:r>
              <a:rPr lang="en-GB" dirty="0" smtClean="0"/>
              <a:t>The physical appearance of an individual regarding a particular characteristic </a:t>
            </a:r>
            <a:r>
              <a:rPr lang="en-GB" dirty="0" err="1" smtClean="0"/>
              <a:t>e.g</a:t>
            </a:r>
            <a:r>
              <a:rPr lang="en-GB" dirty="0" smtClean="0"/>
              <a:t> dimples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8820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56" y="131975"/>
            <a:ext cx="11079687" cy="6353208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1509" y="583489"/>
            <a:ext cx="9671135" cy="6134844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145810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reVLRjZIh3c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77528" y="173555"/>
            <a:ext cx="11715550" cy="658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01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24034" y="0"/>
            <a:ext cx="8229600" cy="1143000"/>
          </a:xfrm>
        </p:spPr>
        <p:txBody>
          <a:bodyPr/>
          <a:lstStyle/>
          <a:p>
            <a:pPr algn="ctr"/>
            <a:r>
              <a:rPr lang="en-GB" b="1" u="sng" dirty="0" smtClean="0"/>
              <a:t>Alleles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600201"/>
            <a:ext cx="2602632" cy="4525963"/>
          </a:xfrm>
        </p:spPr>
        <p:txBody>
          <a:bodyPr/>
          <a:lstStyle/>
          <a:p>
            <a:pPr marL="0" indent="0">
              <a:buNone/>
            </a:pPr>
            <a:r>
              <a:rPr lang="en-GB" b="1" dirty="0" smtClean="0"/>
              <a:t>Different </a:t>
            </a:r>
            <a:r>
              <a:rPr lang="en-GB" dirty="0" smtClean="0"/>
              <a:t>forms of the </a:t>
            </a:r>
            <a:r>
              <a:rPr lang="en-GB" b="1" dirty="0" smtClean="0"/>
              <a:t>same gene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For example, eye colour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</p:txBody>
      </p:sp>
      <p:pic>
        <p:nvPicPr>
          <p:cNvPr id="22529" name="Picture 1"/>
          <p:cNvPicPr>
            <a:picLocks noChangeAspect="1" noChangeArrowheads="1"/>
          </p:cNvPicPr>
          <p:nvPr/>
        </p:nvPicPr>
        <p:blipFill rotWithShape="1">
          <a:blip r:embed="rId3" cstate="print"/>
          <a:srcRect l="21774" t="12422" r="22118" b="24543"/>
          <a:stretch/>
        </p:blipFill>
        <p:spPr bwMode="auto">
          <a:xfrm>
            <a:off x="4511824" y="1268759"/>
            <a:ext cx="5986976" cy="5044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78204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596" y="0"/>
            <a:ext cx="8229600" cy="1143000"/>
          </a:xfrm>
        </p:spPr>
        <p:txBody>
          <a:bodyPr/>
          <a:lstStyle/>
          <a:p>
            <a:pPr algn="ctr"/>
            <a:r>
              <a:rPr lang="en-GB" sz="5400" b="1" u="sng" dirty="0"/>
              <a:t>Dominant or Recessive?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9636" y="857248"/>
            <a:ext cx="8572560" cy="57150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dirty="0">
                <a:latin typeface="+mj-lt"/>
              </a:rPr>
              <a:t>Alleles are dominant or </a:t>
            </a:r>
            <a:r>
              <a:rPr lang="en-GB" dirty="0" smtClean="0">
                <a:latin typeface="+mj-lt"/>
              </a:rPr>
              <a:t>recessive</a:t>
            </a:r>
            <a:r>
              <a:rPr lang="en-GB" dirty="0">
                <a:latin typeface="+mj-lt"/>
              </a:rPr>
              <a:t>.</a:t>
            </a:r>
          </a:p>
        </p:txBody>
      </p:sp>
      <p:pic>
        <p:nvPicPr>
          <p:cNvPr id="2050" name="Picture 2" descr="individual A is heterozygous and has one allele for blue eyes (recessive). B is homozygous and has two alleles for brown eyes (dominant). C is homozygous recessive and has two alleles for blue eyes (recessive) 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40" y="1428752"/>
            <a:ext cx="11394872" cy="5384392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1253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-171450"/>
            <a:ext cx="8229600" cy="1143000"/>
          </a:xfrm>
        </p:spPr>
        <p:txBody>
          <a:bodyPr/>
          <a:lstStyle/>
          <a:p>
            <a:pPr algn="ctr" eaLnBrk="1" hangingPunct="1"/>
            <a:r>
              <a:rPr lang="en-GB" altLang="en-US" u="sng" dirty="0" smtClean="0"/>
              <a:t>Representing alleles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2186755" y="971550"/>
            <a:ext cx="8523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2400" dirty="0">
                <a:latin typeface="Calibri" panose="020F0502020204030204" pitchFamily="34" charset="0"/>
              </a:rPr>
              <a:t>Letters are used to represent different alleles.</a:t>
            </a:r>
            <a:endParaRPr lang="en-GB" altLang="en-US" sz="1200" dirty="0">
              <a:latin typeface="Calibri" panose="020F0502020204030204" pitchFamily="34" charset="0"/>
            </a:endParaRPr>
          </a:p>
        </p:txBody>
      </p:sp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2177229" y="5327650"/>
            <a:ext cx="8532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2400">
                <a:latin typeface="Calibri" panose="020F0502020204030204" pitchFamily="34" charset="0"/>
              </a:rPr>
              <a:t>The allele pair for each characteristic is called the genotype.</a:t>
            </a:r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2177229" y="5871561"/>
            <a:ext cx="77771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2400" dirty="0">
                <a:latin typeface="Calibri" panose="020F0502020204030204" pitchFamily="34" charset="0"/>
              </a:rPr>
              <a:t>What colour are </a:t>
            </a:r>
            <a:r>
              <a:rPr lang="en-GB" altLang="en-US" sz="2400" dirty="0" smtClean="0">
                <a:latin typeface="Calibri" panose="020F0502020204030204" pitchFamily="34" charset="0"/>
              </a:rPr>
              <a:t>eyes with </a:t>
            </a:r>
            <a:r>
              <a:rPr lang="en-GB" altLang="en-US" sz="2400" dirty="0">
                <a:latin typeface="Calibri" panose="020F0502020204030204" pitchFamily="34" charset="0"/>
              </a:rPr>
              <a:t>the genotype </a:t>
            </a:r>
            <a:r>
              <a:rPr lang="en-GB" altLang="en-US" sz="2400" dirty="0" smtClean="0">
                <a:latin typeface="Calibri" panose="020F0502020204030204" pitchFamily="34" charset="0"/>
              </a:rPr>
              <a:t>Bb? </a:t>
            </a:r>
            <a:endParaRPr lang="en-GB" altLang="en-US" sz="2400" dirty="0">
              <a:latin typeface="Calibri" panose="020F0502020204030204" pitchFamily="34" charset="0"/>
            </a:endParaRPr>
          </a:p>
        </p:txBody>
      </p:sp>
      <p:sp>
        <p:nvSpPr>
          <p:cNvPr id="28680" name="Text Box 8"/>
          <p:cNvSpPr txBox="1">
            <a:spLocks noChangeArrowheads="1"/>
          </p:cNvSpPr>
          <p:nvPr/>
        </p:nvSpPr>
        <p:spPr bwMode="auto">
          <a:xfrm>
            <a:off x="2177229" y="1551974"/>
            <a:ext cx="64817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2400">
                <a:latin typeface="Calibri" panose="020F0502020204030204" pitchFamily="34" charset="0"/>
              </a:rPr>
              <a:t>A dominant allele is always a capital letter</a:t>
            </a:r>
            <a:r>
              <a:rPr lang="en-GB" altLang="en-US" sz="2400" i="1">
                <a:latin typeface="Calibri" panose="020F0502020204030204" pitchFamily="34" charset="0"/>
              </a:rPr>
              <a:t>.</a:t>
            </a:r>
            <a:endParaRPr lang="en-GB" altLang="en-US" sz="1200" i="1">
              <a:latin typeface="Calibri" panose="020F0502020204030204" pitchFamily="34" charset="0"/>
            </a:endParaRPr>
          </a:p>
        </p:txBody>
      </p:sp>
      <p:sp>
        <p:nvSpPr>
          <p:cNvPr id="28681" name="Text Box 9"/>
          <p:cNvSpPr txBox="1">
            <a:spLocks noChangeArrowheads="1"/>
          </p:cNvSpPr>
          <p:nvPr/>
        </p:nvSpPr>
        <p:spPr bwMode="auto">
          <a:xfrm>
            <a:off x="2177229" y="3367088"/>
            <a:ext cx="86407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2400" dirty="0">
                <a:latin typeface="Calibri" panose="020F0502020204030204" pitchFamily="34" charset="0"/>
              </a:rPr>
              <a:t>A recessive allele is always the corresponding small letter.</a:t>
            </a:r>
            <a:endParaRPr lang="en-GB" altLang="en-US" sz="1200" dirty="0">
              <a:latin typeface="Calibri" panose="020F0502020204030204" pitchFamily="34" charset="0"/>
            </a:endParaRP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185292" y="2221900"/>
            <a:ext cx="2303463" cy="936625"/>
            <a:chOff x="3107" y="1071"/>
            <a:chExt cx="1587" cy="635"/>
          </a:xfrm>
        </p:grpSpPr>
        <p:sp>
          <p:nvSpPr>
            <p:cNvPr id="14358" name="AutoShape 11"/>
            <p:cNvSpPr>
              <a:spLocks noChangeArrowheads="1"/>
            </p:cNvSpPr>
            <p:nvPr/>
          </p:nvSpPr>
          <p:spPr bwMode="auto">
            <a:xfrm>
              <a:off x="3112" y="1071"/>
              <a:ext cx="1542" cy="635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75000"/>
              </a:schemeClr>
            </a:solidFill>
            <a:ln w="31750">
              <a:solidFill>
                <a:srgbClr val="0100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 sz="2400">
                <a:latin typeface="Calibri" panose="020F0502020204030204" pitchFamily="34" charset="0"/>
              </a:endParaRPr>
            </a:p>
          </p:txBody>
        </p:sp>
        <p:sp>
          <p:nvSpPr>
            <p:cNvPr id="14359" name="Text Box 12"/>
            <p:cNvSpPr txBox="1">
              <a:spLocks noChangeArrowheads="1"/>
            </p:cNvSpPr>
            <p:nvPr/>
          </p:nvSpPr>
          <p:spPr bwMode="auto">
            <a:xfrm>
              <a:off x="3107" y="1071"/>
              <a:ext cx="1587" cy="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2400" dirty="0">
                  <a:latin typeface="Calibri" panose="020F0502020204030204" pitchFamily="34" charset="0"/>
                </a:rPr>
                <a:t>allele </a:t>
              </a:r>
              <a:r>
                <a:rPr lang="en-GB" altLang="en-US" sz="2400" dirty="0" smtClean="0">
                  <a:latin typeface="Calibri" panose="020F0502020204030204" pitchFamily="34" charset="0"/>
                </a:rPr>
                <a:t>for brown eyes</a:t>
              </a:r>
              <a:endParaRPr lang="en-GB" altLang="en-US" sz="24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6500280" y="2223487"/>
            <a:ext cx="916779" cy="936625"/>
            <a:chOff x="2564" y="1162"/>
            <a:chExt cx="529" cy="590"/>
          </a:xfrm>
          <a:solidFill>
            <a:schemeClr val="accent2">
              <a:lumMod val="75000"/>
            </a:schemeClr>
          </a:solidFill>
        </p:grpSpPr>
        <p:sp>
          <p:nvSpPr>
            <p:cNvPr id="14356" name="AutoShape 14"/>
            <p:cNvSpPr>
              <a:spLocks noChangeArrowheads="1"/>
            </p:cNvSpPr>
            <p:nvPr/>
          </p:nvSpPr>
          <p:spPr bwMode="auto">
            <a:xfrm>
              <a:off x="2564" y="1162"/>
              <a:ext cx="529" cy="590"/>
            </a:xfrm>
            <a:prstGeom prst="roundRect">
              <a:avLst>
                <a:gd name="adj" fmla="val 16667"/>
              </a:avLst>
            </a:prstGeom>
            <a:grpFill/>
            <a:ln w="31750">
              <a:solidFill>
                <a:srgbClr val="010066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>
                <a:latin typeface="Calibri" panose="020F0502020204030204" pitchFamily="34" charset="0"/>
              </a:endParaRPr>
            </a:p>
          </p:txBody>
        </p:sp>
        <p:sp>
          <p:nvSpPr>
            <p:cNvPr id="14357" name="Text Box 15"/>
            <p:cNvSpPr txBox="1">
              <a:spLocks noChangeArrowheads="1"/>
            </p:cNvSpPr>
            <p:nvPr/>
          </p:nvSpPr>
          <p:spPr bwMode="auto">
            <a:xfrm>
              <a:off x="2583" y="1195"/>
              <a:ext cx="486" cy="51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4800" dirty="0">
                  <a:latin typeface="Calibri" panose="020F0502020204030204" pitchFamily="34" charset="0"/>
                </a:rPr>
                <a:t>B</a:t>
              </a:r>
            </a:p>
          </p:txBody>
        </p: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3185292" y="3952275"/>
            <a:ext cx="2303463" cy="936625"/>
            <a:chOff x="3107" y="1071"/>
            <a:chExt cx="1587" cy="635"/>
          </a:xfrm>
        </p:grpSpPr>
        <p:sp>
          <p:nvSpPr>
            <p:cNvPr id="14354" name="AutoShape 17"/>
            <p:cNvSpPr>
              <a:spLocks noChangeArrowheads="1"/>
            </p:cNvSpPr>
            <p:nvPr/>
          </p:nvSpPr>
          <p:spPr bwMode="auto">
            <a:xfrm>
              <a:off x="3112" y="1071"/>
              <a:ext cx="1542" cy="635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 sz="2400">
                <a:latin typeface="Calibri" panose="020F0502020204030204" pitchFamily="34" charset="0"/>
              </a:endParaRPr>
            </a:p>
          </p:txBody>
        </p:sp>
        <p:sp>
          <p:nvSpPr>
            <p:cNvPr id="14355" name="Text Box 18"/>
            <p:cNvSpPr txBox="1">
              <a:spLocks noChangeArrowheads="1"/>
            </p:cNvSpPr>
            <p:nvPr/>
          </p:nvSpPr>
          <p:spPr bwMode="auto">
            <a:xfrm>
              <a:off x="3107" y="1071"/>
              <a:ext cx="1587" cy="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2400" dirty="0">
                  <a:latin typeface="Calibri" panose="020F0502020204030204" pitchFamily="34" charset="0"/>
                </a:rPr>
                <a:t>allele for </a:t>
              </a:r>
              <a:r>
                <a:rPr lang="en-GB" altLang="en-US" sz="2400" dirty="0" smtClean="0">
                  <a:latin typeface="Calibri" panose="020F0502020204030204" pitchFamily="34" charset="0"/>
                </a:rPr>
                <a:t>blue eyes</a:t>
              </a:r>
              <a:endParaRPr lang="en-GB" altLang="en-US" sz="2400" dirty="0">
                <a:latin typeface="Calibri" panose="020F0502020204030204" pitchFamily="34" charset="0"/>
              </a:endParaRPr>
            </a:p>
          </p:txBody>
        </p:sp>
      </p:grpSp>
      <p:grpSp>
        <p:nvGrpSpPr>
          <p:cNvPr id="5" name="Group 19"/>
          <p:cNvGrpSpPr>
            <a:grpSpLocks/>
          </p:cNvGrpSpPr>
          <p:nvPr/>
        </p:nvGrpSpPr>
        <p:grpSpPr bwMode="auto">
          <a:xfrm>
            <a:off x="6496816" y="3952275"/>
            <a:ext cx="865188" cy="936625"/>
            <a:chOff x="2562" y="1162"/>
            <a:chExt cx="545" cy="590"/>
          </a:xfrm>
        </p:grpSpPr>
        <p:sp>
          <p:nvSpPr>
            <p:cNvPr id="14352" name="AutoShape 20"/>
            <p:cNvSpPr>
              <a:spLocks noChangeArrowheads="1"/>
            </p:cNvSpPr>
            <p:nvPr/>
          </p:nvSpPr>
          <p:spPr bwMode="auto">
            <a:xfrm>
              <a:off x="2564" y="1162"/>
              <a:ext cx="529" cy="59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GB" altLang="en-US">
                <a:latin typeface="Calibri" panose="020F0502020204030204" pitchFamily="34" charset="0"/>
              </a:endParaRPr>
            </a:p>
          </p:txBody>
        </p:sp>
        <p:sp>
          <p:nvSpPr>
            <p:cNvPr id="14353" name="Text Box 21"/>
            <p:cNvSpPr txBox="1">
              <a:spLocks noChangeArrowheads="1"/>
            </p:cNvSpPr>
            <p:nvPr/>
          </p:nvSpPr>
          <p:spPr bwMode="auto">
            <a:xfrm>
              <a:off x="2562" y="1192"/>
              <a:ext cx="545" cy="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GB" altLang="en-US" sz="4800" dirty="0">
                  <a:latin typeface="Calibri" panose="020F0502020204030204" pitchFamily="34" charset="0"/>
                </a:rPr>
                <a:t>b</a:t>
              </a:r>
            </a:p>
          </p:txBody>
        </p:sp>
      </p:grpSp>
      <p:sp>
        <p:nvSpPr>
          <p:cNvPr id="28694" name="Text Box 22"/>
          <p:cNvSpPr txBox="1">
            <a:spLocks noChangeArrowheads="1"/>
          </p:cNvSpPr>
          <p:nvPr/>
        </p:nvSpPr>
        <p:spPr bwMode="auto">
          <a:xfrm>
            <a:off x="5560191" y="2225074"/>
            <a:ext cx="865188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4800">
                <a:latin typeface="Calibri" panose="020F0502020204030204" pitchFamily="34" charset="0"/>
              </a:rPr>
              <a:t>=</a:t>
            </a:r>
          </a:p>
        </p:txBody>
      </p:sp>
      <p:sp>
        <p:nvSpPr>
          <p:cNvPr id="28695" name="Text Box 23"/>
          <p:cNvSpPr txBox="1">
            <a:spLocks noChangeArrowheads="1"/>
          </p:cNvSpPr>
          <p:nvPr/>
        </p:nvSpPr>
        <p:spPr bwMode="auto">
          <a:xfrm>
            <a:off x="5561780" y="3971324"/>
            <a:ext cx="865187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4800">
                <a:latin typeface="Calibri" panose="020F0502020204030204" pitchFamily="34" charset="0"/>
              </a:rPr>
              <a:t>=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2514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8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28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10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10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/>
      <p:bldP spid="28677" grpId="0"/>
      <p:bldP spid="28679" grpId="0"/>
      <p:bldP spid="28680" grpId="0"/>
      <p:bldP spid="28681" grpId="0"/>
      <p:bldP spid="28694" grpId="0"/>
      <p:bldP spid="2869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wky7R3zYtTQ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9402" y="163930"/>
            <a:ext cx="11503794" cy="647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242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823" y="305128"/>
            <a:ext cx="7496175" cy="280035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6037" y="1757362"/>
            <a:ext cx="7019925" cy="3343275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1551" y="3386137"/>
            <a:ext cx="6905625" cy="3429000"/>
          </a:xfrm>
          <a:prstGeom prst="rect">
            <a:avLst/>
          </a:prstGeom>
          <a:ln>
            <a:solidFill>
              <a:srgbClr val="00B0F0"/>
            </a:solidFill>
          </a:ln>
        </p:spPr>
      </p:pic>
      <p:grpSp>
        <p:nvGrpSpPr>
          <p:cNvPr id="14" name="Group 13"/>
          <p:cNvGrpSpPr/>
          <p:nvPr/>
        </p:nvGrpSpPr>
        <p:grpSpPr>
          <a:xfrm>
            <a:off x="8602133" y="0"/>
            <a:ext cx="3589867" cy="6901944"/>
            <a:chOff x="8602133" y="0"/>
            <a:chExt cx="3589867" cy="6901944"/>
          </a:xfrm>
        </p:grpSpPr>
        <p:sp>
          <p:nvSpPr>
            <p:cNvPr id="5" name="Oval 4"/>
            <p:cNvSpPr/>
            <p:nvPr/>
          </p:nvSpPr>
          <p:spPr>
            <a:xfrm>
              <a:off x="8602133" y="5381296"/>
              <a:ext cx="1264356" cy="152064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Oval 5"/>
            <p:cNvSpPr/>
            <p:nvPr/>
          </p:nvSpPr>
          <p:spPr>
            <a:xfrm>
              <a:off x="10041466" y="5381296"/>
              <a:ext cx="1264356" cy="1520648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8" name="Straight Arrow Connector 7"/>
            <p:cNvCxnSpPr>
              <a:endCxn id="6" idx="0"/>
            </p:cNvCxnSpPr>
            <p:nvPr/>
          </p:nvCxnSpPr>
          <p:spPr>
            <a:xfrm flipH="1">
              <a:off x="10673644" y="1111138"/>
              <a:ext cx="220134" cy="427015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>
              <a:endCxn id="5" idx="0"/>
            </p:cNvCxnSpPr>
            <p:nvPr/>
          </p:nvCxnSpPr>
          <p:spPr>
            <a:xfrm flipH="1">
              <a:off x="9234311" y="1111138"/>
              <a:ext cx="1659467" cy="4270158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ounded Rectangle 12"/>
            <p:cNvSpPr/>
            <p:nvPr/>
          </p:nvSpPr>
          <p:spPr>
            <a:xfrm>
              <a:off x="8693642" y="0"/>
              <a:ext cx="3498358" cy="1580444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3200" dirty="0" smtClean="0"/>
                <a:t>Phenotype = 100% Brown eyes</a:t>
              </a:r>
              <a:endParaRPr lang="en-GB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06714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96" y="108653"/>
            <a:ext cx="11820525" cy="4981575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61128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Q4hSQJ0bl9g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9777" y="192806"/>
            <a:ext cx="11609671" cy="653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480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GB" sz="4000" b="1" u="sng" dirty="0"/>
              <a:t>Genetic </a:t>
            </a:r>
            <a:r>
              <a:rPr lang="en-GB" sz="4000" b="1" u="sng" dirty="0" smtClean="0"/>
              <a:t>disorders -Cystic fibrosis</a:t>
            </a:r>
            <a:endParaRPr lang="en-GB" sz="4000" b="1" u="sng" dirty="0"/>
          </a:p>
        </p:txBody>
      </p:sp>
      <p:pic>
        <p:nvPicPr>
          <p:cNvPr id="22532" name="Picture 4" descr="CF-punnet-squar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8130" y="1226698"/>
            <a:ext cx="8452670" cy="54021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5333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oYEr8wIe5G0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9028" y="202431"/>
            <a:ext cx="11494168" cy="646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1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/>
              <a:t>Genetic disorders </a:t>
            </a:r>
            <a:r>
              <a:rPr lang="en-GB" b="1" u="sng" dirty="0" smtClean="0"/>
              <a:t> - Polydactyly</a:t>
            </a:r>
            <a:endParaRPr lang="en-US" b="1" u="sng" dirty="0" smtClean="0"/>
          </a:p>
        </p:txBody>
      </p:sp>
      <p:sp>
        <p:nvSpPr>
          <p:cNvPr id="34819" name="Rectangle 3"/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932527"/>
          </a:xfrm>
        </p:spPr>
        <p:txBody>
          <a:bodyPr>
            <a:normAutofit/>
          </a:bodyPr>
          <a:lstStyle/>
          <a:p>
            <a:endParaRPr lang="en-GB" sz="2800" dirty="0"/>
          </a:p>
          <a:p>
            <a:endParaRPr lang="en-GB" sz="2800" dirty="0"/>
          </a:p>
          <a:p>
            <a:endParaRPr lang="en-GB" sz="2800" dirty="0"/>
          </a:p>
          <a:p>
            <a:endParaRPr lang="en-GB" sz="2800" dirty="0"/>
          </a:p>
          <a:p>
            <a:endParaRPr lang="en-GB" sz="2800" dirty="0"/>
          </a:p>
          <a:p>
            <a:endParaRPr lang="en-GB" sz="2800" dirty="0"/>
          </a:p>
          <a:p>
            <a:endParaRPr lang="en-GB" sz="2800" dirty="0" smtClean="0"/>
          </a:p>
          <a:p>
            <a:r>
              <a:rPr lang="en-GB" sz="2800" dirty="0" smtClean="0"/>
              <a:t>The </a:t>
            </a:r>
            <a:r>
              <a:rPr lang="en-GB" sz="2800" dirty="0"/>
              <a:t>dominant gene is the allele that causes the disorder, so in this case, there is a </a:t>
            </a:r>
            <a:r>
              <a:rPr lang="en-GB" sz="2800" dirty="0" smtClean="0"/>
              <a:t>50% </a:t>
            </a:r>
            <a:r>
              <a:rPr lang="en-GB" sz="2800" dirty="0"/>
              <a:t>chance of having the condition</a:t>
            </a:r>
            <a:endParaRPr lang="en-US" sz="2800" dirty="0"/>
          </a:p>
        </p:txBody>
      </p:sp>
      <p:pic>
        <p:nvPicPr>
          <p:cNvPr id="34821" name="Picture 5" descr="polydactyl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61978" y="2405200"/>
            <a:ext cx="2057400" cy="2000250"/>
          </a:xfrm>
          <a:prstGeom prst="rect">
            <a:avLst/>
          </a:prstGeom>
          <a:noFill/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3156" y="1863971"/>
            <a:ext cx="6804173" cy="3082707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126024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70" y="145170"/>
            <a:ext cx="10153421" cy="659972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70" y="1246962"/>
            <a:ext cx="11552485" cy="510132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96224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" y="133350"/>
            <a:ext cx="7848256" cy="41729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1827" y="2268607"/>
            <a:ext cx="7080173" cy="45893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195" y="24205"/>
            <a:ext cx="10243104" cy="5453899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6205" y="73719"/>
            <a:ext cx="11929545" cy="594468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5751" y="3569465"/>
            <a:ext cx="8241580" cy="32990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5269" y="1146883"/>
            <a:ext cx="11311545" cy="493115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2365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1464" y="346010"/>
            <a:ext cx="8784976" cy="61970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u="sng" dirty="0" smtClean="0"/>
              <a:t>Should Embryos be screened?</a:t>
            </a:r>
            <a:endParaRPr lang="en-GB" b="1" u="sng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3074" name="Picture 2" descr="http://fc05.deviantart.net/fs40/i/2009/041/3/0/Bone_Marrow_by_RobbieDaKi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5"/>
          <a:stretch/>
        </p:blipFill>
        <p:spPr bwMode="auto">
          <a:xfrm>
            <a:off x="8015842" y="346011"/>
            <a:ext cx="2651468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content.everydayhealth.com/wte3.0/gcms/yourbaby_week21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35" b="98413" l="4762" r="9650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353545">
            <a:off x="8245959" y="4319305"/>
            <a:ext cx="2456753" cy="2456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597214"/>
              </p:ext>
            </p:extLst>
          </p:nvPr>
        </p:nvGraphicFramePr>
        <p:xfrm>
          <a:off x="660649" y="1111546"/>
          <a:ext cx="6605038" cy="52910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302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25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3735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FOR</a:t>
                      </a:r>
                      <a:endParaRPr lang="en-GB" sz="28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smtClean="0"/>
                        <a:t>AGAINST</a:t>
                      </a:r>
                      <a:endParaRPr lang="en-GB" sz="2800" dirty="0"/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3212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It will help to stop people</a:t>
                      </a:r>
                      <a:r>
                        <a:rPr lang="en-GB" sz="2400" baseline="0" dirty="0" smtClean="0"/>
                        <a:t> suffering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May be used to produce designer babies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3212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There are laws to stop it going too far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Dangers from screening process, embryos</a:t>
                      </a:r>
                      <a:r>
                        <a:rPr lang="en-GB" sz="2400" baseline="0" dirty="0" smtClean="0"/>
                        <a:t> could be damaged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3212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Embryos that would be destroyed</a:t>
                      </a:r>
                      <a:r>
                        <a:rPr lang="en-GB" sz="2400" baseline="0" dirty="0" smtClean="0"/>
                        <a:t> during IVF can be used for research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Ethical or religious issues associated with killing embryos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93212"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Treating disorders costs the Government money (saves money)</a:t>
                      </a:r>
                      <a:endParaRPr lang="en-GB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400" dirty="0" smtClean="0"/>
                        <a:t>Screening is</a:t>
                      </a:r>
                      <a:r>
                        <a:rPr lang="en-GB" sz="2400" baseline="0" dirty="0" smtClean="0"/>
                        <a:t> expensive</a:t>
                      </a:r>
                      <a:endParaRPr lang="en-GB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61391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44" y="116632"/>
            <a:ext cx="11881320" cy="327820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8741" y="365125"/>
            <a:ext cx="10721915" cy="624463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27007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4" y="3211319"/>
            <a:ext cx="11391056" cy="34932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44" y="-1"/>
            <a:ext cx="10513168" cy="300838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623" y="3770271"/>
            <a:ext cx="11594754" cy="1373063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623" y="3211319"/>
            <a:ext cx="10225136" cy="334351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9456" y="116632"/>
            <a:ext cx="8208912" cy="667643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056536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45" y="125151"/>
            <a:ext cx="10017271" cy="6492465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422596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Lomr_t5Pdjs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1651" y="173556"/>
            <a:ext cx="11696298" cy="657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43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24609" t="19043" r="20898" b="9179"/>
          <a:stretch>
            <a:fillRect/>
          </a:stretch>
        </p:blipFill>
        <p:spPr bwMode="auto">
          <a:xfrm>
            <a:off x="5541734" y="357166"/>
            <a:ext cx="6072198" cy="650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0513" y="571456"/>
            <a:ext cx="3429024" cy="621510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3600" b="1" u="sng" dirty="0"/>
              <a:t>Determining sex</a:t>
            </a:r>
          </a:p>
          <a:p>
            <a:pPr>
              <a:buNone/>
            </a:pPr>
            <a:endParaRPr lang="en-GB" dirty="0"/>
          </a:p>
          <a:p>
            <a:pPr marL="0">
              <a:buNone/>
            </a:pPr>
            <a:r>
              <a:rPr lang="en-GB" sz="2800" dirty="0"/>
              <a:t>Human body cells have </a:t>
            </a:r>
            <a:r>
              <a:rPr lang="en-GB" sz="2800" b="1" dirty="0">
                <a:solidFill>
                  <a:srgbClr val="7030A0"/>
                </a:solidFill>
              </a:rPr>
              <a:t>23 pairs </a:t>
            </a:r>
            <a:r>
              <a:rPr lang="en-GB" sz="2800" dirty="0"/>
              <a:t>of </a:t>
            </a:r>
            <a:r>
              <a:rPr lang="en-GB" sz="2800" b="1" dirty="0">
                <a:solidFill>
                  <a:srgbClr val="7030A0"/>
                </a:solidFill>
              </a:rPr>
              <a:t>chromosomes</a:t>
            </a:r>
            <a:r>
              <a:rPr lang="en-GB" sz="2800" dirty="0">
                <a:solidFill>
                  <a:srgbClr val="7030A0"/>
                </a:solidFill>
              </a:rPr>
              <a:t> </a:t>
            </a:r>
            <a:r>
              <a:rPr lang="en-GB" sz="2800" dirty="0"/>
              <a:t>in the nucleus. </a:t>
            </a:r>
          </a:p>
          <a:p>
            <a:pPr marL="0">
              <a:buNone/>
            </a:pPr>
            <a:endParaRPr lang="en-GB" sz="2800" dirty="0"/>
          </a:p>
          <a:p>
            <a:pPr marL="0">
              <a:buNone/>
            </a:pPr>
            <a:r>
              <a:rPr lang="en-GB" sz="2800" dirty="0"/>
              <a:t>One of these pairs controls the </a:t>
            </a:r>
            <a:r>
              <a:rPr lang="en-GB" sz="2800" b="1" dirty="0">
                <a:solidFill>
                  <a:srgbClr val="7030A0"/>
                </a:solidFill>
              </a:rPr>
              <a:t>inheritance of gender </a:t>
            </a:r>
            <a:r>
              <a:rPr lang="en-GB" sz="2800" dirty="0"/>
              <a:t>- whether offspring are male or female.</a:t>
            </a:r>
          </a:p>
        </p:txBody>
      </p:sp>
      <p:sp>
        <p:nvSpPr>
          <p:cNvPr id="5" name="Rectangle 4"/>
          <p:cNvSpPr/>
          <p:nvPr/>
        </p:nvSpPr>
        <p:spPr>
          <a:xfrm>
            <a:off x="7920208" y="6357934"/>
            <a:ext cx="1000132" cy="42862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699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sex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1052514"/>
            <a:ext cx="8255000" cy="554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Box 2"/>
          <p:cNvSpPr txBox="1">
            <a:spLocks noChangeArrowheads="1"/>
          </p:cNvSpPr>
          <p:nvPr/>
        </p:nvSpPr>
        <p:spPr bwMode="auto">
          <a:xfrm>
            <a:off x="3216275" y="115888"/>
            <a:ext cx="61928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GB" altLang="en-US" sz="3600" b="1" u="sng" dirty="0">
                <a:latin typeface="Calibri" panose="020F0502020204030204" pitchFamily="34" charset="0"/>
              </a:rPr>
              <a:t>Why is gender a 50/50 chance?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4613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70" y="94168"/>
            <a:ext cx="11033239" cy="6652579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47982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224" y="158144"/>
            <a:ext cx="11839575" cy="4524375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484084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_LoPYfhTgeI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9027" y="192806"/>
            <a:ext cx="11667424" cy="656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03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16" y="37708"/>
            <a:ext cx="12087595" cy="5995447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302" y="3577853"/>
            <a:ext cx="11755709" cy="313938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80633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7RraYCKvTXc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48652" y="202431"/>
            <a:ext cx="11532670" cy="648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4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1423" y="3535587"/>
            <a:ext cx="2468932" cy="3200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9257" y="3554413"/>
            <a:ext cx="2901950" cy="3303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603" y="3535587"/>
            <a:ext cx="2798040" cy="3200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5661" y="368051"/>
            <a:ext cx="2481263" cy="279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513" y="368051"/>
            <a:ext cx="2541587" cy="237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6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1872" y="368050"/>
            <a:ext cx="2224424" cy="2995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325529" y="368050"/>
            <a:ext cx="70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28161" y="350589"/>
            <a:ext cx="70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25435" y="333129"/>
            <a:ext cx="70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83206" y="3554413"/>
            <a:ext cx="70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28161" y="3510869"/>
            <a:ext cx="70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3093" y="3510868"/>
            <a:ext cx="70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F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26124" y="441434"/>
            <a:ext cx="2890345" cy="147144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What is the correct order?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69608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203" y="373154"/>
            <a:ext cx="2468932" cy="3200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2575" y="321402"/>
            <a:ext cx="2901950" cy="3303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2605" y="3624989"/>
            <a:ext cx="2798040" cy="3200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338" y="3682128"/>
            <a:ext cx="2481263" cy="279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193" y="3624989"/>
            <a:ext cx="2541587" cy="237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86219" y="386875"/>
            <a:ext cx="70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86125" y="351954"/>
            <a:ext cx="70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3896" y="3573238"/>
            <a:ext cx="70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88851" y="3529694"/>
            <a:ext cx="70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83783" y="3529693"/>
            <a:ext cx="709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</a:rPr>
              <a:t>F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488851" y="369414"/>
            <a:ext cx="2318135" cy="3012878"/>
            <a:chOff x="4488851" y="369414"/>
            <a:chExt cx="2318135" cy="3012878"/>
          </a:xfrm>
        </p:grpSpPr>
        <p:pic>
          <p:nvPicPr>
            <p:cNvPr id="22536" name="Picture 8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2562" y="386875"/>
              <a:ext cx="2224424" cy="29954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4488851" y="369414"/>
              <a:ext cx="7093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b="1" dirty="0"/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46335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1963400" cy="415290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9331" y="782425"/>
            <a:ext cx="10758370" cy="5974089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584635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99nEQd2k6k4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42775" y="202431"/>
            <a:ext cx="11677048" cy="656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388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9394" y="114575"/>
            <a:ext cx="7772400" cy="1066800"/>
          </a:xfrm>
        </p:spPr>
        <p:txBody>
          <a:bodyPr anchor="ctr"/>
          <a:lstStyle/>
          <a:p>
            <a:r>
              <a:rPr lang="en-US" altLang="en-US" sz="4400" b="1" u="sng" dirty="0">
                <a:latin typeface="+mn-lt"/>
              </a:rPr>
              <a:t>SELECTIVE BREEDING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22344" y="1805152"/>
            <a:ext cx="7683166" cy="4774324"/>
          </a:xfrm>
        </p:spPr>
        <p:txBody>
          <a:bodyPr/>
          <a:lstStyle/>
          <a:p>
            <a:pPr algn="l">
              <a:lnSpc>
                <a:spcPct val="90000"/>
              </a:lnSpc>
              <a:buFontTx/>
              <a:buChar char="-"/>
            </a:pPr>
            <a:r>
              <a:rPr lang="en-US" altLang="en-US" sz="2500" dirty="0"/>
              <a:t>Selective breeding is done intentionally (on purpose) </a:t>
            </a:r>
          </a:p>
          <a:p>
            <a:pPr algn="l">
              <a:lnSpc>
                <a:spcPct val="90000"/>
              </a:lnSpc>
              <a:buFontTx/>
              <a:buChar char="-"/>
            </a:pPr>
            <a:endParaRPr lang="en-US" altLang="en-US" sz="1000" dirty="0"/>
          </a:p>
          <a:p>
            <a:pPr algn="l">
              <a:lnSpc>
                <a:spcPct val="90000"/>
              </a:lnSpc>
              <a:buFontTx/>
              <a:buChar char="-"/>
            </a:pPr>
            <a:r>
              <a:rPr lang="en-US" altLang="en-US" sz="2500" dirty="0"/>
              <a:t>Done to pass on selected genetic traits</a:t>
            </a:r>
          </a:p>
          <a:p>
            <a:pPr algn="l">
              <a:lnSpc>
                <a:spcPct val="90000"/>
              </a:lnSpc>
              <a:buFontTx/>
              <a:buChar char="-"/>
            </a:pPr>
            <a:endParaRPr lang="en-US" altLang="en-US" sz="1200" dirty="0"/>
          </a:p>
          <a:p>
            <a:pPr algn="l">
              <a:lnSpc>
                <a:spcPct val="90000"/>
              </a:lnSpc>
              <a:buFontTx/>
              <a:buChar char="-"/>
            </a:pPr>
            <a:r>
              <a:rPr lang="en-US" altLang="en-US" sz="2500" dirty="0"/>
              <a:t>Done to produce desirable traits in both plants and animals</a:t>
            </a:r>
            <a:r>
              <a:rPr lang="en-US" altLang="en-US" dirty="0" smtClean="0"/>
              <a:t> </a:t>
            </a:r>
          </a:p>
          <a:p>
            <a:pPr algn="l">
              <a:lnSpc>
                <a:spcPct val="90000"/>
              </a:lnSpc>
              <a:buFontTx/>
              <a:buChar char="-"/>
            </a:pPr>
            <a:endParaRPr lang="en-US" altLang="en-US" sz="1200" dirty="0"/>
          </a:p>
          <a:p>
            <a:pPr algn="l">
              <a:lnSpc>
                <a:spcPct val="90000"/>
              </a:lnSpc>
              <a:buFontTx/>
              <a:buChar char="-"/>
            </a:pPr>
            <a:r>
              <a:rPr lang="en-US" altLang="en-US" sz="2500" dirty="0"/>
              <a:t>Examples: breeders select dogs with certain </a:t>
            </a:r>
            <a:r>
              <a:rPr lang="en-US" altLang="en-US" sz="2500" dirty="0" smtClean="0"/>
              <a:t>personalities, </a:t>
            </a:r>
            <a:r>
              <a:rPr lang="en-US" altLang="en-US" sz="2500" dirty="0"/>
              <a:t>horses that are fast, cows that produce lots of milk</a:t>
            </a:r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9225" y="534988"/>
            <a:ext cx="242887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8809038" y="2667000"/>
            <a:ext cx="30480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en-US" dirty="0"/>
              <a:t>Bengal cat -  hybrid breed of a cat mixed with an Asian leopard  cat</a:t>
            </a:r>
          </a:p>
        </p:txBody>
      </p:sp>
      <p:pic>
        <p:nvPicPr>
          <p:cNvPr id="29702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0849" y="3695283"/>
            <a:ext cx="1825625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557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  <p:bldP spid="29701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 smtClean="0"/>
              <a:t>What steps are involved? 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877550" cy="4351338"/>
          </a:xfrm>
        </p:spPr>
        <p:txBody>
          <a:bodyPr>
            <a:normAutofit/>
          </a:bodyPr>
          <a:lstStyle/>
          <a:p>
            <a:r>
              <a:rPr lang="en-GB" sz="4000" dirty="0"/>
              <a:t>Decide which </a:t>
            </a:r>
            <a:r>
              <a:rPr lang="en-GB" sz="4000" b="1" dirty="0"/>
              <a:t>characteristics</a:t>
            </a:r>
            <a:r>
              <a:rPr lang="en-GB" sz="4000" dirty="0"/>
              <a:t> are important</a:t>
            </a:r>
          </a:p>
          <a:p>
            <a:r>
              <a:rPr lang="en-GB" sz="4000" dirty="0"/>
              <a:t>Choose </a:t>
            </a:r>
            <a:r>
              <a:rPr lang="en-GB" sz="4000" b="1" dirty="0"/>
              <a:t>parents</a:t>
            </a:r>
            <a:r>
              <a:rPr lang="en-GB" sz="4000" dirty="0"/>
              <a:t> that show these characteristics</a:t>
            </a:r>
          </a:p>
          <a:p>
            <a:r>
              <a:rPr lang="en-GB" sz="4000" dirty="0"/>
              <a:t>Select the best </a:t>
            </a:r>
            <a:r>
              <a:rPr lang="en-GB" sz="4000" b="1" dirty="0"/>
              <a:t>offspring</a:t>
            </a:r>
            <a:r>
              <a:rPr lang="en-GB" sz="4000" dirty="0"/>
              <a:t> from parents to breed the next generation</a:t>
            </a:r>
          </a:p>
          <a:p>
            <a:r>
              <a:rPr lang="en-GB" sz="4000" dirty="0"/>
              <a:t>Repeat the process continuously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2606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80" y="147637"/>
            <a:ext cx="11970627" cy="432383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" y="2887579"/>
            <a:ext cx="11088515" cy="2618690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58953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377" y="129902"/>
            <a:ext cx="8847582" cy="6587485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7" name="Rectangle 6"/>
          <p:cNvSpPr/>
          <p:nvPr/>
        </p:nvSpPr>
        <p:spPr>
          <a:xfrm>
            <a:off x="838200" y="2503931"/>
            <a:ext cx="707010" cy="254524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6621" y="545131"/>
            <a:ext cx="8191893" cy="617225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78325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683" y="104382"/>
            <a:ext cx="11085922" cy="6572277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547537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963"/>
            <a:ext cx="8337272" cy="1609725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34962"/>
            <a:ext cx="8337272" cy="5623038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418649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gu9T91GJXDo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9402" y="173555"/>
            <a:ext cx="11628922" cy="654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94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188640"/>
            <a:ext cx="8229600" cy="1008112"/>
          </a:xfrm>
          <a:noFill/>
        </p:spPr>
        <p:txBody>
          <a:bodyPr/>
          <a:lstStyle/>
          <a:p>
            <a:pPr algn="ctr"/>
            <a:r>
              <a:rPr lang="en-GB" b="1" u="sng" dirty="0" smtClean="0"/>
              <a:t>Genetic engineering 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177" y="1394174"/>
            <a:ext cx="4580907" cy="3240359"/>
          </a:xfrm>
        </p:spPr>
        <p:txBody>
          <a:bodyPr>
            <a:normAutofit/>
          </a:bodyPr>
          <a:lstStyle/>
          <a:p>
            <a:r>
              <a:rPr lang="en-GB" sz="2000" dirty="0"/>
              <a:t>Changing the genetic material of an organism</a:t>
            </a:r>
          </a:p>
          <a:p>
            <a:r>
              <a:rPr lang="en-GB" sz="2000" dirty="0"/>
              <a:t>A </a:t>
            </a:r>
            <a:r>
              <a:rPr lang="en-GB" sz="2000" b="1" u="sng" dirty="0"/>
              <a:t>gene</a:t>
            </a:r>
            <a:r>
              <a:rPr lang="en-GB" sz="2000" dirty="0"/>
              <a:t> is taken from </a:t>
            </a:r>
            <a:r>
              <a:rPr lang="en-GB" sz="2000" u="sng" dirty="0" smtClean="0"/>
              <a:t>chromosomes</a:t>
            </a:r>
            <a:r>
              <a:rPr lang="en-GB" sz="2000" dirty="0" smtClean="0"/>
              <a:t> of one organism </a:t>
            </a:r>
            <a:r>
              <a:rPr lang="en-GB" sz="2000" dirty="0"/>
              <a:t>and transferred into the </a:t>
            </a:r>
            <a:r>
              <a:rPr lang="en-GB" sz="2000" u="sng" dirty="0" smtClean="0"/>
              <a:t>chromosomes</a:t>
            </a:r>
            <a:r>
              <a:rPr lang="en-GB" sz="2000" dirty="0" smtClean="0"/>
              <a:t> of </a:t>
            </a:r>
            <a:r>
              <a:rPr lang="en-GB" sz="2000" dirty="0"/>
              <a:t>a different organism </a:t>
            </a:r>
            <a:endParaRPr lang="en-GB" sz="2000" dirty="0" smtClean="0"/>
          </a:p>
          <a:p>
            <a:r>
              <a:rPr lang="en-GB" sz="2000" dirty="0" smtClean="0"/>
              <a:t>Using </a:t>
            </a:r>
            <a:r>
              <a:rPr lang="en-GB" sz="2000" b="1" u="sng" dirty="0" smtClean="0"/>
              <a:t>enzymes </a:t>
            </a:r>
            <a:r>
              <a:rPr lang="en-GB" sz="2000" dirty="0" smtClean="0"/>
              <a:t>and a </a:t>
            </a:r>
            <a:r>
              <a:rPr lang="en-GB" sz="2000" b="1" u="sng" dirty="0" smtClean="0"/>
              <a:t>plasmid</a:t>
            </a:r>
            <a:endParaRPr lang="en-GB" sz="2000" dirty="0"/>
          </a:p>
          <a:p>
            <a:endParaRPr lang="en-GB" sz="2000" dirty="0"/>
          </a:p>
          <a:p>
            <a:endParaRPr lang="en-GB" sz="2000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3" cstate="print"/>
          <a:srcRect l="32481" t="32633" r="19876" b="23267"/>
          <a:stretch>
            <a:fillRect/>
          </a:stretch>
        </p:blipFill>
        <p:spPr bwMode="auto">
          <a:xfrm>
            <a:off x="279270" y="3882906"/>
            <a:ext cx="5316136" cy="2767905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809476" y="1296381"/>
            <a:ext cx="4032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/>
              <a:t>Genetic engineering – insulin </a:t>
            </a:r>
          </a:p>
        </p:txBody>
      </p:sp>
      <p:pic>
        <p:nvPicPr>
          <p:cNvPr id="8" name="Picture 2" descr="http://freerangetalk.com/wp-content/uploads/2009/10/RadioactiveRabbi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48433" y="2658822"/>
            <a:ext cx="830462" cy="711061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9476" y="1796120"/>
            <a:ext cx="6022567" cy="4783356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84289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86" y="141403"/>
            <a:ext cx="11546363" cy="6653158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850764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44" y="125543"/>
            <a:ext cx="11771706" cy="5002638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567078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QekStThHD2M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2400" y="154305"/>
            <a:ext cx="11638547" cy="6546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691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4886" y="0"/>
            <a:ext cx="10515600" cy="1325563"/>
          </a:xfrm>
          <a:noFill/>
        </p:spPr>
        <p:txBody>
          <a:bodyPr/>
          <a:lstStyle/>
          <a:p>
            <a:pPr algn="ctr"/>
            <a:r>
              <a:rPr lang="en-GB" b="1" u="sng" dirty="0" smtClean="0"/>
              <a:t>Plant cloning </a:t>
            </a:r>
            <a:endParaRPr lang="en-GB" b="1" u="sng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93986" y="1071073"/>
            <a:ext cx="5396383" cy="4141058"/>
          </a:xfrm>
          <a:ln>
            <a:solidFill>
              <a:srgbClr val="00B0F0"/>
            </a:solidFill>
          </a:ln>
        </p:spPr>
        <p:txBody>
          <a:bodyPr>
            <a:noAutofit/>
          </a:bodyPr>
          <a:lstStyle/>
          <a:p>
            <a:pPr>
              <a:buNone/>
            </a:pPr>
            <a:r>
              <a:rPr lang="en-GB" b="1" u="sng" dirty="0">
                <a:solidFill>
                  <a:schemeClr val="tx2"/>
                </a:solidFill>
              </a:rPr>
              <a:t>Cuttings</a:t>
            </a:r>
          </a:p>
          <a:p>
            <a:r>
              <a:rPr lang="en-GB" sz="2400" dirty="0"/>
              <a:t>Remove a small section of the plant</a:t>
            </a:r>
          </a:p>
          <a:p>
            <a:r>
              <a:rPr lang="en-GB" sz="2400" dirty="0"/>
              <a:t>New roots and shoot will form to give you a new plant</a:t>
            </a:r>
          </a:p>
          <a:p>
            <a:r>
              <a:rPr lang="en-GB" sz="2400" dirty="0"/>
              <a:t>Rooting powders and moisture will help the process </a:t>
            </a:r>
            <a:r>
              <a:rPr lang="en-GB" sz="2400" dirty="0" smtClean="0"/>
              <a:t>(auxin)</a:t>
            </a:r>
            <a:endParaRPr lang="en-GB" sz="2400" dirty="0"/>
          </a:p>
          <a:p>
            <a:r>
              <a:rPr lang="en-GB" sz="2400" b="1" u="sng" dirty="0" smtClean="0"/>
              <a:t>Quick and cheap</a:t>
            </a:r>
            <a:endParaRPr lang="en-GB" sz="2400" b="1" u="sng" dirty="0"/>
          </a:p>
          <a:p>
            <a:r>
              <a:rPr lang="en-GB" sz="2400" dirty="0"/>
              <a:t>Genetically identical plants</a:t>
            </a:r>
          </a:p>
          <a:p>
            <a:r>
              <a:rPr lang="en-GB" sz="2400" dirty="0"/>
              <a:t>Used commercially for orchids and fruit trees </a:t>
            </a:r>
          </a:p>
          <a:p>
            <a:endParaRPr lang="en-GB" sz="18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6424902" y="1100496"/>
            <a:ext cx="5640973" cy="4823713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lang="en-GB" sz="2800" b="1" u="sng" dirty="0">
                <a:solidFill>
                  <a:schemeClr val="tx2"/>
                </a:solidFill>
              </a:rPr>
              <a:t>Tissue culture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400" dirty="0" smtClean="0"/>
              <a:t>Expensive and lots of specialist equipment needed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400" dirty="0" smtClean="0"/>
              <a:t>Allows </a:t>
            </a:r>
            <a:r>
              <a:rPr lang="en-GB" sz="2400" b="1" u="sng" dirty="0"/>
              <a:t>thousands</a:t>
            </a:r>
            <a:r>
              <a:rPr lang="en-GB" sz="2400" dirty="0"/>
              <a:t> of new pants from tiny piece of plant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400" dirty="0"/>
              <a:t>Use plant hormones to make a small group of cells produce a big mass of identical plant cells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400" dirty="0"/>
              <a:t>Using hormones these can then </a:t>
            </a:r>
            <a:r>
              <a:rPr lang="en-GB" sz="2400" dirty="0" smtClean="0"/>
              <a:t>form a </a:t>
            </a:r>
            <a:r>
              <a:rPr lang="en-GB" sz="2400" dirty="0"/>
              <a:t>new plant 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GB" sz="2400" dirty="0"/>
              <a:t>This guarantees all plants will have the desired characteristics </a:t>
            </a:r>
          </a:p>
        </p:txBody>
      </p:sp>
      <p:pic>
        <p:nvPicPr>
          <p:cNvPr id="4104" name="Picture 8" descr="http://3.bp.blogspot.com/-dHLdCU89ucw/UUS8d8y4XII/AAAAAAAAAo4/9-aSAQYRYZA/s1600/plant_tissue_culture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353858" y="5997949"/>
            <a:ext cx="1438062" cy="548680"/>
          </a:xfrm>
          <a:prstGeom prst="rect">
            <a:avLst/>
          </a:prstGeom>
          <a:noFill/>
        </p:spPr>
      </p:pic>
      <p:pic>
        <p:nvPicPr>
          <p:cNvPr id="4106" name="Picture 10" descr="http://www.bbc.co.uk/schools/gcsebitesize/science/images/biplantcloning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22070" y="9529"/>
            <a:ext cx="2469930" cy="1569778"/>
          </a:xfrm>
          <a:prstGeom prst="rect">
            <a:avLst/>
          </a:prstGeom>
          <a:noFill/>
        </p:spPr>
      </p:pic>
      <p:pic>
        <p:nvPicPr>
          <p:cNvPr id="4108" name="Picture 12" descr="http://www.hydrohobby.co.uk/images/helpfiles/cuttings_sequence2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5753" y="5284388"/>
            <a:ext cx="3563888" cy="1645869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699641" y="5212131"/>
            <a:ext cx="2599137" cy="147732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GB" b="1" i="1" dirty="0">
                <a:solidFill>
                  <a:schemeClr val="tx2"/>
                </a:solidFill>
              </a:rPr>
              <a:t>Advantages</a:t>
            </a:r>
            <a:r>
              <a:rPr lang="en-GB" dirty="0">
                <a:solidFill>
                  <a:schemeClr val="tx2"/>
                </a:solidFill>
              </a:rPr>
              <a:t> </a:t>
            </a:r>
            <a:r>
              <a:rPr lang="en-GB" dirty="0" smtClean="0">
                <a:solidFill>
                  <a:schemeClr val="tx2"/>
                </a:solidFill>
              </a:rPr>
              <a:t>– quicker, cheaper, no specialist equipment</a:t>
            </a:r>
          </a:p>
          <a:p>
            <a:r>
              <a:rPr lang="en-GB" b="1" i="1" dirty="0" smtClean="0">
                <a:solidFill>
                  <a:schemeClr val="tx2"/>
                </a:solidFill>
              </a:rPr>
              <a:t>Disadvantages</a:t>
            </a:r>
            <a:r>
              <a:rPr lang="en-GB" dirty="0" smtClean="0">
                <a:solidFill>
                  <a:schemeClr val="tx2"/>
                </a:solidFill>
              </a:rPr>
              <a:t> </a:t>
            </a:r>
            <a:r>
              <a:rPr lang="en-GB" dirty="0">
                <a:solidFill>
                  <a:schemeClr val="tx2"/>
                </a:solidFill>
              </a:rPr>
              <a:t>– </a:t>
            </a:r>
            <a:r>
              <a:rPr lang="en-GB" dirty="0" smtClean="0">
                <a:solidFill>
                  <a:schemeClr val="tx2"/>
                </a:solidFill>
              </a:rPr>
              <a:t>doesn’t produce as many plants</a:t>
            </a:r>
            <a:endParaRPr lang="en-GB" dirty="0">
              <a:solidFill>
                <a:schemeClr val="tx2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43003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37" y="71438"/>
            <a:ext cx="9937104" cy="639967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36" y="542131"/>
            <a:ext cx="10056440" cy="585754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932" y="224144"/>
            <a:ext cx="11980892" cy="621579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736715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86" y="1581150"/>
            <a:ext cx="8992189" cy="521361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85" y="0"/>
            <a:ext cx="8992189" cy="158115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084316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hNq-y2Kg5CE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0151" y="144680"/>
            <a:ext cx="11667424" cy="6562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39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188640"/>
            <a:ext cx="8229600" cy="725760"/>
          </a:xfrm>
          <a:noFill/>
        </p:spPr>
        <p:txBody>
          <a:bodyPr/>
          <a:lstStyle/>
          <a:p>
            <a:pPr algn="ctr"/>
            <a:r>
              <a:rPr lang="en-GB" b="1" u="sng" dirty="0" smtClean="0"/>
              <a:t>Animal cloning </a:t>
            </a:r>
            <a:endParaRPr lang="en-GB" b="1" u="sng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8486" y="833632"/>
            <a:ext cx="5410465" cy="3391527"/>
          </a:xfrm>
          <a:ln>
            <a:solidFill>
              <a:srgbClr val="00B0F0"/>
            </a:solidFill>
          </a:ln>
        </p:spPr>
        <p:txBody>
          <a:bodyPr>
            <a:noAutofit/>
          </a:bodyPr>
          <a:lstStyle/>
          <a:p>
            <a:pPr>
              <a:buNone/>
            </a:pPr>
            <a:r>
              <a:rPr lang="en-GB" sz="2400" b="1" u="sng" dirty="0"/>
              <a:t>Embryo cloning </a:t>
            </a:r>
          </a:p>
          <a:p>
            <a:r>
              <a:rPr lang="en-GB" sz="2400" dirty="0"/>
              <a:t>Best cow given fertility hormones to produce lots of eggs and fertilise from best bull</a:t>
            </a:r>
          </a:p>
          <a:p>
            <a:r>
              <a:rPr lang="en-GB" sz="2400" dirty="0"/>
              <a:t>Divide each embryo into individual cells  - Each cell grows into an identical embryo in the lab</a:t>
            </a:r>
          </a:p>
          <a:p>
            <a:r>
              <a:rPr lang="en-GB" sz="2400" dirty="0"/>
              <a:t>Transfer embryos into surrogate mothers - Identical cloned calves born </a:t>
            </a:r>
          </a:p>
          <a:p>
            <a:endParaRPr lang="en-GB" sz="18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5976731" y="4514194"/>
            <a:ext cx="6129445" cy="2220942"/>
          </a:xfrm>
          <a:ln>
            <a:solidFill>
              <a:srgbClr val="00B0F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en-GB" sz="1800" b="1" u="sng" dirty="0"/>
              <a:t>Adult cell cloning</a:t>
            </a:r>
          </a:p>
          <a:p>
            <a:r>
              <a:rPr lang="en-GB" sz="1600" b="1" i="1" dirty="0"/>
              <a:t>Advantages: </a:t>
            </a:r>
            <a:r>
              <a:rPr lang="en-GB" sz="1600" dirty="0"/>
              <a:t>Save animals from extinction, Bring back prized animals, Clone genetically engineered, medically useful animals (e.g. Those with useful proteins in their milk) </a:t>
            </a:r>
          </a:p>
          <a:p>
            <a:r>
              <a:rPr lang="en-GB" sz="1600" dirty="0"/>
              <a:t> </a:t>
            </a:r>
            <a:r>
              <a:rPr lang="en-GB" sz="1600" b="1" i="1" dirty="0"/>
              <a:t>Disadvantages</a:t>
            </a:r>
            <a:r>
              <a:rPr lang="en-GB" sz="1600" dirty="0"/>
              <a:t>: Could lead to cloning humans – ethics? Abuse of science – cloning for organs, Reduces variety –species less able to adapt  if there is a change </a:t>
            </a:r>
            <a:r>
              <a:rPr lang="en-GB" sz="1400" i="1" dirty="0"/>
              <a:t>(usually some of the species will survive and reproduce but not if we are all clones)</a:t>
            </a:r>
            <a:endParaRPr lang="en-GB" sz="1600" i="1" dirty="0"/>
          </a:p>
          <a:p>
            <a:endParaRPr lang="en-GB" sz="1600" dirty="0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 cstate="print"/>
          <a:srcRect l="55712" t="33333" r="15938" b="12067"/>
          <a:stretch>
            <a:fillRect/>
          </a:stretch>
        </p:blipFill>
        <p:spPr bwMode="auto">
          <a:xfrm>
            <a:off x="3252550" y="4386695"/>
            <a:ext cx="2088232" cy="2262251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</p:pic>
      <p:pic>
        <p:nvPicPr>
          <p:cNvPr id="5" name="Picture 2" descr="cloni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32684" y="1019503"/>
            <a:ext cx="6177563" cy="3494691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372230" y="4225159"/>
            <a:ext cx="2880320" cy="2585323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b="1" u="sng" dirty="0">
                <a:solidFill>
                  <a:schemeClr val="tx2"/>
                </a:solidFill>
              </a:rPr>
              <a:t>Advantages</a:t>
            </a:r>
            <a:r>
              <a:rPr lang="en-GB" dirty="0">
                <a:solidFill>
                  <a:schemeClr val="tx2"/>
                </a:solidFill>
              </a:rPr>
              <a:t>: high quality embryos taken to poor places and produce lots of milk / meat. </a:t>
            </a:r>
          </a:p>
          <a:p>
            <a:pPr>
              <a:buNone/>
            </a:pPr>
            <a:r>
              <a:rPr lang="en-GB" dirty="0">
                <a:solidFill>
                  <a:schemeClr val="tx2"/>
                </a:solidFill>
              </a:rPr>
              <a:t>Can make lots of identical copies of genetically modified embryos that produce genetically useful compounds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99366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526" y="0"/>
            <a:ext cx="9537032" cy="6868934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077" y="560388"/>
            <a:ext cx="10179217" cy="534494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265737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" y="0"/>
            <a:ext cx="8820651" cy="691160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258524"/>
            <a:ext cx="10068426" cy="546435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416" y="846138"/>
            <a:ext cx="10178693" cy="546435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857322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/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89" y="147637"/>
            <a:ext cx="8701947" cy="6493795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9754" y="59160"/>
            <a:ext cx="8052492" cy="658227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1164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62" y="83760"/>
            <a:ext cx="10652289" cy="6680455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6798" y="281357"/>
            <a:ext cx="9763886" cy="6482858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182397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2waYa0ZwoXg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99155" y="276225"/>
            <a:ext cx="11396134" cy="641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9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188640"/>
            <a:ext cx="8229600" cy="1143000"/>
          </a:xfrm>
          <a:noFill/>
        </p:spPr>
        <p:txBody>
          <a:bodyPr>
            <a:normAutofit/>
          </a:bodyPr>
          <a:lstStyle/>
          <a:p>
            <a:pPr algn="ctr"/>
            <a:r>
              <a:rPr lang="en-GB" b="1" u="sng" dirty="0" smtClean="0"/>
              <a:t>Darwin &amp; natural selection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496" y="1165653"/>
            <a:ext cx="11041695" cy="964704"/>
          </a:xfrm>
        </p:spPr>
        <p:txBody>
          <a:bodyPr>
            <a:noAutofit/>
          </a:bodyPr>
          <a:lstStyle/>
          <a:p>
            <a:pPr indent="0">
              <a:buNone/>
            </a:pPr>
            <a:r>
              <a:rPr lang="en-GB" sz="2400" dirty="0" smtClean="0"/>
              <a:t>Darwin </a:t>
            </a:r>
            <a:r>
              <a:rPr lang="en-GB" sz="2400" dirty="0"/>
              <a:t>travelled the Galapagos Islands and noticed animals were adapted to their surroundings – his theory is that all living organisms have evolved from simpler life forms. This process has come about by </a:t>
            </a:r>
            <a:r>
              <a:rPr lang="en-GB" sz="2400" b="1" dirty="0">
                <a:solidFill>
                  <a:schemeClr val="tx2"/>
                </a:solidFill>
              </a:rPr>
              <a:t>natural selection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 l="29611" t="14916" r="15151" b="12067"/>
          <a:stretch>
            <a:fillRect/>
          </a:stretch>
        </p:blipFill>
        <p:spPr bwMode="auto">
          <a:xfrm>
            <a:off x="407368" y="2222521"/>
            <a:ext cx="6234272" cy="4635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7205042" y="3653727"/>
            <a:ext cx="4612234" cy="2862322"/>
          </a:xfrm>
          <a:prstGeom prst="rect">
            <a:avLst/>
          </a:prstGeom>
          <a:ln>
            <a:solidFill>
              <a:schemeClr val="tx2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3600" dirty="0">
                <a:solidFill>
                  <a:schemeClr val="tx2"/>
                </a:solidFill>
              </a:rPr>
              <a:t>Variation </a:t>
            </a:r>
            <a:r>
              <a:rPr lang="en-GB" sz="1400" dirty="0" smtClean="0">
                <a:solidFill>
                  <a:schemeClr val="tx2"/>
                </a:solidFill>
              </a:rPr>
              <a:t>(possibly caused by mutation)</a:t>
            </a:r>
            <a:endParaRPr lang="en-GB" sz="3600" dirty="0">
              <a:solidFill>
                <a:schemeClr val="tx2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3600" dirty="0" smtClean="0">
                <a:solidFill>
                  <a:schemeClr val="tx2"/>
                </a:solidFill>
              </a:rPr>
              <a:t>Competition </a:t>
            </a:r>
            <a:r>
              <a:rPr lang="en-GB" sz="2400" dirty="0" smtClean="0">
                <a:solidFill>
                  <a:schemeClr val="tx2"/>
                </a:solidFill>
              </a:rPr>
              <a:t>(for what)</a:t>
            </a:r>
            <a:endParaRPr lang="en-GB" sz="3600" dirty="0">
              <a:solidFill>
                <a:schemeClr val="tx2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3600" dirty="0">
                <a:solidFill>
                  <a:schemeClr val="tx2"/>
                </a:solidFill>
              </a:rPr>
              <a:t>Survival of the fittest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3600" dirty="0">
                <a:solidFill>
                  <a:schemeClr val="tx2"/>
                </a:solidFill>
              </a:rPr>
              <a:t>Reproduction </a:t>
            </a:r>
            <a:r>
              <a:rPr lang="en-GB" sz="3600" b="1" u="sng" dirty="0" smtClean="0">
                <a:solidFill>
                  <a:schemeClr val="tx2"/>
                </a:solidFill>
              </a:rPr>
              <a:t>(genes passed on)</a:t>
            </a:r>
            <a:endParaRPr lang="en-GB" sz="3600" b="1" u="sng" dirty="0">
              <a:solidFill>
                <a:schemeClr val="tx2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8751419" y="2469559"/>
            <a:ext cx="2016224" cy="851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Follow this pattern but BE SPECIFIC TO THE QUESTION</a:t>
            </a:r>
            <a:endParaRPr lang="en-GB" dirty="0"/>
          </a:p>
        </p:txBody>
      </p:sp>
      <p:cxnSp>
        <p:nvCxnSpPr>
          <p:cNvPr id="12" name="Straight Arrow Connector 11"/>
          <p:cNvCxnSpPr>
            <a:stCxn id="10" idx="2"/>
          </p:cNvCxnSpPr>
          <p:nvPr/>
        </p:nvCxnSpPr>
        <p:spPr>
          <a:xfrm>
            <a:off x="9759531" y="3320691"/>
            <a:ext cx="0" cy="50141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431884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188640"/>
            <a:ext cx="8229600" cy="1143000"/>
          </a:xfrm>
          <a:noFill/>
        </p:spPr>
        <p:txBody>
          <a:bodyPr>
            <a:normAutofit/>
          </a:bodyPr>
          <a:lstStyle/>
          <a:p>
            <a:pPr algn="ctr"/>
            <a:r>
              <a:rPr lang="en-GB" b="1" u="sng" dirty="0" smtClean="0"/>
              <a:t>Accepting Darwin’s Ideas</a:t>
            </a:r>
            <a:endParaRPr lang="en-GB" b="1" u="sng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980647" y="1626348"/>
            <a:ext cx="10515600" cy="52316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People initially objected to Darwin’s findings due to the following reasons: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The theory challenged the idea that God made all the animals and plants that live on Earth</a:t>
            </a:r>
          </a:p>
          <a:p>
            <a:endParaRPr lang="en-GB" dirty="0" smtClean="0"/>
          </a:p>
          <a:p>
            <a:r>
              <a:rPr lang="en-GB" dirty="0" smtClean="0"/>
              <a:t>There was insufficient evidence at the time the theory was published in order to convince many scientists</a:t>
            </a:r>
          </a:p>
          <a:p>
            <a:endParaRPr lang="en-GB" dirty="0" smtClean="0"/>
          </a:p>
          <a:p>
            <a:r>
              <a:rPr lang="en-GB" dirty="0" smtClean="0"/>
              <a:t>The mechanism of inheritance and variation was not known until 50 years after the theory was published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683172" y="2795752"/>
            <a:ext cx="11004331" cy="39834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920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4" y="26052"/>
            <a:ext cx="8280920" cy="676626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516" y="251373"/>
            <a:ext cx="11741132" cy="1886338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899" y="1067736"/>
            <a:ext cx="11387718" cy="459351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795524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20782"/>
            <a:ext cx="9001000" cy="672617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939" y="1417638"/>
            <a:ext cx="10844725" cy="4891089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074021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11" y="332656"/>
            <a:ext cx="6872199" cy="638132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2783" y="585813"/>
            <a:ext cx="9165473" cy="2212925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783" y="2867341"/>
            <a:ext cx="9165473" cy="199250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5600" y="116632"/>
            <a:ext cx="8493596" cy="638407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299825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1544" y="188640"/>
            <a:ext cx="8229600" cy="1143000"/>
          </a:xfrm>
          <a:noFill/>
        </p:spPr>
        <p:txBody>
          <a:bodyPr>
            <a:normAutofit/>
          </a:bodyPr>
          <a:lstStyle/>
          <a:p>
            <a:pPr algn="ctr"/>
            <a:r>
              <a:rPr lang="en-GB" b="1" u="sng" dirty="0" smtClean="0"/>
              <a:t>Other theories of Evolution 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4759" y="5890140"/>
            <a:ext cx="8229600" cy="806078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b="1" dirty="0" smtClean="0"/>
              <a:t>We now know that in the vast majority of cases this inheritance can’t happen</a:t>
            </a:r>
            <a:endParaRPr lang="en-GB" sz="2400" b="1" dirty="0"/>
          </a:p>
        </p:txBody>
      </p:sp>
      <p:sp>
        <p:nvSpPr>
          <p:cNvPr id="4" name="Rectangle 3"/>
          <p:cNvSpPr/>
          <p:nvPr/>
        </p:nvSpPr>
        <p:spPr>
          <a:xfrm>
            <a:off x="168163" y="1331640"/>
            <a:ext cx="505279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800" b="1" u="sng" dirty="0"/>
              <a:t>Jean-Baptiste Lamarck was a French biologist </a:t>
            </a:r>
            <a:endParaRPr lang="en-GB" sz="2800" b="1" u="sng" dirty="0" smtClean="0"/>
          </a:p>
          <a:p>
            <a:pPr>
              <a:buNone/>
            </a:pPr>
            <a:endParaRPr lang="en-GB" sz="2800" b="1" u="sng" dirty="0"/>
          </a:p>
          <a:p>
            <a:r>
              <a:rPr lang="en-GB" sz="2800" dirty="0">
                <a:solidFill>
                  <a:schemeClr val="tx2"/>
                </a:solidFill>
              </a:rPr>
              <a:t>His idea was that every animal evolved from primitive worms - The change was caused by the inheritance of acquired </a:t>
            </a:r>
            <a:r>
              <a:rPr lang="en-GB" sz="2800" dirty="0" smtClean="0">
                <a:solidFill>
                  <a:schemeClr val="tx2"/>
                </a:solidFill>
              </a:rPr>
              <a:t>characteristics. This means that changes that occur during an organisms life time can be inherited</a:t>
            </a:r>
            <a:endParaRPr lang="en-GB" sz="2800" dirty="0">
              <a:solidFill>
                <a:schemeClr val="tx2"/>
              </a:solidFill>
            </a:endParaRPr>
          </a:p>
        </p:txBody>
      </p:sp>
      <p:pic>
        <p:nvPicPr>
          <p:cNvPr id="5" name="Picture 2" descr="http://lifeandearthsciences.wikispaces.com/file/view/giraffe_lamark.jpg/309818442/640x409/giraffe_lamark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2812" y="1517466"/>
            <a:ext cx="6551547" cy="4186848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94711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590" y="1532280"/>
            <a:ext cx="7171036" cy="532572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44623"/>
            <a:ext cx="8136125" cy="273332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7637" y="3072607"/>
            <a:ext cx="7672660" cy="1004465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3394" y="1788707"/>
            <a:ext cx="9145016" cy="1978489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81168" y="4490545"/>
            <a:ext cx="9110832" cy="2211637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677259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5474"/>
          <a:stretch/>
        </p:blipFill>
        <p:spPr>
          <a:xfrm>
            <a:off x="159225" y="104382"/>
            <a:ext cx="11464024" cy="637297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629" y="2123676"/>
            <a:ext cx="11875988" cy="4614422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282757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sqBZRQirPM4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31422" y="242358"/>
            <a:ext cx="11599334" cy="652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31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583" y="1"/>
            <a:ext cx="10880834" cy="977462"/>
          </a:xfrm>
        </p:spPr>
        <p:txBody>
          <a:bodyPr/>
          <a:lstStyle/>
          <a:p>
            <a:pPr algn="ctr"/>
            <a:r>
              <a:rPr lang="en-GB" b="1" u="sng" dirty="0" smtClean="0">
                <a:latin typeface="+mn-lt"/>
              </a:rPr>
              <a:t>6 Steps to Exam SUCCESS - Speciation</a:t>
            </a:r>
            <a:endParaRPr lang="en-GB" b="1" u="sng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987" y="1240221"/>
            <a:ext cx="11361682" cy="5617779"/>
          </a:xfrm>
        </p:spPr>
        <p:txBody>
          <a:bodyPr>
            <a:normAutofit fontScale="92500" lnSpcReduction="10000"/>
          </a:bodyPr>
          <a:lstStyle/>
          <a:p>
            <a:pPr>
              <a:buFontTx/>
              <a:buChar char="-"/>
            </a:pPr>
            <a:r>
              <a:rPr lang="en-GB" sz="2600" b="1" u="sng" dirty="0" smtClean="0">
                <a:solidFill>
                  <a:srgbClr val="FF0000"/>
                </a:solidFill>
              </a:rPr>
              <a:t>ISOLATION</a:t>
            </a:r>
            <a:r>
              <a:rPr lang="en-GB" sz="2600" dirty="0" smtClean="0">
                <a:solidFill>
                  <a:srgbClr val="FF0000"/>
                </a:solidFill>
              </a:rPr>
              <a:t> </a:t>
            </a:r>
            <a:r>
              <a:rPr lang="en-GB" sz="2600" dirty="0" smtClean="0"/>
              <a:t>- A species becomes isolated e.g. due to volcanic activity.</a:t>
            </a:r>
          </a:p>
          <a:p>
            <a:pPr>
              <a:buFontTx/>
              <a:buChar char="-"/>
            </a:pPr>
            <a:endParaRPr lang="en-GB" sz="2600" dirty="0" smtClean="0"/>
          </a:p>
          <a:p>
            <a:pPr>
              <a:buFontTx/>
              <a:buChar char="-"/>
            </a:pPr>
            <a:r>
              <a:rPr lang="en-GB" sz="2600" b="1" u="sng" dirty="0" smtClean="0">
                <a:solidFill>
                  <a:srgbClr val="FF0000"/>
                </a:solidFill>
              </a:rPr>
              <a:t>GEOGRAPHICAL BARRIER </a:t>
            </a:r>
            <a:r>
              <a:rPr lang="en-GB" sz="2600" dirty="0" smtClean="0"/>
              <a:t>- A barrier is formed between the two populations so they cannot meet to breed.</a:t>
            </a:r>
          </a:p>
          <a:p>
            <a:pPr>
              <a:buFontTx/>
              <a:buChar char="-"/>
            </a:pPr>
            <a:endParaRPr lang="en-GB" sz="2600" dirty="0" smtClean="0"/>
          </a:p>
          <a:p>
            <a:pPr>
              <a:buFontTx/>
              <a:buChar char="-"/>
            </a:pPr>
            <a:r>
              <a:rPr lang="en-GB" sz="2600" b="1" u="sng" dirty="0" smtClean="0">
                <a:solidFill>
                  <a:srgbClr val="FF0000"/>
                </a:solidFill>
              </a:rPr>
              <a:t>GENETIC VARIATION</a:t>
            </a:r>
            <a:r>
              <a:rPr lang="en-GB" sz="2600" dirty="0" smtClean="0">
                <a:solidFill>
                  <a:srgbClr val="FF0000"/>
                </a:solidFill>
              </a:rPr>
              <a:t> </a:t>
            </a:r>
            <a:r>
              <a:rPr lang="en-GB" sz="2600" dirty="0" smtClean="0"/>
              <a:t>- There is genetic variation between the species.</a:t>
            </a:r>
          </a:p>
          <a:p>
            <a:pPr>
              <a:buFontTx/>
              <a:buChar char="-"/>
            </a:pPr>
            <a:endParaRPr lang="en-GB" sz="2600" dirty="0" smtClean="0"/>
          </a:p>
          <a:p>
            <a:pPr>
              <a:buFontTx/>
              <a:buChar char="-"/>
            </a:pPr>
            <a:r>
              <a:rPr lang="en-GB" sz="2600" b="1" u="sng" dirty="0" smtClean="0">
                <a:solidFill>
                  <a:srgbClr val="FF0000"/>
                </a:solidFill>
              </a:rPr>
              <a:t>DIFFERENT</a:t>
            </a:r>
            <a:r>
              <a:rPr lang="en-GB" sz="2600" u="sng" dirty="0" smtClean="0">
                <a:solidFill>
                  <a:srgbClr val="FF0000"/>
                </a:solidFill>
              </a:rPr>
              <a:t> </a:t>
            </a:r>
            <a:r>
              <a:rPr lang="en-GB" sz="2600" b="1" u="sng" dirty="0" smtClean="0">
                <a:solidFill>
                  <a:srgbClr val="FF0000"/>
                </a:solidFill>
              </a:rPr>
              <a:t>CONDITIONS</a:t>
            </a:r>
            <a:r>
              <a:rPr lang="en-GB" sz="2600" dirty="0" smtClean="0">
                <a:solidFill>
                  <a:srgbClr val="FF0000"/>
                </a:solidFill>
              </a:rPr>
              <a:t> </a:t>
            </a:r>
            <a:r>
              <a:rPr lang="en-GB" sz="2600" dirty="0" smtClean="0"/>
              <a:t>– Both populations will live in different conditions</a:t>
            </a:r>
          </a:p>
          <a:p>
            <a:pPr>
              <a:buFontTx/>
              <a:buChar char="-"/>
            </a:pPr>
            <a:endParaRPr lang="en-GB" sz="2600" dirty="0" smtClean="0"/>
          </a:p>
          <a:p>
            <a:pPr>
              <a:buFontTx/>
              <a:buChar char="-"/>
            </a:pPr>
            <a:r>
              <a:rPr lang="en-GB" sz="2600" b="1" u="sng" dirty="0" smtClean="0">
                <a:solidFill>
                  <a:srgbClr val="FF0000"/>
                </a:solidFill>
              </a:rPr>
              <a:t>NATURAL SELECTION ACTS DIFFERENTLY</a:t>
            </a:r>
            <a:r>
              <a:rPr lang="en-GB" sz="2600" dirty="0" smtClean="0"/>
              <a:t>- Over time in each population natural selection will cause the most adapted individuals to survive (alleles that give an advantage).</a:t>
            </a:r>
          </a:p>
          <a:p>
            <a:pPr>
              <a:buFontTx/>
              <a:buChar char="-"/>
            </a:pPr>
            <a:endParaRPr lang="en-GB" sz="2600" dirty="0" smtClean="0"/>
          </a:p>
          <a:p>
            <a:pPr>
              <a:buFontTx/>
              <a:buChar char="-"/>
            </a:pPr>
            <a:r>
              <a:rPr lang="en-GB" sz="2600" b="1" u="sng" dirty="0" smtClean="0">
                <a:solidFill>
                  <a:srgbClr val="FF0000"/>
                </a:solidFill>
              </a:rPr>
              <a:t>SPECIATION</a:t>
            </a:r>
            <a:r>
              <a:rPr lang="en-GB" sz="2600" dirty="0" smtClean="0"/>
              <a:t> - Eventually the differences between the species will become so great that when they meet again they cannot successfully reproduce = speciation.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3563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dirty="0" smtClean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33" t="35555" r="14508" b="21404"/>
          <a:stretch>
            <a:fillRect/>
          </a:stretch>
        </p:blipFill>
        <p:spPr bwMode="auto">
          <a:xfrm>
            <a:off x="301439" y="142532"/>
            <a:ext cx="8813592" cy="6309320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24" t="26628" r="15173" b="10585"/>
          <a:stretch>
            <a:fillRect/>
          </a:stretch>
        </p:blipFill>
        <p:spPr bwMode="auto">
          <a:xfrm>
            <a:off x="4439816" y="168104"/>
            <a:ext cx="5665787" cy="645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57" t="39766" r="13509" b="10876"/>
          <a:stretch>
            <a:fillRect/>
          </a:stretch>
        </p:blipFill>
        <p:spPr bwMode="auto">
          <a:xfrm>
            <a:off x="1741488" y="346817"/>
            <a:ext cx="8098928" cy="6306397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56766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4" y="116631"/>
            <a:ext cx="11233248" cy="6187955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344" y="4366879"/>
            <a:ext cx="11725987" cy="21862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947" y="116631"/>
            <a:ext cx="11548864" cy="6640597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481372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76" y="23687"/>
            <a:ext cx="8669311" cy="620232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375" y="846138"/>
            <a:ext cx="11646677" cy="193479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2495" y="1386290"/>
            <a:ext cx="9491814" cy="4001876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898345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72" y="42291"/>
            <a:ext cx="9510368" cy="667912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847" y="2411781"/>
            <a:ext cx="11820306" cy="4309631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125583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n3cXcDEveRc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0133" y="185914"/>
            <a:ext cx="11678356" cy="656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68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u="sng" dirty="0" smtClean="0"/>
              <a:t>Gregor Mendel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1175032" cy="5141168"/>
          </a:xfrm>
        </p:spPr>
        <p:txBody>
          <a:bodyPr>
            <a:normAutofit lnSpcReduction="10000"/>
          </a:bodyPr>
          <a:lstStyle/>
          <a:p>
            <a:r>
              <a:rPr lang="en-GB" dirty="0" smtClean="0"/>
              <a:t>Experimented with peas to discover how characteristics were passed on. He saw that the ratios of characteristics were similar depending on what he crossed</a:t>
            </a:r>
          </a:p>
          <a:p>
            <a:endParaRPr lang="en-GB" dirty="0" smtClean="0"/>
          </a:p>
          <a:p>
            <a:pPr marL="0" indent="0">
              <a:buNone/>
            </a:pPr>
            <a:r>
              <a:rPr lang="en-GB" b="1" u="sng" dirty="0" smtClean="0"/>
              <a:t>Conclusions</a:t>
            </a:r>
          </a:p>
          <a:p>
            <a:r>
              <a:rPr lang="en-GB" dirty="0" smtClean="0"/>
              <a:t>Characteristics are determined by hereditary units</a:t>
            </a:r>
          </a:p>
          <a:p>
            <a:r>
              <a:rPr lang="en-GB" dirty="0" smtClean="0"/>
              <a:t>Hereditary units are passed on one from each parent</a:t>
            </a:r>
          </a:p>
          <a:p>
            <a:r>
              <a:rPr lang="en-GB" dirty="0" smtClean="0"/>
              <a:t>Hereditary units are either dominant or recessive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People did not believe him because he was </a:t>
            </a:r>
            <a:r>
              <a:rPr lang="en-GB" b="1" u="sng" dirty="0" smtClean="0"/>
              <a:t>not a recognised Scientist </a:t>
            </a:r>
            <a:r>
              <a:rPr lang="en-GB" dirty="0" smtClean="0"/>
              <a:t>and people had </a:t>
            </a:r>
            <a:r>
              <a:rPr lang="en-GB" b="1" u="sng" dirty="0" smtClean="0"/>
              <a:t>no understanding of DNA genetics</a:t>
            </a:r>
            <a:endParaRPr lang="en-GB" b="1" u="sn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97621" y="2644911"/>
            <a:ext cx="2487011" cy="25209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0609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09" y="149801"/>
            <a:ext cx="11856854" cy="4359137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898" y="1996966"/>
            <a:ext cx="11322901" cy="4311761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245363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0" y="116632"/>
            <a:ext cx="11247040" cy="5541305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52" y="1035696"/>
            <a:ext cx="9649072" cy="5524748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185937"/>
            <a:ext cx="10094912" cy="5157367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060" y="920042"/>
            <a:ext cx="12004794" cy="5689155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1788656"/>
            <a:ext cx="11246840" cy="488035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409030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68" y="131974"/>
            <a:ext cx="11749658" cy="6176963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013745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40" y="43009"/>
            <a:ext cx="11180190" cy="670302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2278810"/>
            <a:ext cx="11811000" cy="4467225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1350205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5a3dAUod38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0133" y="185914"/>
            <a:ext cx="11644489" cy="655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584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10515600" cy="974725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b="1" u="sng" dirty="0" smtClean="0"/>
              <a:t>Fossils form in different ways</a:t>
            </a:r>
          </a:p>
        </p:txBody>
      </p:sp>
      <p:pic>
        <p:nvPicPr>
          <p:cNvPr id="39941" name="Picture 5" descr="baby-mammot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96974"/>
            <a:ext cx="2290762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Picture 7" descr="fossils-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197" y="4859196"/>
            <a:ext cx="2381250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9" descr="footprint_540-4168d28eaab0de0298da8091db805ca6545bbc1d-s5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9003" y="1001712"/>
            <a:ext cx="1626859" cy="243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6" name="AutoShape 13" descr="9k="/>
          <p:cNvSpPr>
            <a:spLocks noChangeAspect="1" noChangeArrowheads="1"/>
          </p:cNvSpPr>
          <p:nvPr/>
        </p:nvSpPr>
        <p:spPr bwMode="auto">
          <a:xfrm>
            <a:off x="5143500" y="2738438"/>
            <a:ext cx="19050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+mn-lt"/>
            </a:endParaRPr>
          </a:p>
        </p:txBody>
      </p:sp>
      <p:sp>
        <p:nvSpPr>
          <p:cNvPr id="7177" name="AutoShape 15" descr="9k="/>
          <p:cNvSpPr>
            <a:spLocks noChangeAspect="1" noChangeArrowheads="1"/>
          </p:cNvSpPr>
          <p:nvPr/>
        </p:nvSpPr>
        <p:spPr bwMode="auto">
          <a:xfrm>
            <a:off x="5143500" y="2738438"/>
            <a:ext cx="19050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400">
              <a:latin typeface="+mn-lt"/>
            </a:endParaRPr>
          </a:p>
        </p:txBody>
      </p:sp>
      <p:sp>
        <p:nvSpPr>
          <p:cNvPr id="7179" name="Text Box 18"/>
          <p:cNvSpPr txBox="1">
            <a:spLocks noChangeArrowheads="1"/>
          </p:cNvSpPr>
          <p:nvPr/>
        </p:nvSpPr>
        <p:spPr bwMode="auto">
          <a:xfrm>
            <a:off x="2424113" y="3789363"/>
            <a:ext cx="122396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endParaRPr lang="en-US" altLang="en-US" sz="2400">
              <a:latin typeface="+mn-lt"/>
            </a:endParaRPr>
          </a:p>
        </p:txBody>
      </p:sp>
      <p:sp>
        <p:nvSpPr>
          <p:cNvPr id="39957" name="Text Box 21"/>
          <p:cNvSpPr txBox="1">
            <a:spLocks noChangeArrowheads="1"/>
          </p:cNvSpPr>
          <p:nvPr/>
        </p:nvSpPr>
        <p:spPr bwMode="auto">
          <a:xfrm>
            <a:off x="756444" y="4140022"/>
            <a:ext cx="2279650" cy="1938992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2400" dirty="0">
                <a:latin typeface="+mn-lt"/>
              </a:rPr>
              <a:t>Conditions for decay absent. </a:t>
            </a:r>
            <a:r>
              <a:rPr lang="en-GB" altLang="en-US" sz="2400" dirty="0" err="1">
                <a:latin typeface="+mn-lt"/>
              </a:rPr>
              <a:t>e</a:t>
            </a:r>
            <a:r>
              <a:rPr lang="en-GB" altLang="en-US" sz="2400" dirty="0" err="1" smtClean="0">
                <a:latin typeface="+mn-lt"/>
              </a:rPr>
              <a:t>.g</a:t>
            </a:r>
            <a:r>
              <a:rPr lang="en-GB" altLang="en-US" sz="2400" dirty="0" smtClean="0">
                <a:latin typeface="+mn-lt"/>
              </a:rPr>
              <a:t> </a:t>
            </a:r>
            <a:r>
              <a:rPr lang="en-GB" altLang="en-US" sz="2400" dirty="0">
                <a:latin typeface="+mn-lt"/>
              </a:rPr>
              <a:t>a whole organism preserved in </a:t>
            </a:r>
            <a:r>
              <a:rPr lang="en-GB" altLang="en-US" sz="2400" b="1" u="sng" dirty="0">
                <a:latin typeface="+mn-lt"/>
              </a:rPr>
              <a:t>ice</a:t>
            </a:r>
            <a:r>
              <a:rPr lang="en-GB" altLang="en-US" sz="2400" dirty="0">
                <a:latin typeface="+mn-lt"/>
              </a:rPr>
              <a:t>. </a:t>
            </a:r>
            <a:endParaRPr lang="en-GB" altLang="en-US" sz="2400" b="1" u="sng" dirty="0">
              <a:latin typeface="+mn-lt"/>
            </a:endParaRPr>
          </a:p>
        </p:txBody>
      </p:sp>
      <p:sp>
        <p:nvSpPr>
          <p:cNvPr id="39958" name="Text Box 22"/>
          <p:cNvSpPr txBox="1">
            <a:spLocks noChangeArrowheads="1"/>
          </p:cNvSpPr>
          <p:nvPr/>
        </p:nvSpPr>
        <p:spPr bwMode="auto">
          <a:xfrm>
            <a:off x="5031182" y="2127368"/>
            <a:ext cx="3061865" cy="1569660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2400" dirty="0">
                <a:latin typeface="+mn-lt"/>
              </a:rPr>
              <a:t>Hard parts of an organism get replaced by other </a:t>
            </a:r>
            <a:r>
              <a:rPr lang="en-GB" altLang="en-US" sz="2400" b="1" u="sng" dirty="0">
                <a:latin typeface="+mn-lt"/>
              </a:rPr>
              <a:t>minerals..</a:t>
            </a:r>
            <a:r>
              <a:rPr lang="en-GB" altLang="en-US" sz="2400" dirty="0">
                <a:latin typeface="+mn-lt"/>
              </a:rPr>
              <a:t> …most common.</a:t>
            </a:r>
          </a:p>
        </p:txBody>
      </p:sp>
      <p:sp>
        <p:nvSpPr>
          <p:cNvPr id="39959" name="Text Box 23"/>
          <p:cNvSpPr txBox="1">
            <a:spLocks noChangeArrowheads="1"/>
          </p:cNvSpPr>
          <p:nvPr/>
        </p:nvSpPr>
        <p:spPr bwMode="auto">
          <a:xfrm>
            <a:off x="9103025" y="4708256"/>
            <a:ext cx="2238813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FontTx/>
              <a:buNone/>
            </a:pPr>
            <a:r>
              <a:rPr lang="en-GB" altLang="en-US" sz="2400" b="1" u="sng" dirty="0">
                <a:latin typeface="+mn-lt"/>
              </a:rPr>
              <a:t>Traces</a:t>
            </a:r>
            <a:r>
              <a:rPr lang="en-GB" altLang="en-US" sz="2400" dirty="0">
                <a:latin typeface="+mn-lt"/>
              </a:rPr>
              <a:t> of plants or animals are left behind.</a:t>
            </a:r>
          </a:p>
        </p:txBody>
      </p:sp>
      <p:sp>
        <p:nvSpPr>
          <p:cNvPr id="39961" name="Line 25"/>
          <p:cNvSpPr>
            <a:spLocks noChangeShapeType="1"/>
          </p:cNvSpPr>
          <p:nvPr/>
        </p:nvSpPr>
        <p:spPr bwMode="auto">
          <a:xfrm flipV="1">
            <a:off x="2630461" y="3381756"/>
            <a:ext cx="217841" cy="73780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2400"/>
          </a:p>
        </p:txBody>
      </p:sp>
      <p:sp>
        <p:nvSpPr>
          <p:cNvPr id="39962" name="Line 26"/>
          <p:cNvSpPr>
            <a:spLocks noChangeShapeType="1"/>
          </p:cNvSpPr>
          <p:nvPr/>
        </p:nvSpPr>
        <p:spPr bwMode="auto">
          <a:xfrm flipH="1">
            <a:off x="6083614" y="3870131"/>
            <a:ext cx="431526" cy="930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2400"/>
          </a:p>
        </p:txBody>
      </p:sp>
      <p:sp>
        <p:nvSpPr>
          <p:cNvPr id="39963" name="Line 27"/>
          <p:cNvSpPr>
            <a:spLocks noChangeShapeType="1"/>
          </p:cNvSpPr>
          <p:nvPr/>
        </p:nvSpPr>
        <p:spPr bwMode="auto">
          <a:xfrm flipH="1" flipV="1">
            <a:off x="10016358" y="3573518"/>
            <a:ext cx="79662" cy="99848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 sz="240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1715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83" t="24828" r="13464" b="20844"/>
          <a:stretch>
            <a:fillRect/>
          </a:stretch>
        </p:blipFill>
        <p:spPr bwMode="auto">
          <a:xfrm>
            <a:off x="586390" y="91281"/>
            <a:ext cx="7705725" cy="6597650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14" t="24635" r="13632" b="21037"/>
          <a:stretch>
            <a:fillRect/>
          </a:stretch>
        </p:blipFill>
        <p:spPr bwMode="auto">
          <a:xfrm>
            <a:off x="3575720" y="308868"/>
            <a:ext cx="7416823" cy="638006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9338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425" t="24796" r="13586" b="12749"/>
          <a:stretch>
            <a:fillRect/>
          </a:stretch>
        </p:blipFill>
        <p:spPr bwMode="auto">
          <a:xfrm>
            <a:off x="1546225" y="7938"/>
            <a:ext cx="7004050" cy="6850062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59" t="26024" r="14481" b="49960"/>
          <a:stretch>
            <a:fillRect/>
          </a:stretch>
        </p:blipFill>
        <p:spPr bwMode="auto">
          <a:xfrm>
            <a:off x="1919536" y="1872457"/>
            <a:ext cx="8470900" cy="33845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66581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3511" y="397283"/>
            <a:ext cx="9679191" cy="591943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000" b="1" u="sng" dirty="0"/>
              <a:t>The fossil record is incomplete</a:t>
            </a:r>
            <a:r>
              <a:rPr lang="en-GB" sz="4000" b="1" u="sng" dirty="0" smtClean="0"/>
              <a:t>.</a:t>
            </a:r>
            <a:endParaRPr lang="en-GB" dirty="0" smtClean="0"/>
          </a:p>
          <a:p>
            <a:pPr marL="0" indent="0">
              <a:buNone/>
            </a:pPr>
            <a:endParaRPr lang="en-GB" sz="1400" dirty="0"/>
          </a:p>
          <a:p>
            <a:r>
              <a:rPr lang="en-GB" sz="3600" dirty="0" smtClean="0"/>
              <a:t>Early forms of life were </a:t>
            </a:r>
            <a:r>
              <a:rPr lang="en-GB" sz="3600" b="1" dirty="0" smtClean="0">
                <a:solidFill>
                  <a:srgbClr val="7030A0"/>
                </a:solidFill>
              </a:rPr>
              <a:t>soft bodied</a:t>
            </a:r>
            <a:r>
              <a:rPr lang="en-GB" sz="3600" dirty="0" smtClean="0"/>
              <a:t>.</a:t>
            </a:r>
          </a:p>
          <a:p>
            <a:r>
              <a:rPr lang="en-GB" sz="3600" dirty="0" smtClean="0"/>
              <a:t>Fossilisation requires very </a:t>
            </a:r>
            <a:r>
              <a:rPr lang="en-GB" sz="3600" b="1" dirty="0" smtClean="0">
                <a:solidFill>
                  <a:srgbClr val="7030A0"/>
                </a:solidFill>
              </a:rPr>
              <a:t>specific conditions</a:t>
            </a:r>
            <a:r>
              <a:rPr lang="en-GB" sz="3600" dirty="0" smtClean="0"/>
              <a:t>.</a:t>
            </a:r>
          </a:p>
          <a:p>
            <a:r>
              <a:rPr lang="en-GB" sz="3600" dirty="0" smtClean="0"/>
              <a:t>Many fossils are </a:t>
            </a:r>
            <a:r>
              <a:rPr lang="en-GB" sz="3600" b="1" dirty="0" smtClean="0">
                <a:solidFill>
                  <a:srgbClr val="7030A0"/>
                </a:solidFill>
              </a:rPr>
              <a:t>destroyed </a:t>
            </a:r>
            <a:r>
              <a:rPr lang="en-GB" sz="3600" dirty="0" smtClean="0"/>
              <a:t>through geological activity.</a:t>
            </a:r>
          </a:p>
          <a:p>
            <a:r>
              <a:rPr lang="en-GB" sz="3600" dirty="0" smtClean="0"/>
              <a:t>Many fossils have </a:t>
            </a:r>
            <a:r>
              <a:rPr lang="en-GB" sz="3600" b="1" dirty="0" smtClean="0">
                <a:solidFill>
                  <a:srgbClr val="7030A0"/>
                </a:solidFill>
              </a:rPr>
              <a:t>not been found yet</a:t>
            </a:r>
            <a:r>
              <a:rPr lang="en-GB" sz="3600" dirty="0" smtClean="0"/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000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530" y="148431"/>
            <a:ext cx="11857937" cy="4575323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227877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2596" y="0"/>
            <a:ext cx="8229600" cy="928670"/>
          </a:xfrm>
        </p:spPr>
        <p:txBody>
          <a:bodyPr/>
          <a:lstStyle/>
          <a:p>
            <a:pPr algn="ctr"/>
            <a:r>
              <a:rPr lang="en-GB" b="1" u="sng" dirty="0" smtClean="0"/>
              <a:t>Extinction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1424" y="1052736"/>
            <a:ext cx="8715436" cy="566337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GB" sz="3600" dirty="0" smtClean="0"/>
              <a:t>What causes organisms to become extinct?</a:t>
            </a:r>
          </a:p>
          <a:p>
            <a:pPr>
              <a:buNone/>
            </a:pPr>
            <a:endParaRPr lang="en-GB" sz="1800" dirty="0"/>
          </a:p>
          <a:p>
            <a:pPr marL="971550" lvl="1" indent="-514350">
              <a:buFont typeface="+mj-lt"/>
              <a:buAutoNum type="arabicPeriod"/>
            </a:pPr>
            <a:r>
              <a:rPr lang="en-GB" sz="3200" dirty="0" smtClean="0"/>
              <a:t>Competition</a:t>
            </a:r>
          </a:p>
          <a:p>
            <a:pPr marL="971550" lvl="1" indent="-514350">
              <a:buFont typeface="+mj-lt"/>
              <a:buAutoNum type="arabicPeriod"/>
            </a:pPr>
            <a:endParaRPr lang="en-GB" sz="3200" dirty="0"/>
          </a:p>
          <a:p>
            <a:pPr marL="971550" lvl="1" indent="-514350">
              <a:buFont typeface="+mj-lt"/>
              <a:buAutoNum type="arabicPeriod"/>
            </a:pPr>
            <a:r>
              <a:rPr lang="en-GB" sz="3200" dirty="0"/>
              <a:t>New predators</a:t>
            </a:r>
          </a:p>
          <a:p>
            <a:pPr marL="971550" lvl="1" indent="-514350">
              <a:buFont typeface="+mj-lt"/>
              <a:buAutoNum type="arabicPeriod"/>
            </a:pPr>
            <a:endParaRPr lang="en-GB" sz="32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GB" sz="3200" dirty="0" smtClean="0"/>
              <a:t>New </a:t>
            </a:r>
            <a:r>
              <a:rPr lang="en-GB" sz="3200" dirty="0"/>
              <a:t>diseases</a:t>
            </a:r>
          </a:p>
          <a:p>
            <a:pPr marL="971550" lvl="1" indent="-514350">
              <a:buFont typeface="+mj-lt"/>
              <a:buAutoNum type="arabicPeriod"/>
            </a:pPr>
            <a:endParaRPr lang="en-GB" sz="32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GB" sz="3200" dirty="0" smtClean="0"/>
              <a:t>Environmental changes</a:t>
            </a:r>
          </a:p>
          <a:p>
            <a:pPr marL="971550" lvl="1" indent="-514350">
              <a:buFont typeface="+mj-lt"/>
              <a:buAutoNum type="arabicPeriod"/>
            </a:pPr>
            <a:endParaRPr lang="en-GB" sz="3200" dirty="0"/>
          </a:p>
          <a:p>
            <a:pPr marL="971550" lvl="1" indent="-514350">
              <a:buFont typeface="+mj-lt"/>
              <a:buAutoNum type="arabicPeriod"/>
            </a:pPr>
            <a:r>
              <a:rPr lang="en-GB" sz="3200" dirty="0" smtClean="0"/>
              <a:t>Extreme event (mass extinction)</a:t>
            </a:r>
          </a:p>
          <a:p>
            <a:pPr lvl="2"/>
            <a:r>
              <a:rPr lang="en-GB" sz="2800" dirty="0" smtClean="0"/>
              <a:t>Asteroid collision</a:t>
            </a:r>
          </a:p>
          <a:p>
            <a:pPr lvl="2"/>
            <a:r>
              <a:rPr lang="en-GB" sz="2800" dirty="0" smtClean="0"/>
              <a:t>Volcanic eruption</a:t>
            </a:r>
          </a:p>
          <a:p>
            <a:pPr lvl="2"/>
            <a:endParaRPr lang="en-GB" sz="2800" dirty="0" smtClean="0"/>
          </a:p>
          <a:p>
            <a:pPr lvl="2"/>
            <a:endParaRPr lang="en-GB" sz="2800" dirty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2050" name="Picture 2" descr="https://encrypted-tbn3.gstatic.com/images?q=tbn:ANd9GcTyjIz3ERr5aWG9HPzca30xKZ0H6UQ1nPzuD2iZw4Y_Og7JVYfFs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44607" y="1597419"/>
            <a:ext cx="3205656" cy="2113876"/>
          </a:xfrm>
          <a:prstGeom prst="rect">
            <a:avLst/>
          </a:prstGeom>
          <a:noFill/>
        </p:spPr>
      </p:pic>
      <p:sp>
        <p:nvSpPr>
          <p:cNvPr id="2052" name="AutoShape 4" descr="data:image/jpeg;base64,/9j/4AAQSkZJRgABAQAAAQABAAD/2wCEAAkGBhQSERUUEhMVFBUVGCAaGBgXGB0XGBgdHBgaGBoeGhcaGyYfGhsjHBgYHy8gIycpLCwsGh4xNTAqNSYrLCkBCQoKDgwOGg8PGiwkHyQsLCwsLCwsKSwsLCwsLCwsLCwsLCwsLCwsLCwsLCwsLCwsLCwsLCwsLCwsLCwsLCwsKf/AABEIALgBEgMBIgACEQEDEQH/xAAcAAACAwEBAQEAAAAAAAAAAAAEBQADBgECBwj/xAA+EAABAgQEBAMGBAYBBAMBAAABAhEAAyExBBJBUQUiYXEGE4EykaGxwfAjQlLRBxRicuHxFTOCkrIlNHMI/8QAGQEAAgMBAAAAAAAAAAAAAAAAAgMAAQQF/8QAJhEAAgIDAAIBBAIDAAAAAAAAAAECEQMhMRJBURMyYXEEIoGRwf/aAAwDAQACEQMRAD8AxiksshrV++lYfYZRKR7qdm0hfiMPlU7O/wBDrDjBzU5RRzr06xly7QzE6dCvH4TMhTihePmmIllKik6Fo+wYpAfQvSPmXimWBPUz/RmDV1/yImCXoPKvYneGvAljMQawqhjwWYy/2jS+CDWSZexI0oHd+kVyMPmmLCkkijjUUVFkmaKlXv7/AOvhHvhxeZMfVg+xrGaQ9FfF8EoJSoaGnrQRVgJpyso5ikVPug3iuOBTlJcp0Jt3gPD+ySBvA7cdhLo+wppHmeBraK8KeWkWYl8ulBpCyGE8VLBnkiji21TT3QpkpdQG5h14olcyTu/0hVw9LzUDrG6P2iJdNKMPlDdLwOoEJpv/ALgnEzFFLgMO3X7McUrkaBssS4iUUnMGrcGx7iFykkQ/nynDO8CzMLRt/WDTBaFDw84PlRIWtb8yggdm5m/8oXS5KUlXmAkMcrbmg91/SGawJciUCkknmoLVimUVJQxKUOyluOgYhmPeHHD+EEzWqUBlEHcDToxArCpONShTstycxzBqAFgPVjGi8JYgzEFalMcxBPxttaFZHJK0KipOS+B2gWarfX16Q3wqYEwcoUp6/R/jDSUPh6RlbOglRRiJZJuwBgQqOkMMQoaO3WBkdQ+3+YuyMpWrdzrCjHkGjMD1reHE9XZtfSkI8dPYuHH0p/mK9koQ+IZ+QLSk0+u3WMi8NfEUweYACSwq5diSfizE94UxugqRml0jxHiRIME+wf8A8+eHs86dilWljIjuan4NC3+OXiTzsUJKTSV7Xcxsv4GTP/i5uT2hMV8g0fF/FwX/ADs/zfbzkn6fCER3kb+CCsKjseRHYeQ+rcVlMqlvs3+EcROVmTZmFvj2q8G8YLKLmxp03hUkG50PuvtGS7iNaqQwnodn9AzxhPGWEUJjkWZz3sPveN6C7U/y338IzXi/B5kE9HFdunYNAYnUhk1aMDBGBmMsVaB49IUxeNxmNthJYKVOogtQirlwEuNjWo3j3g/+oohVP9wFgFZpYKSxF+uof3wXhRzqOzfUxmkPiXr4fnqwd7lq6QLi5RlyikvTUQXi5pG2+t7vAOOmKWk5i5ysPntaKjst6HPD10HWDlpcGE3hqcVSU5r1HuURGgI5YTLUmWtoxHi6SMoI0P0MZvCKZaSN41fi4fhnoR8/8xksOplJPWNmP7RMujo8RmZhmCaumlTRjUdiB6Rbi8UMgAHc9YaKw6VpCmDj4HX3ws4wVJGhozClB/uJashRw5bqIqoO3xg44eoLM3x+7wBh5RTlNg2g+6watYmJygkEG/0Zw49YtkRBwgzcxLlI2Z484ziBSWSyWGXMosw6C5jxNwKlJUAUuhLsAxYnmapct9YVTcEkJBcg6666elYrxvolxbbv/Q1wvCpk7KpJBDEFahykEkHraNfwLhvlyggkGpZSaCvSEXDpi5pSByy0kZQmgKWt77xrMNKpT9m1jNKTbpl4bcnfoLwUqDWbpFGHGxf7+MF0bU9h9P8AcLNqBp6h8IDz1f4QXPSN/h9IEraz36xSIymeHTR32EZ7iKtVW1pt926xoJ00PUU2jJ+IuKIS4y+gLP07UrB41cipOkYyfMKlEkuSSXjxHqYoEkgMHoNo8xvMpIkSJEIfU/4G+ICibNwxLCYMye4ofg0Z7+K3C1SscpRc+YHftT9oTeDuI+RjZEwqygLDnoaH5x9K/jdgkrly5qGOU1I2P2ITzJ+yj4+I7EAiQ4s+1cQwSi+3+jC3yikH7t9mNdPCQhQO2vbrGdxqUhDO6idbdTT7vGCD0aMqplWEBykEW3uPusCcQlZkWdq/u/3pBelrUO/28WzUhQZIYJOzuLuTr2gXphJ2j4/jsMUTFJIZj/kfBoHjU+LsFkUFsC4KT3uk9aO3bvGWjfF2rMzVM0HA8RQC23X/ABpDaQHK76W7P9YzfD6BzVOpBqk6OGt1tDnBTuZRH9PawsfdcQE0MhwNmKIJJcgswrSKETSVMK/6ghqH60++kDIUxVW490AgmNuDy2QNi7e+HSVUq0J8CpkpHy63hszp9Izz6EuGZ8Xo/BV6fMRjcEl5ie4jYeKn8lXp8xGa4TwqbMUFIlqUAbgP7tz2jXi+0RPpsJMkBDtc+jQr43h3SW2h4nhq8uaYrIlLBmzvVvylki9z6GPc3gUxVgmhFzcb/wCIC6dkeSFdMzhCvEcsqWSyeYt7L/CL5+E8iaEVcpDvUuRWHGAw/kE+StKpeYlRyzHG6XShixGrRRxeUqaszUpcABNGd/f84u9/gpZItdF2NcEKTRY12aoDdwIAxKQoBSRyqooWynp/Qbja0GzcJMKXKVNuQRWradKdo4pDISlIdZUAoNylJfMD0FPg0FdASmkx34dYICEl/wApbpX9vhGlw6GT3saRk/CuEPmzJgJKCBkNrkhyNwwD6uN42UuXy/MRlkqbG4YeNv5LsKmDMpAgOQkgQSubSBZpQJiV1gCZNb1+6fCCp6joH26QpxS2Z2I90UQC4pxHLmJNnPp+8fPuJ40zZhVpYdh6CNJ4nxbILMM1L6emsZCNeGNKxGR7okSJEh4okSJEiEJH3rBCXi+Cy1zreWQo6ukMY+Cx9q/hwozeCzUH8q1geof6wnLxMpnxpV6W0iR2bLyqI2Le6JDy7P0FNDFzarfP31hNiMOCSGZ/renpGpx2DDOk5iUuemhELcVhwHU4fTe5+gPvjlxdM2zVoRS8MLJNSav2Ll/j69IsXLKWzVq33vX5wZIAXMU40pQ3c/OBeKzgkk07NXX/ADBPboXHSEPiLhYmS1J/UHBuXSCRX3e+Pl5EfYsWQQFVe/79I+YeI8LknqayuYet/i8aMEvQvIvZTwknMb+9n6U721jVoQEEhSMpUXLWbQt+WiT0cRlOFYjKpv1ECNQlQnhMsEkpUMxs+VKrVfpoIPJdkjVFyJfKyi4FAttbV0u/aAsS6Us1ddfu0GSOFKICFFacyipCjQ5gGUNyggVNWZ94aS/D+bLnWXaoTQlL3JUKBqPqwpcwvyUesGWSKB+EJ/DT93MOZGEmEUDd6MN6m20FYXAoQiUgMliVBRJOZIYczMCzgtU/GOjEJUEkTAFkEhmzKAVVQKgVHSnoGhMmm7ES/kSr+otRgJU2YxCihKhdOZKxqQSBV20bYmsG43CAIuiUnzAQmWS5JIyhTACnWwNBUxZiMQUqmE4gzZSCCE3QkhHMBVgzs4iuRjszoMtRcguqtxvYNbpE8/gS5uwufxIyxJSMks58zJQMxDsTmqoGhL6CBp3EwvzVWILhUwEpKhShAJP7mPOC40oLlrTKMsSTkYB0qCksSpwxep2a76+sJjZuSbnL1LAAITqqwAyg25WvFc6W0ktssw0lC5uYqQczNlCRloc1Egd3giRgpRlrSmUAnM2ZQfM5f2Mtu+/SPC0yVURQpqmYWPMwcDKNa1FtorlylpQFiZmUKB1AeZ/SR7ObQP0eBTF/5B8XwmVkYy8gc0chKlM/s2FrRn+IcOUVA+V5P4ZIyHOkJ/UoE+0L6ahqQ+xGGmLzKJYofKZeYTK1I/QW2y1g7ByF+UUnLy2JGVw78zBgeoG9IZbv5Jdfkz/hfDlMpLnMXIzDmFLVHRvhGnlgN1hBipUmXPKmMtSB+JKYnMnLmSpGV0k0o1CHtBmExK0LCT+Ik8x/UgKLp9MpHte/SJLbs2YsyWmOcPUVp1jxMiYWeFjMkuLU0OrjeOzUONG+/wBoBmxCnGKrWEuOmuWb3bQ4xh6n098IJ6qqO3792rFxRGY/xFiCqaRomkKotxMzMoncxVHQSpUZW7ZIkSJFlEiR1o5EISPq/wDBHjJPn4VR5VJzpHWyvpHyiNh/CbEZeKSQ7Z3T3cUHwgMiuLIaHHeDEmas5LrV8zEj6jP4Ccyqi5+cSM/1QaPc9KCCQkBw12ZjX31PpCbFoNT1YGnX427PDLGYpKQAVVNK3brSFIxFaAkEPV6PUdj+0ZFo6NCiasggi4pt/ukV4gZsyjXp1uPSkMschwCQxPyav33hUlQdjWo+tT0r8Ib0U1RQAairDW7bfCMf4w4Y8sLF0H1yk761aNkXSaX62b/R+ED4/B+byj8zuW3B+X0i4S8WBLh8v4TwqbiJolyU5ll+gAAcknQR9S8OeDJeHRzqE2aS5Z8qS2j9jzG9mi7hnBBg8MBKSQtQckh5iyCxZKXLNZNQOtSWIwrgEMkBLFhUlhVtWFKiLzZm9LhzcmV8QLiFISCtCStQSQhQ5ku5cZXJFWsCXudIqTOXmSlTpzsogOKC7Zhdinm7QcJaso8tWQKZKyoBLCzuWAIilKUoWfLz5UBk1ABVVwWAqX2hHkAno9rWKMARmABmFr0oQfusLZHD0lI8xLZVKOdKm1al1AMl2LU2hnMlrXLQpZCVghQZl5SDYtT4axybiAhJClJGdIarpYHNcgEEi4F4qL9IuPNFKMCR5yEKlpCkZql3USlRDEXejNaukHSMcvzErIBIls5Lpo7OKOz2pFaMOgrUqWSEqUCC5YgJqalxp0i+Z5WcEJmL/Dy5KJC1EstQWVUFno5paI9sJbdIBwgV5KRlSpXmuSlISFBRAcgMaJo3TURMeQVeXJWkTTuwS1QXcblvfB8mQE5coKkIAUq5BpTMQPmYplYNCyZiEnMoDLmqCM1Kg8u7i40gvdk03chZLSkTfLSjKlCKkOACRcAmrkFjF84lCStKvZACUsC5NCSWL2+fSCpmDJlBBBWBRJBGYgtd7AlyS4N/Sogy1BMwoTLZko1BFBU0aJa9g3G7LMXjUCTlUSmc2diBygAkJqOdRU1AaMe0eZM9aJiZU5MxZLFRy0D1bNb1/eDP+OdWZCRMmlGYOygkD8zigqRbtvAaJaJqilS0zJm6TzEu5dNtgK7AQdxSqi24pVRbgZoWsFSEMFBCVqoGOjfHu9YG45wKWysnKlQDKQk5FpfNlcVSQRbVoIxILGWWYWCixcFyzWHtPvm0jkuZnkrShRKJiudRJIC6FxoCDqNCYbCcelxklwUywrC5glJU5Ci5ASQQxYszubPrDPDY1M1BKXChRSVBlD0+sKeMTZvkkgJLFJ3Km9oEDQ1rS8IsXxSZLmmZI5pJ9lJrlLAlJaqP7aA+6LcPLhpxZWv0aLHIMZ7jMzLLV0qWoTSwb7vBmC4uJyHcJWBzJJ13ANSPvus48WkLJeo+doCCalTNcmmrRhiY5EiRvMxI6BHIIwMt1j62iELeISPLCUatmJ3e31gKLsXPzrKt7dBpFMQpEhv4SxGTHYZW01PxLfWFEF8IP48r/wDRP/sIp8LP0zNlnMe+5iQWMCP1RIw6IIhw4AZlHMb2t3sdN4HxCBUildPqdRzQwWktSzX6s3yJvFU6U1yN/iffcQk3iyesFO7gh9jmP7j3QqxE0JUzNQj/AHV7CD1TkhhW7FzX2iDXZ3gHHSC4OmvVqQxIXIqXKIS9NzfdqtbT7EX4aQvIRLyiYUApUoE5UkkDKA7kgEtZmvA+YKyilSC503J+esE4gKmqTmJAzqyAKbK7gAgvQOQLaaNAyfiZszdUjsvElSApZmqUAxQ2SzXF7iltIuwSAoBSSFPrVz8TqDFCeEk51nM7MFFwinPQtvf+2DMNghKCTmyJSQOhFWAFKOCPX1jNPJGrMSxSk9ItwqQyjlIZzzaWcjd/3gXhyyZTqWoVJBAKUgGrDNrUiCMR4hlBWRyoLYBTBQSDoQSFXF31Zo8YxQJSMrSzyp5soBNi+gHVrxUW366XLH46PacSl6FPwJ2+lYHnTAJiStCSQXPMCFJNCQANARvWA8NKGcoyqZKQBkqhQseYuXdnBu8X4hCkg5QokioJy5mNEgGkMqmBFUy9OEZCEg8hJSDQZ2KnpoBXYMIF8ry1BcwZxL9lTOcpp3YP/uPY4TMlqfnUCkeWKBC3DqEtqlQLOG32oUMUJY/6ZWtaSlHMAE2rUtfSD3YTjTPPnGXJCUnKFFgU0ypAYEsXpSxjhnklKAFBxSlg+7+6LMPikpKUKqVJPoqgDHcFqR58vlzTCtawXIQwpYZUsXFREA705KxoKT5akMjlYpJUC7OA4cfUGAl4R1CmZRJKio1GnKK6FvSCkuFoCZRoHJcDIDcBW/7QRNwRMwkKIBLgOAlI3KmDB3PaKYAEtK0eYVB05QhCU3IzJUT6qSOtIDn4ROcqKUSgEpzEEkkpAFSdKXFOggqVMUifNllapiQoKdIooAnMhKi5qzON3ivF8OWpaySUJWrOE0AQNEF7nT3nWGtutjXftizEyeZM1KVAAAHMog0fmINAosajYHWDJUhMwJVh15JYSQcjhRPs33u5iSpxKnKigAkEkZhMGVlJZXKpNWLx4ws4E/hEO7KUagAXGXegEWpfBGwbCqWFqlBeYs6ioPTrqouQL+6FXEMMqVME+hzH8RABYAJyAp7gA1sWuDDjG4AqXyPLUv8AM9aEE9yweC8VLCgc6X0B3pqPhFqe7KUqFOL8LSlHzJMwJIsFHLmBFGLUB/ahtGF4txVS0ZFhi/vZx7o3MoKCJgCqgBSUEkiilKLagEECEXHOGBaloTlQQpjnarB/MSbgMWLaMTQOG4572OxSaVNmLiRbPw5QWIPQ7jcdIqjWPPUtLkRpEcMCcH5oHOQSTsC4+RhHg8OVPlqo8oHeHGJxCkYIylEF1gBr7kEbBoGQLM7EiRIIIkMOASs2KkClZqL29oQvj0hZBBBYioI02iMh+uPLO8SMjwfjqF4eSpV1S0E3uUgmOxz/ABZC+aWNbCp2+6an5QDjZSmUrMEjQD5V+u/v9Yhbl2rtXoLN8rVgWdPKxYqLNYF2zXGzbbwCNzMVieIrzVWQcyiWY5n09/1hth8aZqQDYev6XtpT4aQHjZAC6AByX1d3raz/ACi/BFgAG2fUhn9KEiNjSaMSbTC8MWUE2rWvTT/yakOuHSgEnk3qQS4YsBWltevqinpZjr2Ab3dSY1mERUJmEFBD6A1Gzv009YzzxqSD8t0ZvH+K50laE+QV5wOZI5RzEML1ykl3aie8McXJXMIUwSEjagzBtSzgCl6klksI0mJ4cgpFAdG9d60jxhcEEJozAEBqEixYumtKhyXBrqVzUElSIrMTiuDl3DOoNl3DUatR2FOt4Z8IllUkBRcVFSDYs4NLWtpD2dgQSUHMFEEgElJP9SVKdJFQ4LEfGBsPw7In2hXsSXDh63ehLfl1jPOa4Dkh5IV4kKGVIJTVrXTfmKave4NWcxVNw5YhaTUt1tXMGoNHpXvBM9bg2ylZooEl2GjBOlxWlrRyaluZmKTTmIBYVG4oe1gSHgkjI4tA2EwKubJM5SktzHMkuHIJZiWekGrwZSpyQpKTmSaPRjv0qDa0A4rEZQo5PMJDApLKrR3AUkAXdtGj1J4gEpDIKiwDuXHV0s7sRYPWDpvYT2rD5CSqs0ElnoQAkv21FS2u8WTAENluqg5gBW7nrbraLkgqRmyFIJZL20cPv06iKpmAUVJSpyZaDqAA4cmlLsW/pEB0X4e2eJi3BAKBMRUIUoJC2qrK9yPi3rAmKxWYVAc3B9nTTZ3iucgq/EScwTR9yzs36m2p1EBz+PLTzIlBU1wwUAzdQaUDjS+jQdbA8OBuNR5gSpwFpqQkZQauPcwgHiIlz5flyJ6v5vOAZdQCDSha9i7x6x6lq/FCkjNeWgEZS13JtqAIS8qFBRSELWXduYsHvpQPFx09hR097LpmdLyyPZGVQNXIAqPXXvHOHEqSlIBJBGvdzXQVLx7nYlJDqLf1E+5yfnFhlmXzJDlaQRs3Q+8mKTJYSmSiaSlRcgsa639LAwHOxa/LUyhnSspZVjVx2p9Y84iaOgq9Dru+8AYiYnMpQZQIy9Q7pWQTc6epi41xAxVs98QBQvEFLqSmWkoFCXzAE5r/AJVEjUHSF/FpaZjoWpMuYzqSSHSW3LVBIdtN4KkhSEpAIIEtlO9VC3pU9gIE4th0zQpwMzqL0BzFIArrqYdGr/6PVWeMZgpcyWgzVlORPOgVU4zDkoWcsrlGViH6ZedwWYBmSCpD0UNXLAd+kN/D6VSphQtJCVEV/SXYE9Gc+6NbO4XJUgpVLJCJoCyhRSDQKIJCSARfUs8N83CVDIqtHzjBIUJkvKwVmetA7tX3NBHiCYfMa2pTsT1jTY7wwhQWtM/mcKS6QzEByVA33DCwMZzjnAZ8pSlTAVAFs9wab9t4dGalwJoTxI60RV4YWeky3BO0eVJYwTh5JIAoxL6dY4coNs2+g0/yIhD7BwLhq/5WRyq/6SNP6BEhBgPGs5EqWkLLJQkX2AEdjPTIbhTan7N/vt6izpSnppUaNTerhie4DxbmLX/3pQenu7RaSE8xFKB7XvbtTeMqRubEuLwRZRU1tRQXAIbVwKfSBJACBcJO5D0c+m1v3hlPxTkhTm5oaP6DbTWFk+alYACGL3flbYBn3JL7aRpTMrjZfLmZlU3s4LjaD52IUZYIOVSbKqxDUDszilNoSyJhlnYgalq19139IPVhwuWTMSKh+Yg5mNsh01ctahhc0Elf7OeGv4oymacakjtcn77wxV/EbDKUwmBLih00FRYg3YjSMZP8NyA6cgQDYmvQM41rUbCMZxnhhkTGdwXY7gGCWGEmU5M+tTfE0oqOWaA5sFFgbEpq6DU0FL0i1HioFISwVVgQo0JFyklknoaR8Q8w7xbLxq01C1C2u1oj/ixYPmz7QnibknMS1LsxGhd+nuj355tmYE1JLJD3J0LU3j5FwziRzKTMnTkBdzLP5rAqDhxvV402J8OY2WPNlT0zgQAwIIYVoC6W6g7xX0K9gtWbQFTgpSEkGpFNGF3JBpfeD5C0rJKhLlKVUhJZO4Z7e+Pn0vjU+SgfzEmaiWzBUtlIO4Ul2p/cCI0/h3xAjEN5PMsDmCmqBahpv7yK0gZQcUKaZokYZSl5kra57toK1MGZV5Vtzj8xylLP3FPkfSBcAoZSRRSqgUUc1vaGhbWtgawFxLEZQFOpA1Io5oyTXUuR2PpmqyJBuICGCEAJQkFTkkkr1qB+Z/Roy3EZDkqsrp0t87QTPnqm5QlaTlGZiWUS24DUG8BTJ5LFbdibiovpV+7e8d2BKLB8NxRaOVYd7hso6bx2etKyCakaemX6wHNnKUXloKwtZShCHKiQAVEJbmFdHsYqkzCBR0lyDmqXFxXXpaH+DqwXGi3EJTMLTQQAaJeh2dvlHpM9YChyklsmyA9lVD60G8cyPXXfU/tA2MCgyZdZqyBLSA7qcOCDZg7k0i4py0RW9IunyVzECZmly5UqYBNKlMrRTIT+alx1A3jmLyfzEsq/Dw01BKCVZjMNPZpqSk1TUFRF45iJAGIVJy+byjzQoPKkAMVzBk01d3qdSYVS8UtRKkq8ybhXUiY4TJCEswSmnNUneg2hsYKhygkqKkcQmJkmdNKQUzPL8pmUTlUSVPUBJYNrXaK8XjlIVknpUFJJUttErQMgIGoJTrHVKT5alBj/ADNFz5gIEuYD5ikoYPUtWOT1pInspTeVL8xUyq1zErTmCQTSp9yRDlFfAVIFDTcqUrqSjUJ5vLJVsGz5R00jWyUqOHLzELJnJUU1Q5CWICgrqYxnE8CErUUAhlK5dvxFAB+iQLRYnjIKgFpShKDRCAQ9ahwdHJ/xElBuqDVG5xeKSZ60rQxTMClaAuPLIzpBDOlwDqCYGxRUMxd0GhSQSqovlZ70apEZdPHJwSwVmMxRUsKGwo/fmpHZ/iAKVTMlISKVOYgJa9iVAkkbQtY2ime+NYCUolcsiWovyMyXBqLcpG3SEsrhqiop/MNBX1faGOLxcqeSVJ8uYpQOYVoRrbWsLU4kpo7EVSXt2OxjRG6KOnDEcou+guNG90Drml+1ngr/AJIhYWAxcE9aN6RyXzFyCCSS7DXvpBEDZcxBAJmEEjY/vEiqXPSw5TbpEgaIfXZeJDm521Ud+UX/ANwNOxpUo2FXAYdL303O20UIW3shjo1zo30j0cMUKCVAgs+Us4FWLdTvvGRKjU3Z2YoEuRUkt/kf4f4QXJwY8ugqNBRzuQNT2izgmERmBXXvY9/hDDi8+WgBOVnF99ab6Xim90WlSsyyljMXfW+96CtG+7QfKkjKGoO5JLVroAesV/ywXyh8wFq13INonECqVKBYigLiruwPe7U+NYYxa0D8SJHVjpUe/wCDQv4nwYYqWQoBKhUKfMx01qGvDcYiWU5hMWSQ7EXNqqozbt8TQfDuTmCBMNSwzENbNyqBofsxS0CfMeK8OMteUpIOwqDo6TqDHMRwWcgsqWQdrtQGvvHvj6bjUIQUFQJUOZykEJJFQggl++3pAWKxQUsy5QK1qYJy/m0s5PYPpD1NsWzByeDHKorzoZqeWS7kAVcVc2jReEsVOkulL+VmdSZicrm3IxKkksA4BFnEX4XxCuWky1gsS1iFJpzBqcrJs2h3gTi/Ey6TLUDmICddQ2sU7emgo1023C+JyZ6glJKJhBKpdlsOwyrDbP2pHjiHgVEuYJ8lXlqd+UMk1q6bNowaMxJ8JGflmrUtHN+HbMU5lMX/AFE2swDxusEmZ5fk4ialSwkFJ9kkNlZW63TU6gvvC+asPT6ehiwt0BIFnSKNS6Pf2NjURfi58pacilFRcEgF8wbfux7a74vEcQmSMSlCgQpmSWzCYkaAaKb47x0YxDmYlXlzErdn6khg1agdPfCZQ2Z2qG6+FBxkWZZALl3SS1kkAGv11hXi5eVRlrT7OosTcUuo99o5iuNgITQs5JNQA1KOxFxAWI4qlRTlLhg5JdnJoR+qj+sLUX8Aj3zTISMhUk5B7PtsXcMzAHu5vaF3E+GhErkBzZgtM1S0rZTMsKOUUJIJdwGLVJBG4nxpICXKTQUFPSoFYVcR46aISobaML/bweLzI/wNcHi8P5s7O61ISkpXJDy0qbYnMxOgSNbQj4pwiaZIxi1p/EWwCS5s7ljyjQC9vUCfxJCH8sOo0JsDuTvWF388vNnzF3f1FnFj6xrhGgkGThPk3K0eYkKuUlSS7Eh3INbxQeLL8tMosUIVnCSAzm7sAS9rwdI8VL88T56Ez1gMCqjFmB5QxI6iKZc3DlEsKzBRmPNU1kUYIre+l4P9oI5P44V5ipIqoKQkURLLucqLV91TTbk7iwUpRUkqCpvmKBNTQgBx3NukDzZcpgUqLkEtduZkiw/LUmBVXpaLpEDpnEsyWIehqbuSkqL1ckpNdjAKjWgaORIsh7lTikuLx2Yp2bQNFcSIQ68RSnjkSIQkGJxRMtiHblB2dzeA49JWQ7FniELhJ6/P9okVhUdiEPtPgzDGcoLXz5A5SB7RpR/yJCi5UaUa5AhWVA4vE5lMpeIyFZFAyUg2FEB6bZtbw78KcZmhQkJErIhsxKSJi8zKUQQWYOdDavtRnMViBMxC1JZsj0IuZhKSRo8tSb1oLNGNbs0cY3kYnKABWgev+a1+scn8QUujBupLfKrO0VScOWYnW4tW9fSOqQiyqfE0+VfnAqg3fs7/AM1lQpIBDh3DGgDsW1/aD8BMyoLhQC7LeihdgsBvzCgt6Qol8OM1SvLdRupNy2nMWAs1SPpBow4w0krnjIWDys+YXzBS8zsapcCnKHeGNoXuy4yQVE5Qc+rfEk/d4Fmz5MoZlEPmZKLkEVAyi9QC3R4pVxHEYkgYeUuYR+miE3ActlBJLNfpHD4exEuZ500ITMCGJWUhThVCLkGqU9WfWg1YWlpA/FMYubLOZLZ1UJpyhjbTfoIX4nhCkXSxatXLsFOQKihAawbQuIvVjJmarAo/KCHTUG2hoKGPasSteZanUpRLqN1Ely5vcw+KpUJyK3Ylmyiqpc9S56Hq9Y9SJGHK0pShImBQWAo+0avmKrp1yhg4ajwbMkumoAbaFuJ4YJl0k7kFsvXWCYtJrRppfiJKSBMbMnQpKWD0v0IJrUamDJXFRNUZgmHMAGSFEs3NRjQCnoTGRliegZJuachIopIdaEgu5DF0jXaCcOBkSJYCiokggAANqVgB2Gl3LUhLgh1s0GM4nKmoy4lJAJATMoyaOC49jKaPaoqIXY/w7QKlzpQoMomFSVTP7SxctuRAuHBUlYKgkOQRuBU+n+YB4h4e8xAImlITYE5kDTlFGNP9RerSFuXyJ+JcSykpUVpWn8osNSDVgD0ekKTjS5IO/wA41H/CmZLEwkLSBk5qLUASAsK36agXi8+DpEsOsqULvmsP+012+6H5RWgY1LhiZk4qLkv3jyTG7m+FcNNH4Tj+pJfQfqJ3F4zfEPDcxCyEJKk6Gj+6DUkwqYniQyw3AZivaZCRUk6Cug7Q94TwTChXMoz1JAJSk5BfdQu2kRySIlZk5coqLJBPYPHFIIuCO8fUsFOC1ebLSmWsAjIoMFNQOpLEEaKHrFeIwsmcpQWhMmYfaT7KFm9bBKn19k9IW8tegows+Xx0GNbxXwiEJUv2Skl0kFxt9sYSSOCeYWQtJezmvQHvb3bwxSTVgtUVSTKWGW8tX6xzJP8Acm47j3R3E8EmJYgBaCWC0HMg+uh6FjHr/hlAjMoAH81SB1oLdYNw+FnSOZCgpOrFs3f/ADF2QV4vhkyUQFoIcONaekFcKwqVhSVy1PcKGnQg0MajDcYkzQ005VmjmhAI6U02I6QoxCJ0pKiwmS6NMSxS2mbKdoqyIDxvh1QDo5gLs/x2hTNklJZQYw3ncZUkuk5VfqB06dPU3jp4tKnADEIY/rQwL9gGibJoSgQZhuFqUzhQBtT99OsMsJwDMoLkTPMT/TyLHRQJBHcPFGNJRNPmSyHHKVglnDeuu8XZRcODS/1/AxINkIRlTzpsPl2iQNshrpHEUSwVS5mZaUuDLdRD2Zn27UrSFI4uStOWUtCylKBnLrOVLOSWH5SXJF7VMWpmqM5K0oKs4Y6BbDKqhcZbfJ9mGB4EZawtKCNV5i6hmc8tW9wtrvmjFRRotthXD5UxQqObYPa2oFa7e+HSsBLlpedMFhSxHexPqGhYnja1ky5MvIE3Wpg2oruQQfUQvxWBCj+KoTi/s5nSD/bY/wDc8Bv3oc69E4p4uGdIwcta8qnzAHKLg81mrp9ICHDZqcUg4srUFNyoJQF5xZwXUSVJDk6GtHguXiyFJBzABuUMBd6jKXHS1toL8YrKZsmcWWEqIINAc6WBcNlYgH12JENjrSM8m/ZvZPGcPIkiUmagKlgApSpJU7V5QaFtDpS0YTHeJVzzNCJYTkW6CpyssguCqxzEsQAQxF2eJiJxy/hyyla2GeyRQiwpmJNzbKKO5hFiJU2TNypKiTMISR1cuBdqv3Ji4pPoPOHHznMWGZKTSz5W+MF4SUqodwQxrlLbdtWiYaSH/ESpIDsCMt3UwoLEHeA0cUBnrRQAKyvT1YXHSCt0FatIN8gOxU2/5m006xoJHABlSpCkkM/U0/VoXfSM5IxKlHKQkmzk9AAR2DN/qNR4ew5AUFLJR1ppe1gS3ugMml0vG25bQNM4XmDim+tr1ELMfwo5eUFK015aBfQtY6Zve8ajBy0ZixLl7gBwLNBE3AAh7ja/eFptBzipdPmsrGn8zghwxFdXHzbSkHTZwnSZkoBOY5a6pq+2xel6CNRxTgyJjOgOzf1DsYS4fgpk5kglaXcAlmIodGNIuT1a6Z5wdaB5csIASEkJSGT2AgLjKEKkLVZQZiL1UAR7ib0h/isICgPQs/38YzOOw6wWrlJbMLdixhGNtyMMLsTyELlDMguUjYBR1OUkV7VdoKk+Lkk5ZqARqUggjuOnSDcHJ8xRKzlqp1EUYuQzUDHN2bWFnHOEpUtRlqExLUILsb5RuTWmrUar7tN7N6lQ8lzkKQ6GUPd+0U8P4dKKyDLCi1FPlUXo1wKaM1oyOHmLQpgooUk2ejlwaHSNP/MgFKVFJWpGY5RSl301e8DKDroakrK8bJVKPszUpBYEkHrytW41hxhPEMhaAjEylJIAAmodQA6o2vuKwnl+So1zEFLFJUoh30rehDPAmM4c5yoCT1zEH0D1ezdItRVUwW9muxqiEHypiJyGIT+oE2A1BdqDvGOn4JeYkPLqSEFlKBJsX9ou9I9YCWqUrOiYpC7CuYdM2hBBIqNI0MrHpnN54ZQpnlg5B/cLofdyO0CoqD0W5OXTMzsfUAlpiXFQpLlgOYCxb3vC6fipiVMleSmjijXPy9I0XF+DZvxE/iWClp2uCpPXd29Yy5SVTci+WtXHR9Q7UtDY09i23dF3DcSpZKFJ8wK3clNNCLVgnB4TE4deeWMoL/mDN1GavqI1PAMZhk4RKAUoWAFLNnUoApoRWxFNtIpxU+UpJzpzaHKCp2JtUAf3XtAubukhH1X5VRnZyZOJNEDDzn7Sl/BkH4QrxmBMtRQsZVDd3+WsaPFqUMyUeV5TgAlmIaruXJvRqbxZMShCAmaPMlpSFMoh+8tTgtflrBKVDrTEctASjmUpPQKp3D1gjCHECXmW6pf6VgTH7JUX22jQypeACBOTJKkA1UkOR/cHdPugsKliWVS8OJeoVNCgA4u62SHGjKPQ6U5P4ImZ9OKlN/8AXPpLW3/tEgwKJqZ8mvRf7xIn9i7RpcbxrD4NAEqWZiy4TUAaPXQCnwgfhWNnmYZq1halUKH5QPdVVblvnEiQrxSiPu3Q5xWAZIXJAy1cJNASynA7i25OrwinzacxynYqcvcUA2bXaJEhcNht0V8NxyJUzMtyNCQWBzaEAkm+jdYecZQMVhGScxyug2qOZNNNKUNDEiQ1xrYhu2V8GnOEqKCSySApdAxBNAHDsQz0pfSyfgETcZIzFLKEzMySS2QpANTWresSJGdydsYlw9cRwGGwnliQhaFKdioqClGxJJoAXNhQsSKNGHXNmElbWUE2zE0IcqIDPvf69iQ/H9vkA1boJwuKlywrzisLAoBVy1iLjudo0vBuLOkEN92vQxIkFOPskJNDNJzHlZLXA6ECg3rYQfh+IqcJXQWeJEhL6OvQfMALtWB5shg++nfeJEiIpgGIkJIuk3YF6te3rGU414SRM/EDpapGZTa3BNLCob1pHIkH9r0K8U02Lsq0kAoy7EBIJAv0VcXrUxRiJ5VR3atBY1ozfvbq8ciQ1AAmLwyZmYqDKURViVWLnKA7epsfSj+S8tWZRWWBTmSHeoqFWpSl4kSCsiC8M5Blgs6gXUPZoeYvajuOh6GPKJWZ0klKlCgNWVQU3FHrSJEimRFErCF2NDqa23tXSrwdKksyXUxupNDtUve1YkSAcmxvikEYrHTJCklIK8psovRiKuC7wwkiRiFNMkolLZiNFK6F2ep/3SJEilwqR64hw6TLSCAyQchKTmSm9CEktXT1F4XYPwenGFZkgHL7RfLU2oq5JiRIjk0rIoIVYzw9OkBSQspy8xBdNQNGvT3wKeGz0IQpSUlIBWlLi3Z67tHIkGpNpC/FE4NipgmPLyA/mQSed7g9W2tWH3FMWnFSky3I8sHKgMkvoVPRYG43rHYkE+lFuAxQTKlpMhBKUJBJCCSwA3iRIkAWf//Z"/>
          <p:cNvSpPr>
            <a:spLocks noChangeAspect="1" noChangeArrowheads="1"/>
          </p:cNvSpPr>
          <p:nvPr/>
        </p:nvSpPr>
        <p:spPr bwMode="auto">
          <a:xfrm>
            <a:off x="1524000" y="-838200"/>
            <a:ext cx="2609850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4" name="AutoShape 6" descr="data:image/jpeg;base64,/9j/4AAQSkZJRgABAQAAAQABAAD/2wCEAAkGBhQSERUUEhMVFBUVGCAaGBgXGB0XGBgdHBgaGBoeGhcaGyYfGhsjHBgYHy8gIycpLCwsGh4xNTAqNSYrLCkBCQoKDgwOGg8PGiwkHyQsLCwsLCwsKSwsLCwsLCwsLCwsLCwsLCwsLCwsLCwsLCwsLCwsLCwsLCwsLCwsLCwsKf/AABEIALgBEgMBIgACEQEDEQH/xAAcAAACAwEBAQEAAAAAAAAAAAAEBQADBgECBwj/xAA+EAABAgQEBAMGBAYBBAMBAAABAhEAAyExBBJBUQUiYXEGE4EykaGxwfAjQlLRBxRicuHxFTOCkrIlNHMI/8QAGQEAAgMBAAAAAAAAAAAAAAAAAgMAAQQF/8QAJhEAAgIDAAIBBAIDAAAAAAAAAAECEQMhMRJBURMyYXEEIoGRwf/aAAwDAQACEQMRAD8AxiksshrV++lYfYZRKR7qdm0hfiMPlU7O/wBDrDjBzU5RRzr06xly7QzE6dCvH4TMhTihePmmIllKik6Fo+wYpAfQvSPmXimWBPUz/RmDV1/yImCXoPKvYneGvAljMQawqhjwWYy/2jS+CDWSZexI0oHd+kVyMPmmLCkkijjUUVFkmaKlXv7/AOvhHvhxeZMfVg+xrGaQ9FfF8EoJSoaGnrQRVgJpyso5ikVPug3iuOBTlJcp0Jt3gPD+ySBvA7cdhLo+wppHmeBraK8KeWkWYl8ulBpCyGE8VLBnkiji21TT3QpkpdQG5h14olcyTu/0hVw9LzUDrG6P2iJdNKMPlDdLwOoEJpv/ALgnEzFFLgMO3X7McUrkaBssS4iUUnMGrcGx7iFykkQ/nynDO8CzMLRt/WDTBaFDw84PlRIWtb8yggdm5m/8oXS5KUlXmAkMcrbmg91/SGawJciUCkknmoLVimUVJQxKUOyluOgYhmPeHHD+EEzWqUBlEHcDToxArCpONShTstycxzBqAFgPVjGi8JYgzEFalMcxBPxttaFZHJK0KipOS+B2gWarfX16Q3wqYEwcoUp6/R/jDSUPh6RlbOglRRiJZJuwBgQqOkMMQoaO3WBkdQ+3+YuyMpWrdzrCjHkGjMD1reHE9XZtfSkI8dPYuHH0p/mK9koQ+IZ+QLSk0+u3WMi8NfEUweYACSwq5diSfizE94UxugqRml0jxHiRIME+wf8A8+eHs86dilWljIjuan4NC3+OXiTzsUJKTSV7Xcxsv4GTP/i5uT2hMV8g0fF/FwX/ADs/zfbzkn6fCER3kb+CCsKjseRHYeQ+rcVlMqlvs3+EcROVmTZmFvj2q8G8YLKLmxp03hUkG50PuvtGS7iNaqQwnodn9AzxhPGWEUJjkWZz3sPveN6C7U/y338IzXi/B5kE9HFdunYNAYnUhk1aMDBGBmMsVaB49IUxeNxmNthJYKVOogtQirlwEuNjWo3j3g/+oohVP9wFgFZpYKSxF+uof3wXhRzqOzfUxmkPiXr4fnqwd7lq6QLi5RlyikvTUQXi5pG2+t7vAOOmKWk5i5ysPntaKjst6HPD10HWDlpcGE3hqcVSU5r1HuURGgI5YTLUmWtoxHi6SMoI0P0MZvCKZaSN41fi4fhnoR8/8xksOplJPWNmP7RMujo8RmZhmCaumlTRjUdiB6Rbi8UMgAHc9YaKw6VpCmDj4HX3ws4wVJGhozClB/uJashRw5bqIqoO3xg44eoLM3x+7wBh5RTlNg2g+6watYmJygkEG/0Zw49YtkRBwgzcxLlI2Z484ziBSWSyWGXMosw6C5jxNwKlJUAUuhLsAxYnmapct9YVTcEkJBcg6666elYrxvolxbbv/Q1wvCpk7KpJBDEFahykEkHraNfwLhvlyggkGpZSaCvSEXDpi5pSByy0kZQmgKWt77xrMNKpT9m1jNKTbpl4bcnfoLwUqDWbpFGHGxf7+MF0bU9h9P8AcLNqBp6h8IDz1f4QXPSN/h9IEraz36xSIymeHTR32EZ7iKtVW1pt926xoJ00PUU2jJ+IuKIS4y+gLP07UrB41cipOkYyfMKlEkuSSXjxHqYoEkgMHoNo8xvMpIkSJEIfU/4G+ICibNwxLCYMye4ofg0Z7+K3C1SscpRc+YHftT9oTeDuI+RjZEwqygLDnoaH5x9K/jdgkrly5qGOU1I2P2ITzJ+yj4+I7EAiQ4s+1cQwSi+3+jC3yikH7t9mNdPCQhQO2vbrGdxqUhDO6idbdTT7vGCD0aMqplWEBykEW3uPusCcQlZkWdq/u/3pBelrUO/28WzUhQZIYJOzuLuTr2gXphJ2j4/jsMUTFJIZj/kfBoHjU+LsFkUFsC4KT3uk9aO3bvGWjfF2rMzVM0HA8RQC23X/ABpDaQHK76W7P9YzfD6BzVOpBqk6OGt1tDnBTuZRH9PawsfdcQE0MhwNmKIJJcgswrSKETSVMK/6ghqH60++kDIUxVW490AgmNuDy2QNi7e+HSVUq0J8CpkpHy63hszp9Izz6EuGZ8Xo/BV6fMRjcEl5ie4jYeKn8lXp8xGa4TwqbMUFIlqUAbgP7tz2jXi+0RPpsJMkBDtc+jQr43h3SW2h4nhq8uaYrIlLBmzvVvylki9z6GPc3gUxVgmhFzcb/wCIC6dkeSFdMzhCvEcsqWSyeYt7L/CL5+E8iaEVcpDvUuRWHGAw/kE+StKpeYlRyzHG6XShixGrRRxeUqaszUpcABNGd/f84u9/gpZItdF2NcEKTRY12aoDdwIAxKQoBSRyqooWynp/Qbja0GzcJMKXKVNuQRWradKdo4pDISlIdZUAoNylJfMD0FPg0FdASmkx34dYICEl/wApbpX9vhGlw6GT3saRk/CuEPmzJgJKCBkNrkhyNwwD6uN42UuXy/MRlkqbG4YeNv5LsKmDMpAgOQkgQSubSBZpQJiV1gCZNb1+6fCCp6joH26QpxS2Z2I90UQC4pxHLmJNnPp+8fPuJ40zZhVpYdh6CNJ4nxbILMM1L6emsZCNeGNKxGR7okSJEh4okSJEiEJH3rBCXi+Cy1zreWQo6ukMY+Cx9q/hwozeCzUH8q1geof6wnLxMpnxpV6W0iR2bLyqI2Le6JDy7P0FNDFzarfP31hNiMOCSGZ/renpGpx2DDOk5iUuemhELcVhwHU4fTe5+gPvjlxdM2zVoRS8MLJNSav2Ll/j69IsXLKWzVq33vX5wZIAXMU40pQ3c/OBeKzgkk07NXX/ADBPboXHSEPiLhYmS1J/UHBuXSCRX3e+Pl5EfYsWQQFVe/79I+YeI8LknqayuYet/i8aMEvQvIvZTwknMb+9n6U721jVoQEEhSMpUXLWbQt+WiT0cRlOFYjKpv1ECNQlQnhMsEkpUMxs+VKrVfpoIPJdkjVFyJfKyi4FAttbV0u/aAsS6Us1ddfu0GSOFKICFFacyipCjQ5gGUNyggVNWZ94aS/D+bLnWXaoTQlL3JUKBqPqwpcwvyUesGWSKB+EJ/DT93MOZGEmEUDd6MN6m20FYXAoQiUgMliVBRJOZIYczMCzgtU/GOjEJUEkTAFkEhmzKAVVQKgVHSnoGhMmm7ES/kSr+otRgJU2YxCihKhdOZKxqQSBV20bYmsG43CAIuiUnzAQmWS5JIyhTACnWwNBUxZiMQUqmE4gzZSCCE3QkhHMBVgzs4iuRjszoMtRcguqtxvYNbpE8/gS5uwufxIyxJSMks58zJQMxDsTmqoGhL6CBp3EwvzVWILhUwEpKhShAJP7mPOC40oLlrTKMsSTkYB0qCksSpwxep2a76+sJjZuSbnL1LAAITqqwAyg25WvFc6W0ktssw0lC5uYqQczNlCRloc1Egd3giRgpRlrSmUAnM2ZQfM5f2Mtu+/SPC0yVURQpqmYWPMwcDKNa1FtorlylpQFiZmUKB1AeZ/SR7ObQP0eBTF/5B8XwmVkYy8gc0chKlM/s2FrRn+IcOUVA+V5P4ZIyHOkJ/UoE+0L6ahqQ+xGGmLzKJYofKZeYTK1I/QW2y1g7ByF+UUnLy2JGVw78zBgeoG9IZbv5Jdfkz/hfDlMpLnMXIzDmFLVHRvhGnlgN1hBipUmXPKmMtSB+JKYnMnLmSpGV0k0o1CHtBmExK0LCT+Ik8x/UgKLp9MpHte/SJLbs2YsyWmOcPUVp1jxMiYWeFjMkuLU0OrjeOzUONG+/wBoBmxCnGKrWEuOmuWb3bQ4xh6n098IJ6qqO3792rFxRGY/xFiCqaRomkKotxMzMoncxVHQSpUZW7ZIkSJFlEiR1o5EISPq/wDBHjJPn4VR5VJzpHWyvpHyiNh/CbEZeKSQ7Z3T3cUHwgMiuLIaHHeDEmas5LrV8zEj6jP4Ccyqi5+cSM/1QaPc9KCCQkBw12ZjX31PpCbFoNT1YGnX427PDLGYpKQAVVNK3brSFIxFaAkEPV6PUdj+0ZFo6NCiasggi4pt/ukV4gZsyjXp1uPSkMschwCQxPyav33hUlQdjWo+tT0r8Ib0U1RQAairDW7bfCMf4w4Y8sLF0H1yk761aNkXSaX62b/R+ED4/B+byj8zuW3B+X0i4S8WBLh8v4TwqbiJolyU5ll+gAAcknQR9S8OeDJeHRzqE2aS5Z8qS2j9jzG9mi7hnBBg8MBKSQtQckh5iyCxZKXLNZNQOtSWIwrgEMkBLFhUlhVtWFKiLzZm9LhzcmV8QLiFISCtCStQSQhQ5ku5cZXJFWsCXudIqTOXmSlTpzsogOKC7Zhdinm7QcJaso8tWQKZKyoBLCzuWAIilKUoWfLz5UBk1ABVVwWAqX2hHkAno9rWKMARmABmFr0oQfusLZHD0lI8xLZVKOdKm1al1AMl2LU2hnMlrXLQpZCVghQZl5SDYtT4axybiAhJClJGdIarpYHNcgEEi4F4qL9IuPNFKMCR5yEKlpCkZql3USlRDEXejNaukHSMcvzErIBIls5Lpo7OKOz2pFaMOgrUqWSEqUCC5YgJqalxp0i+Z5WcEJmL/Dy5KJC1EstQWVUFno5paI9sJbdIBwgV5KRlSpXmuSlISFBRAcgMaJo3TURMeQVeXJWkTTuwS1QXcblvfB8mQE5coKkIAUq5BpTMQPmYplYNCyZiEnMoDLmqCM1Kg8u7i40gvdk03chZLSkTfLSjKlCKkOACRcAmrkFjF84lCStKvZACUsC5NCSWL2+fSCpmDJlBBBWBRJBGYgtd7AlyS4N/Sogy1BMwoTLZko1BFBU0aJa9g3G7LMXjUCTlUSmc2diBygAkJqOdRU1AaMe0eZM9aJiZU5MxZLFRy0D1bNb1/eDP+OdWZCRMmlGYOygkD8zigqRbtvAaJaJqilS0zJm6TzEu5dNtgK7AQdxSqi24pVRbgZoWsFSEMFBCVqoGOjfHu9YG45wKWysnKlQDKQk5FpfNlcVSQRbVoIxILGWWYWCixcFyzWHtPvm0jkuZnkrShRKJiudRJIC6FxoCDqNCYbCcelxklwUywrC5glJU5Ci5ASQQxYszubPrDPDY1M1BKXChRSVBlD0+sKeMTZvkkgJLFJ3Km9oEDQ1rS8IsXxSZLmmZI5pJ9lJrlLAlJaqP7aA+6LcPLhpxZWv0aLHIMZ7jMzLLV0qWoTSwb7vBmC4uJyHcJWBzJJ13ANSPvus48WkLJeo+doCCalTNcmmrRhiY5EiRvMxI6BHIIwMt1j62iELeISPLCUatmJ3e31gKLsXPzrKt7dBpFMQpEhv4SxGTHYZW01PxLfWFEF8IP48r/wDRP/sIp8LP0zNlnMe+5iQWMCP1RIw6IIhw4AZlHMb2t3sdN4HxCBUildPqdRzQwWktSzX6s3yJvFU6U1yN/iffcQk3iyesFO7gh9jmP7j3QqxE0JUzNQj/AHV7CD1TkhhW7FzX2iDXZ3gHHSC4OmvVqQxIXIqXKIS9NzfdqtbT7EX4aQvIRLyiYUApUoE5UkkDKA7kgEtZmvA+YKyilSC503J+esE4gKmqTmJAzqyAKbK7gAgvQOQLaaNAyfiZszdUjsvElSApZmqUAxQ2SzXF7iltIuwSAoBSSFPrVz8TqDFCeEk51nM7MFFwinPQtvf+2DMNghKCTmyJSQOhFWAFKOCPX1jNPJGrMSxSk9ItwqQyjlIZzzaWcjd/3gXhyyZTqWoVJBAKUgGrDNrUiCMR4hlBWRyoLYBTBQSDoQSFXF31Zo8YxQJSMrSzyp5soBNi+gHVrxUW366XLH46PacSl6FPwJ2+lYHnTAJiStCSQXPMCFJNCQANARvWA8NKGcoyqZKQBkqhQseYuXdnBu8X4hCkg5QokioJy5mNEgGkMqmBFUy9OEZCEg8hJSDQZ2KnpoBXYMIF8ry1BcwZxL9lTOcpp3YP/uPY4TMlqfnUCkeWKBC3DqEtqlQLOG32oUMUJY/6ZWtaSlHMAE2rUtfSD3YTjTPPnGXJCUnKFFgU0ypAYEsXpSxjhnklKAFBxSlg+7+6LMPikpKUKqVJPoqgDHcFqR58vlzTCtawXIQwpYZUsXFREA705KxoKT5akMjlYpJUC7OA4cfUGAl4R1CmZRJKio1GnKK6FvSCkuFoCZRoHJcDIDcBW/7QRNwRMwkKIBLgOAlI3KmDB3PaKYAEtK0eYVB05QhCU3IzJUT6qSOtIDn4ROcqKUSgEpzEEkkpAFSdKXFOggqVMUifNllapiQoKdIooAnMhKi5qzON3ivF8OWpaySUJWrOE0AQNEF7nT3nWGtutjXftizEyeZM1KVAAAHMog0fmINAosajYHWDJUhMwJVh15JYSQcjhRPs33u5iSpxKnKigAkEkZhMGVlJZXKpNWLx4ws4E/hEO7KUagAXGXegEWpfBGwbCqWFqlBeYs6ioPTrqouQL+6FXEMMqVME+hzH8RABYAJyAp7gA1sWuDDjG4AqXyPLUv8AM9aEE9yweC8VLCgc6X0B3pqPhFqe7KUqFOL8LSlHzJMwJIsFHLmBFGLUB/ahtGF4txVS0ZFhi/vZx7o3MoKCJgCqgBSUEkiilKLagEECEXHOGBaloTlQQpjnarB/MSbgMWLaMTQOG4572OxSaVNmLiRbPw5QWIPQ7jcdIqjWPPUtLkRpEcMCcH5oHOQSTsC4+RhHg8OVPlqo8oHeHGJxCkYIylEF1gBr7kEbBoGQLM7EiRIIIkMOASs2KkClZqL29oQvj0hZBBBYioI02iMh+uPLO8SMjwfjqF4eSpV1S0E3uUgmOxz/ABZC+aWNbCp2+6an5QDjZSmUrMEjQD5V+u/v9Yhbl2rtXoLN8rVgWdPKxYqLNYF2zXGzbbwCNzMVieIrzVWQcyiWY5n09/1hth8aZqQDYev6XtpT4aQHjZAC6AByX1d3raz/ACi/BFgAG2fUhn9KEiNjSaMSbTC8MWUE2rWvTT/yakOuHSgEnk3qQS4YsBWltevqinpZjr2Ab3dSY1mERUJmEFBD6A1Gzv009YzzxqSD8t0ZvH+K50laE+QV5wOZI5RzEML1ykl3aie8McXJXMIUwSEjagzBtSzgCl6klksI0mJ4cgpFAdG9d60jxhcEEJozAEBqEixYumtKhyXBrqVzUElSIrMTiuDl3DOoNl3DUatR2FOt4Z8IllUkBRcVFSDYs4NLWtpD2dgQSUHMFEEgElJP9SVKdJFQ4LEfGBsPw7In2hXsSXDh63ehLfl1jPOa4Dkh5IV4kKGVIJTVrXTfmKave4NWcxVNw5YhaTUt1tXMGoNHpXvBM9bg2ylZooEl2GjBOlxWlrRyaluZmKTTmIBYVG4oe1gSHgkjI4tA2EwKubJM5SktzHMkuHIJZiWekGrwZSpyQpKTmSaPRjv0qDa0A4rEZQo5PMJDApLKrR3AUkAXdtGj1J4gEpDIKiwDuXHV0s7sRYPWDpvYT2rD5CSqs0ElnoQAkv21FS2u8WTAENluqg5gBW7nrbraLkgqRmyFIJZL20cPv06iKpmAUVJSpyZaDqAA4cmlLsW/pEB0X4e2eJi3BAKBMRUIUoJC2qrK9yPi3rAmKxWYVAc3B9nTTZ3iucgq/EScwTR9yzs36m2p1EBz+PLTzIlBU1wwUAzdQaUDjS+jQdbA8OBuNR5gSpwFpqQkZQauPcwgHiIlz5flyJ6v5vOAZdQCDSha9i7x6x6lq/FCkjNeWgEZS13JtqAIS8qFBRSELWXduYsHvpQPFx09hR097LpmdLyyPZGVQNXIAqPXXvHOHEqSlIBJBGvdzXQVLx7nYlJDqLf1E+5yfnFhlmXzJDlaQRs3Q+8mKTJYSmSiaSlRcgsa639LAwHOxa/LUyhnSspZVjVx2p9Y84iaOgq9Dru+8AYiYnMpQZQIy9Q7pWQTc6epi41xAxVs98QBQvEFLqSmWkoFCXzAE5r/AJVEjUHSF/FpaZjoWpMuYzqSSHSW3LVBIdtN4KkhSEpAIIEtlO9VC3pU9gIE4th0zQpwMzqL0BzFIArrqYdGr/6PVWeMZgpcyWgzVlORPOgVU4zDkoWcsrlGViH6ZedwWYBmSCpD0UNXLAd+kN/D6VSphQtJCVEV/SXYE9Gc+6NbO4XJUgpVLJCJoCyhRSDQKIJCSARfUs8N83CVDIqtHzjBIUJkvKwVmetA7tX3NBHiCYfMa2pTsT1jTY7wwhQWtM/mcKS6QzEByVA33DCwMZzjnAZ8pSlTAVAFs9wab9t4dGalwJoTxI60RV4YWeky3BO0eVJYwTh5JIAoxL6dY4coNs2+g0/yIhD7BwLhq/5WRyq/6SNP6BEhBgPGs5EqWkLLJQkX2AEdjPTIbhTan7N/vt6izpSnppUaNTerhie4DxbmLX/3pQenu7RaSE8xFKB7XvbtTeMqRubEuLwRZRU1tRQXAIbVwKfSBJACBcJO5D0c+m1v3hlPxTkhTm5oaP6DbTWFk+alYACGL3flbYBn3JL7aRpTMrjZfLmZlU3s4LjaD52IUZYIOVSbKqxDUDszilNoSyJhlnYgalq19139IPVhwuWTMSKh+Yg5mNsh01ctahhc0Elf7OeGv4oymacakjtcn77wxV/EbDKUwmBLih00FRYg3YjSMZP8NyA6cgQDYmvQM41rUbCMZxnhhkTGdwXY7gGCWGEmU5M+tTfE0oqOWaA5sFFgbEpq6DU0FL0i1HioFISwVVgQo0JFyklknoaR8Q8w7xbLxq01C1C2u1oj/ixYPmz7QnibknMS1LsxGhd+nuj355tmYE1JLJD3J0LU3j5FwziRzKTMnTkBdzLP5rAqDhxvV402J8OY2WPNlT0zgQAwIIYVoC6W6g7xX0K9gtWbQFTgpSEkGpFNGF3JBpfeD5C0rJKhLlKVUhJZO4Z7e+Pn0vjU+SgfzEmaiWzBUtlIO4Ul2p/cCI0/h3xAjEN5PMsDmCmqBahpv7yK0gZQcUKaZokYZSl5kra57toK1MGZV5Vtzj8xylLP3FPkfSBcAoZSRRSqgUUc1vaGhbWtgawFxLEZQFOpA1Io5oyTXUuR2PpmqyJBuICGCEAJQkFTkkkr1qB+Z/Roy3EZDkqsrp0t87QTPnqm5QlaTlGZiWUS24DUG8BTJ5LFbdibiovpV+7e8d2BKLB8NxRaOVYd7hso6bx2etKyCakaemX6wHNnKUXloKwtZShCHKiQAVEJbmFdHsYqkzCBR0lyDmqXFxXXpaH+DqwXGi3EJTMLTQQAaJeh2dvlHpM9YChyklsmyA9lVD60G8cyPXXfU/tA2MCgyZdZqyBLSA7qcOCDZg7k0i4py0RW9IunyVzECZmly5UqYBNKlMrRTIT+alx1A3jmLyfzEsq/Dw01BKCVZjMNPZpqSk1TUFRF45iJAGIVJy+byjzQoPKkAMVzBk01d3qdSYVS8UtRKkq8ybhXUiY4TJCEswSmnNUneg2hsYKhygkqKkcQmJkmdNKQUzPL8pmUTlUSVPUBJYNrXaK8XjlIVknpUFJJUttErQMgIGoJTrHVKT5alBj/ADNFz5gIEuYD5ikoYPUtWOT1pInspTeVL8xUyq1zErTmCQTSp9yRDlFfAVIFDTcqUrqSjUJ5vLJVsGz5R00jWyUqOHLzELJnJUU1Q5CWICgrqYxnE8CErUUAhlK5dvxFAB+iQLRYnjIKgFpShKDRCAQ9ahwdHJ/xElBuqDVG5xeKSZ60rQxTMClaAuPLIzpBDOlwDqCYGxRUMxd0GhSQSqovlZ70apEZdPHJwSwVmMxRUsKGwo/fmpHZ/iAKVTMlISKVOYgJa9iVAkkbQtY2ime+NYCUolcsiWovyMyXBqLcpG3SEsrhqiop/MNBX1faGOLxcqeSVJ8uYpQOYVoRrbWsLU4kpo7EVSXt2OxjRG6KOnDEcou+guNG90Drml+1ngr/AJIhYWAxcE9aN6RyXzFyCCSS7DXvpBEDZcxBAJmEEjY/vEiqXPSw5TbpEgaIfXZeJDm521Ud+UX/ANwNOxpUo2FXAYdL303O20UIW3shjo1zo30j0cMUKCVAgs+Us4FWLdTvvGRKjU3Z2YoEuRUkt/kf4f4QXJwY8ugqNBRzuQNT2izgmERmBXXvY9/hDDi8+WgBOVnF99ab6Xim90WlSsyyljMXfW+96CtG+7QfKkjKGoO5JLVroAesV/ywXyh8wFq13INonECqVKBYigLiruwPe7U+NYYxa0D8SJHVjpUe/wCDQv4nwYYqWQoBKhUKfMx01qGvDcYiWU5hMWSQ7EXNqqozbt8TQfDuTmCBMNSwzENbNyqBofsxS0CfMeK8OMteUpIOwqDo6TqDHMRwWcgsqWQdrtQGvvHvj6bjUIQUFQJUOZykEJJFQggl++3pAWKxQUsy5QK1qYJy/m0s5PYPpD1NsWzByeDHKorzoZqeWS7kAVcVc2jReEsVOkulL+VmdSZicrm3IxKkksA4BFnEX4XxCuWky1gsS1iFJpzBqcrJs2h3gTi/Ey6TLUDmICddQ2sU7emgo1023C+JyZ6glJKJhBKpdlsOwyrDbP2pHjiHgVEuYJ8lXlqd+UMk1q6bNowaMxJ8JGflmrUtHN+HbMU5lMX/AFE2swDxusEmZ5fk4ialSwkFJ9kkNlZW63TU6gvvC+asPT6ehiwt0BIFnSKNS6Pf2NjURfi58pacilFRcEgF8wbfux7a74vEcQmSMSlCgQpmSWzCYkaAaKb47x0YxDmYlXlzErdn6khg1agdPfCZQ2Z2qG6+FBxkWZZALl3SS1kkAGv11hXi5eVRlrT7OosTcUuo99o5iuNgITQs5JNQA1KOxFxAWI4qlRTlLhg5JdnJoR+qj+sLUX8Aj3zTISMhUk5B7PtsXcMzAHu5vaF3E+GhErkBzZgtM1S0rZTMsKOUUJIJdwGLVJBG4nxpICXKTQUFPSoFYVcR46aISobaML/bweLzI/wNcHi8P5s7O61ISkpXJDy0qbYnMxOgSNbQj4pwiaZIxi1p/EWwCS5s7ljyjQC9vUCfxJCH8sOo0JsDuTvWF388vNnzF3f1FnFj6xrhGgkGThPk3K0eYkKuUlSS7Eh3INbxQeLL8tMosUIVnCSAzm7sAS9rwdI8VL88T56Ez1gMCqjFmB5QxI6iKZc3DlEsKzBRmPNU1kUYIre+l4P9oI5P44V5ipIqoKQkURLLucqLV91TTbk7iwUpRUkqCpvmKBNTQgBx3NukDzZcpgUqLkEtduZkiw/LUmBVXpaLpEDpnEsyWIehqbuSkqL1ckpNdjAKjWgaORIsh7lTikuLx2Yp2bQNFcSIQ68RSnjkSIQkGJxRMtiHblB2dzeA49JWQ7FniELhJ6/P9okVhUdiEPtPgzDGcoLXz5A5SB7RpR/yJCi5UaUa5AhWVA4vE5lMpeIyFZFAyUg2FEB6bZtbw78KcZmhQkJErIhsxKSJi8zKUQQWYOdDavtRnMViBMxC1JZsj0IuZhKSRo8tSb1oLNGNbs0cY3kYnKABWgev+a1+scn8QUujBupLfKrO0VScOWYnW4tW9fSOqQiyqfE0+VfnAqg3fs7/AM1lQpIBDh3DGgDsW1/aD8BMyoLhQC7LeihdgsBvzCgt6Qol8OM1SvLdRupNy2nMWAs1SPpBow4w0krnjIWDys+YXzBS8zsapcCnKHeGNoXuy4yQVE5Qc+rfEk/d4Fmz5MoZlEPmZKLkEVAyi9QC3R4pVxHEYkgYeUuYR+miE3ActlBJLNfpHD4exEuZ500ITMCGJWUhThVCLkGqU9WfWg1YWlpA/FMYubLOZLZ1UJpyhjbTfoIX4nhCkXSxatXLsFOQKihAawbQuIvVjJmarAo/KCHTUG2hoKGPasSteZanUpRLqN1Ely5vcw+KpUJyK3Ylmyiqpc9S56Hq9Y9SJGHK0pShImBQWAo+0avmKrp1yhg4ajwbMkumoAbaFuJ4YJl0k7kFsvXWCYtJrRppfiJKSBMbMnQpKWD0v0IJrUamDJXFRNUZgmHMAGSFEs3NRjQCnoTGRliegZJuachIopIdaEgu5DF0jXaCcOBkSJYCiokggAANqVgB2Gl3LUhLgh1s0GM4nKmoy4lJAJATMoyaOC49jKaPaoqIXY/w7QKlzpQoMomFSVTP7SxctuRAuHBUlYKgkOQRuBU+n+YB4h4e8xAImlITYE5kDTlFGNP9RerSFuXyJ+JcSykpUVpWn8osNSDVgD0ekKTjS5IO/wA41H/CmZLEwkLSBk5qLUASAsK36agXi8+DpEsOsqULvmsP+012+6H5RWgY1LhiZk4qLkv3jyTG7m+FcNNH4Tj+pJfQfqJ3F4zfEPDcxCyEJKk6Gj+6DUkwqYniQyw3AZivaZCRUk6Cug7Q94TwTChXMoz1JAJSk5BfdQu2kRySIlZk5coqLJBPYPHFIIuCO8fUsFOC1ebLSmWsAjIoMFNQOpLEEaKHrFeIwsmcpQWhMmYfaT7KFm9bBKn19k9IW8tegows+Xx0GNbxXwiEJUv2Skl0kFxt9sYSSOCeYWQtJezmvQHvb3bwxSTVgtUVSTKWGW8tX6xzJP8Acm47j3R3E8EmJYgBaCWC0HMg+uh6FjHr/hlAjMoAH81SB1oLdYNw+FnSOZCgpOrFs3f/ADF2QV4vhkyUQFoIcONaekFcKwqVhSVy1PcKGnQg0MajDcYkzQ005VmjmhAI6U02I6QoxCJ0pKiwmS6NMSxS2mbKdoqyIDxvh1QDo5gLs/x2hTNklJZQYw3ncZUkuk5VfqB06dPU3jp4tKnADEIY/rQwL9gGibJoSgQZhuFqUzhQBtT99OsMsJwDMoLkTPMT/TyLHRQJBHcPFGNJRNPmSyHHKVglnDeuu8XZRcODS/1/AxINkIRlTzpsPl2iQNshrpHEUSwVS5mZaUuDLdRD2Zn27UrSFI4uStOWUtCylKBnLrOVLOSWH5SXJF7VMWpmqM5K0oKs4Y6BbDKqhcZbfJ9mGB4EZawtKCNV5i6hmc8tW9wtrvmjFRRotthXD5UxQqObYPa2oFa7e+HSsBLlpedMFhSxHexPqGhYnja1ky5MvIE3Wpg2oruQQfUQvxWBCj+KoTi/s5nSD/bY/wDc8Bv3oc69E4p4uGdIwcta8qnzAHKLg81mrp9ICHDZqcUg4srUFNyoJQF5xZwXUSVJDk6GtHguXiyFJBzABuUMBd6jKXHS1toL8YrKZsmcWWEqIINAc6WBcNlYgH12JENjrSM8m/ZvZPGcPIkiUmagKlgApSpJU7V5QaFtDpS0YTHeJVzzNCJYTkW6CpyssguCqxzEsQAQxF2eJiJxy/hyyla2GeyRQiwpmJNzbKKO5hFiJU2TNypKiTMISR1cuBdqv3Ji4pPoPOHHznMWGZKTSz5W+MF4SUqodwQxrlLbdtWiYaSH/ESpIDsCMt3UwoLEHeA0cUBnrRQAKyvT1YXHSCt0FatIN8gOxU2/5m006xoJHABlSpCkkM/U0/VoXfSM5IxKlHKQkmzk9AAR2DN/qNR4ew5AUFLJR1ppe1gS3ugMml0vG25bQNM4XmDim+tr1ELMfwo5eUFK015aBfQtY6Zve8ajBy0ZixLl7gBwLNBE3AAh7ja/eFptBzipdPmsrGn8zghwxFdXHzbSkHTZwnSZkoBOY5a6pq+2xel6CNRxTgyJjOgOzf1DsYS4fgpk5kglaXcAlmIodGNIuT1a6Z5wdaB5csIASEkJSGT2AgLjKEKkLVZQZiL1UAR7ib0h/isICgPQs/38YzOOw6wWrlJbMLdixhGNtyMMLsTyELlDMguUjYBR1OUkV7VdoKk+Lkk5ZqARqUggjuOnSDcHJ8xRKzlqp1EUYuQzUDHN2bWFnHOEpUtRlqExLUILsb5RuTWmrUar7tN7N6lQ8lzkKQ6GUPd+0U8P4dKKyDLCi1FPlUXo1wKaM1oyOHmLQpgooUk2ejlwaHSNP/MgFKVFJWpGY5RSl301e8DKDroakrK8bJVKPszUpBYEkHrytW41hxhPEMhaAjEylJIAAmodQA6o2vuKwnl+So1zEFLFJUoh30rehDPAmM4c5yoCT1zEH0D1ezdItRVUwW9muxqiEHypiJyGIT+oE2A1BdqDvGOn4JeYkPLqSEFlKBJsX9ou9I9YCWqUrOiYpC7CuYdM2hBBIqNI0MrHpnN54ZQpnlg5B/cLofdyO0CoqD0W5OXTMzsfUAlpiXFQpLlgOYCxb3vC6fipiVMleSmjijXPy9I0XF+DZvxE/iWClp2uCpPXd29Yy5SVTci+WtXHR9Q7UtDY09i23dF3DcSpZKFJ8wK3clNNCLVgnB4TE4deeWMoL/mDN1GavqI1PAMZhk4RKAUoWAFLNnUoApoRWxFNtIpxU+UpJzpzaHKCp2JtUAf3XtAubukhH1X5VRnZyZOJNEDDzn7Sl/BkH4QrxmBMtRQsZVDd3+WsaPFqUMyUeV5TgAlmIaruXJvRqbxZMShCAmaPMlpSFMoh+8tTgtflrBKVDrTEctASjmUpPQKp3D1gjCHECXmW6pf6VgTH7JUX22jQypeACBOTJKkA1UkOR/cHdPugsKliWVS8OJeoVNCgA4u62SHGjKPQ6U5P4ImZ9OKlN/8AXPpLW3/tEgwKJqZ8mvRf7xIn9i7RpcbxrD4NAEqWZiy4TUAaPXQCnwgfhWNnmYZq1halUKH5QPdVVblvnEiQrxSiPu3Q5xWAZIXJAy1cJNASynA7i25OrwinzacxynYqcvcUA2bXaJEhcNht0V8NxyJUzMtyNCQWBzaEAkm+jdYecZQMVhGScxyug2qOZNNNKUNDEiQ1xrYhu2V8GnOEqKCSySApdAxBNAHDsQz0pfSyfgETcZIzFLKEzMySS2QpANTWresSJGdydsYlw9cRwGGwnliQhaFKdioqClGxJJoAXNhQsSKNGHXNmElbWUE2zE0IcqIDPvf69iQ/H9vkA1boJwuKlywrzisLAoBVy1iLjudo0vBuLOkEN92vQxIkFOPskJNDNJzHlZLXA6ECg3rYQfh+IqcJXQWeJEhL6OvQfMALtWB5shg++nfeJEiIpgGIkJIuk3YF6te3rGU414SRM/EDpapGZTa3BNLCob1pHIkH9r0K8U02Lsq0kAoy7EBIJAv0VcXrUxRiJ5VR3atBY1ozfvbq8ciQ1AAmLwyZmYqDKURViVWLnKA7epsfSj+S8tWZRWWBTmSHeoqFWpSl4kSCsiC8M5Blgs6gXUPZoeYvajuOh6GPKJWZ0klKlCgNWVQU3FHrSJEimRFErCF2NDqa23tXSrwdKksyXUxupNDtUve1YkSAcmxvikEYrHTJCklIK8psovRiKuC7wwkiRiFNMkolLZiNFK6F2ep/3SJEilwqR64hw6TLSCAyQchKTmSm9CEktXT1F4XYPwenGFZkgHL7RfLU2oq5JiRIjk0rIoIVYzw9OkBSQspy8xBdNQNGvT3wKeGz0IQpSUlIBWlLi3Z67tHIkGpNpC/FE4NipgmPLyA/mQSed7g9W2tWH3FMWnFSky3I8sHKgMkvoVPRYG43rHYkE+lFuAxQTKlpMhBKUJBJCCSwA3iRIkAWf//Z"/>
          <p:cNvSpPr>
            <a:spLocks noChangeAspect="1" noChangeArrowheads="1"/>
          </p:cNvSpPr>
          <p:nvPr/>
        </p:nvSpPr>
        <p:spPr bwMode="auto">
          <a:xfrm>
            <a:off x="1524000" y="-838200"/>
            <a:ext cx="2609850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6" name="AutoShape 8" descr="data:image/jpeg;base64,/9j/4AAQSkZJRgABAQAAAQABAAD/2wCEAAkGBhQSERUUEhMVFBUVGCAaGBgXGB0XGBgdHBgaGBoeGhcaGyYfGhsjHBgYHy8gIycpLCwsGh4xNTAqNSYrLCkBCQoKDgwOGg8PGiwkHyQsLCwsLCwsKSwsLCwsLCwsLCwsLCwsLCwsLCwsLCwsLCwsLCwsLCwsLCwsLCwsLCwsKf/AABEIALgBEgMBIgACEQEDEQH/xAAcAAACAwEBAQEAAAAAAAAAAAAEBQADBgECBwj/xAA+EAABAgQEBAMGBAYBBAMBAAABAhEAAyExBBJBUQUiYXEGE4EykaGxwfAjQlLRBxRicuHxFTOCkrIlNHMI/8QAGQEAAgMBAAAAAAAAAAAAAAAAAgMAAQQF/8QAJhEAAgIDAAIBBAIDAAAAAAAAAAECEQMhMRJBURMyYXEEIoGRwf/aAAwDAQACEQMRAD8AxiksshrV++lYfYZRKR7qdm0hfiMPlU7O/wBDrDjBzU5RRzr06xly7QzE6dCvH4TMhTihePmmIllKik6Fo+wYpAfQvSPmXimWBPUz/RmDV1/yImCXoPKvYneGvAljMQawqhjwWYy/2jS+CDWSZexI0oHd+kVyMPmmLCkkijjUUVFkmaKlXv7/AOvhHvhxeZMfVg+xrGaQ9FfF8EoJSoaGnrQRVgJpyso5ikVPug3iuOBTlJcp0Jt3gPD+ySBvA7cdhLo+wppHmeBraK8KeWkWYl8ulBpCyGE8VLBnkiji21TT3QpkpdQG5h14olcyTu/0hVw9LzUDrG6P2iJdNKMPlDdLwOoEJpv/ALgnEzFFLgMO3X7McUrkaBssS4iUUnMGrcGx7iFykkQ/nynDO8CzMLRt/WDTBaFDw84PlRIWtb8yggdm5m/8oXS5KUlXmAkMcrbmg91/SGawJciUCkknmoLVimUVJQxKUOyluOgYhmPeHHD+EEzWqUBlEHcDToxArCpONShTstycxzBqAFgPVjGi8JYgzEFalMcxBPxttaFZHJK0KipOS+B2gWarfX16Q3wqYEwcoUp6/R/jDSUPh6RlbOglRRiJZJuwBgQqOkMMQoaO3WBkdQ+3+YuyMpWrdzrCjHkGjMD1reHE9XZtfSkI8dPYuHH0p/mK9koQ+IZ+QLSk0+u3WMi8NfEUweYACSwq5diSfizE94UxugqRml0jxHiRIME+wf8A8+eHs86dilWljIjuan4NC3+OXiTzsUJKTSV7Xcxsv4GTP/i5uT2hMV8g0fF/FwX/ADs/zfbzkn6fCER3kb+CCsKjseRHYeQ+rcVlMqlvs3+EcROVmTZmFvj2q8G8YLKLmxp03hUkG50PuvtGS7iNaqQwnodn9AzxhPGWEUJjkWZz3sPveN6C7U/y338IzXi/B5kE9HFdunYNAYnUhk1aMDBGBmMsVaB49IUxeNxmNthJYKVOogtQirlwEuNjWo3j3g/+oohVP9wFgFZpYKSxF+uof3wXhRzqOzfUxmkPiXr4fnqwd7lq6QLi5RlyikvTUQXi5pG2+t7vAOOmKWk5i5ysPntaKjst6HPD10HWDlpcGE3hqcVSU5r1HuURGgI5YTLUmWtoxHi6SMoI0P0MZvCKZaSN41fi4fhnoR8/8xksOplJPWNmP7RMujo8RmZhmCaumlTRjUdiB6Rbi8UMgAHc9YaKw6VpCmDj4HX3ws4wVJGhozClB/uJashRw5bqIqoO3xg44eoLM3x+7wBh5RTlNg2g+6watYmJygkEG/0Zw49YtkRBwgzcxLlI2Z484ziBSWSyWGXMosw6C5jxNwKlJUAUuhLsAxYnmapct9YVTcEkJBcg6666elYrxvolxbbv/Q1wvCpk7KpJBDEFahykEkHraNfwLhvlyggkGpZSaCvSEXDpi5pSByy0kZQmgKWt77xrMNKpT9m1jNKTbpl4bcnfoLwUqDWbpFGHGxf7+MF0bU9h9P8AcLNqBp6h8IDz1f4QXPSN/h9IEraz36xSIymeHTR32EZ7iKtVW1pt926xoJ00PUU2jJ+IuKIS4y+gLP07UrB41cipOkYyfMKlEkuSSXjxHqYoEkgMHoNo8xvMpIkSJEIfU/4G+ICibNwxLCYMye4ofg0Z7+K3C1SscpRc+YHftT9oTeDuI+RjZEwqygLDnoaH5x9K/jdgkrly5qGOU1I2P2ITzJ+yj4+I7EAiQ4s+1cQwSi+3+jC3yikH7t9mNdPCQhQO2vbrGdxqUhDO6idbdTT7vGCD0aMqplWEBykEW3uPusCcQlZkWdq/u/3pBelrUO/28WzUhQZIYJOzuLuTr2gXphJ2j4/jsMUTFJIZj/kfBoHjU+LsFkUFsC4KT3uk9aO3bvGWjfF2rMzVM0HA8RQC23X/ABpDaQHK76W7P9YzfD6BzVOpBqk6OGt1tDnBTuZRH9PawsfdcQE0MhwNmKIJJcgswrSKETSVMK/6ghqH60++kDIUxVW490AgmNuDy2QNi7e+HSVUq0J8CpkpHy63hszp9Izz6EuGZ8Xo/BV6fMRjcEl5ie4jYeKn8lXp8xGa4TwqbMUFIlqUAbgP7tz2jXi+0RPpsJMkBDtc+jQr43h3SW2h4nhq8uaYrIlLBmzvVvylki9z6GPc3gUxVgmhFzcb/wCIC6dkeSFdMzhCvEcsqWSyeYt7L/CL5+E8iaEVcpDvUuRWHGAw/kE+StKpeYlRyzHG6XShixGrRRxeUqaszUpcABNGd/f84u9/gpZItdF2NcEKTRY12aoDdwIAxKQoBSRyqooWynp/Qbja0GzcJMKXKVNuQRWradKdo4pDISlIdZUAoNylJfMD0FPg0FdASmkx34dYICEl/wApbpX9vhGlw6GT3saRk/CuEPmzJgJKCBkNrkhyNwwD6uN42UuXy/MRlkqbG4YeNv5LsKmDMpAgOQkgQSubSBZpQJiV1gCZNb1+6fCCp6joH26QpxS2Z2I90UQC4pxHLmJNnPp+8fPuJ40zZhVpYdh6CNJ4nxbILMM1L6emsZCNeGNKxGR7okSJEh4okSJEiEJH3rBCXi+Cy1zreWQo6ukMY+Cx9q/hwozeCzUH8q1geof6wnLxMpnxpV6W0iR2bLyqI2Le6JDy7P0FNDFzarfP31hNiMOCSGZ/renpGpx2DDOk5iUuemhELcVhwHU4fTe5+gPvjlxdM2zVoRS8MLJNSav2Ll/j69IsXLKWzVq33vX5wZIAXMU40pQ3c/OBeKzgkk07NXX/ADBPboXHSEPiLhYmS1J/UHBuXSCRX3e+Pl5EfYsWQQFVe/79I+YeI8LknqayuYet/i8aMEvQvIvZTwknMb+9n6U721jVoQEEhSMpUXLWbQt+WiT0cRlOFYjKpv1ECNQlQnhMsEkpUMxs+VKrVfpoIPJdkjVFyJfKyi4FAttbV0u/aAsS6Us1ddfu0GSOFKICFFacyipCjQ5gGUNyggVNWZ94aS/D+bLnWXaoTQlL3JUKBqPqwpcwvyUesGWSKB+EJ/DT93MOZGEmEUDd6MN6m20FYXAoQiUgMliVBRJOZIYczMCzgtU/GOjEJUEkTAFkEhmzKAVVQKgVHSnoGhMmm7ES/kSr+otRgJU2YxCihKhdOZKxqQSBV20bYmsG43CAIuiUnzAQmWS5JIyhTACnWwNBUxZiMQUqmE4gzZSCCE3QkhHMBVgzs4iuRjszoMtRcguqtxvYNbpE8/gS5uwufxIyxJSMks58zJQMxDsTmqoGhL6CBp3EwvzVWILhUwEpKhShAJP7mPOC40oLlrTKMsSTkYB0qCksSpwxep2a76+sJjZuSbnL1LAAITqqwAyg25WvFc6W0ktssw0lC5uYqQczNlCRloc1Egd3giRgpRlrSmUAnM2ZQfM5f2Mtu+/SPC0yVURQpqmYWPMwcDKNa1FtorlylpQFiZmUKB1AeZ/SR7ObQP0eBTF/5B8XwmVkYy8gc0chKlM/s2FrRn+IcOUVA+V5P4ZIyHOkJ/UoE+0L6ahqQ+xGGmLzKJYofKZeYTK1I/QW2y1g7ByF+UUnLy2JGVw78zBgeoG9IZbv5Jdfkz/hfDlMpLnMXIzDmFLVHRvhGnlgN1hBipUmXPKmMtSB+JKYnMnLmSpGV0k0o1CHtBmExK0LCT+Ik8x/UgKLp9MpHte/SJLbs2YsyWmOcPUVp1jxMiYWeFjMkuLU0OrjeOzUONG+/wBoBmxCnGKrWEuOmuWb3bQ4xh6n098IJ6qqO3792rFxRGY/xFiCqaRomkKotxMzMoncxVHQSpUZW7ZIkSJFlEiR1o5EISPq/wDBHjJPn4VR5VJzpHWyvpHyiNh/CbEZeKSQ7Z3T3cUHwgMiuLIaHHeDEmas5LrV8zEj6jP4Ccyqi5+cSM/1QaPc9KCCQkBw12ZjX31PpCbFoNT1YGnX427PDLGYpKQAVVNK3brSFIxFaAkEPV6PUdj+0ZFo6NCiasggi4pt/ukV4gZsyjXp1uPSkMschwCQxPyav33hUlQdjWo+tT0r8Ib0U1RQAairDW7bfCMf4w4Y8sLF0H1yk761aNkXSaX62b/R+ED4/B+byj8zuW3B+X0i4S8WBLh8v4TwqbiJolyU5ll+gAAcknQR9S8OeDJeHRzqE2aS5Z8qS2j9jzG9mi7hnBBg8MBKSQtQckh5iyCxZKXLNZNQOtSWIwrgEMkBLFhUlhVtWFKiLzZm9LhzcmV8QLiFISCtCStQSQhQ5ku5cZXJFWsCXudIqTOXmSlTpzsogOKC7Zhdinm7QcJaso8tWQKZKyoBLCzuWAIilKUoWfLz5UBk1ABVVwWAqX2hHkAno9rWKMARmABmFr0oQfusLZHD0lI8xLZVKOdKm1al1AMl2LU2hnMlrXLQpZCVghQZl5SDYtT4axybiAhJClJGdIarpYHNcgEEi4F4qL9IuPNFKMCR5yEKlpCkZql3USlRDEXejNaukHSMcvzErIBIls5Lpo7OKOz2pFaMOgrUqWSEqUCC5YgJqalxp0i+Z5WcEJmL/Dy5KJC1EstQWVUFno5paI9sJbdIBwgV5KRlSpXmuSlISFBRAcgMaJo3TURMeQVeXJWkTTuwS1QXcblvfB8mQE5coKkIAUq5BpTMQPmYplYNCyZiEnMoDLmqCM1Kg8u7i40gvdk03chZLSkTfLSjKlCKkOACRcAmrkFjF84lCStKvZACUsC5NCSWL2+fSCpmDJlBBBWBRJBGYgtd7AlyS4N/Sogy1BMwoTLZko1BFBU0aJa9g3G7LMXjUCTlUSmc2diBygAkJqOdRU1AaMe0eZM9aJiZU5MxZLFRy0D1bNb1/eDP+OdWZCRMmlGYOygkD8zigqRbtvAaJaJqilS0zJm6TzEu5dNtgK7AQdxSqi24pVRbgZoWsFSEMFBCVqoGOjfHu9YG45wKWysnKlQDKQk5FpfNlcVSQRbVoIxILGWWYWCixcFyzWHtPvm0jkuZnkrShRKJiudRJIC6FxoCDqNCYbCcelxklwUywrC5glJU5Ci5ASQQxYszubPrDPDY1M1BKXChRSVBlD0+sKeMTZvkkgJLFJ3Km9oEDQ1rS8IsXxSZLmmZI5pJ9lJrlLAlJaqP7aA+6LcPLhpxZWv0aLHIMZ7jMzLLV0qWoTSwb7vBmC4uJyHcJWBzJJ13ANSPvus48WkLJeo+doCCalTNcmmrRhiY5EiRvMxI6BHIIwMt1j62iELeISPLCUatmJ3e31gKLsXPzrKt7dBpFMQpEhv4SxGTHYZW01PxLfWFEF8IP48r/wDRP/sIp8LP0zNlnMe+5iQWMCP1RIw6IIhw4AZlHMb2t3sdN4HxCBUildPqdRzQwWktSzX6s3yJvFU6U1yN/iffcQk3iyesFO7gh9jmP7j3QqxE0JUzNQj/AHV7CD1TkhhW7FzX2iDXZ3gHHSC4OmvVqQxIXIqXKIS9NzfdqtbT7EX4aQvIRLyiYUApUoE5UkkDKA7kgEtZmvA+YKyilSC503J+esE4gKmqTmJAzqyAKbK7gAgvQOQLaaNAyfiZszdUjsvElSApZmqUAxQ2SzXF7iltIuwSAoBSSFPrVz8TqDFCeEk51nM7MFFwinPQtvf+2DMNghKCTmyJSQOhFWAFKOCPX1jNPJGrMSxSk9ItwqQyjlIZzzaWcjd/3gXhyyZTqWoVJBAKUgGrDNrUiCMR4hlBWRyoLYBTBQSDoQSFXF31Zo8YxQJSMrSzyp5soBNi+gHVrxUW366XLH46PacSl6FPwJ2+lYHnTAJiStCSQXPMCFJNCQANARvWA8NKGcoyqZKQBkqhQseYuXdnBu8X4hCkg5QokioJy5mNEgGkMqmBFUy9OEZCEg8hJSDQZ2KnpoBXYMIF8ry1BcwZxL9lTOcpp3YP/uPY4TMlqfnUCkeWKBC3DqEtqlQLOG32oUMUJY/6ZWtaSlHMAE2rUtfSD3YTjTPPnGXJCUnKFFgU0ypAYEsXpSxjhnklKAFBxSlg+7+6LMPikpKUKqVJPoqgDHcFqR58vlzTCtawXIQwpYZUsXFREA705KxoKT5akMjlYpJUC7OA4cfUGAl4R1CmZRJKio1GnKK6FvSCkuFoCZRoHJcDIDcBW/7QRNwRMwkKIBLgOAlI3KmDB3PaKYAEtK0eYVB05QhCU3IzJUT6qSOtIDn4ROcqKUSgEpzEEkkpAFSdKXFOggqVMUifNllapiQoKdIooAnMhKi5qzON3ivF8OWpaySUJWrOE0AQNEF7nT3nWGtutjXftizEyeZM1KVAAAHMog0fmINAosajYHWDJUhMwJVh15JYSQcjhRPs33u5iSpxKnKigAkEkZhMGVlJZXKpNWLx4ws4E/hEO7KUagAXGXegEWpfBGwbCqWFqlBeYs6ioPTrqouQL+6FXEMMqVME+hzH8RABYAJyAp7gA1sWuDDjG4AqXyPLUv8AM9aEE9yweC8VLCgc6X0B3pqPhFqe7KUqFOL8LSlHzJMwJIsFHLmBFGLUB/ahtGF4txVS0ZFhi/vZx7o3MoKCJgCqgBSUEkiilKLagEECEXHOGBaloTlQQpjnarB/MSbgMWLaMTQOG4572OxSaVNmLiRbPw5QWIPQ7jcdIqjWPPUtLkRpEcMCcH5oHOQSTsC4+RhHg8OVPlqo8oHeHGJxCkYIylEF1gBr7kEbBoGQLM7EiRIIIkMOASs2KkClZqL29oQvj0hZBBBYioI02iMh+uPLO8SMjwfjqF4eSpV1S0E3uUgmOxz/ABZC+aWNbCp2+6an5QDjZSmUrMEjQD5V+u/v9Yhbl2rtXoLN8rVgWdPKxYqLNYF2zXGzbbwCNzMVieIrzVWQcyiWY5n09/1hth8aZqQDYev6XtpT4aQHjZAC6AByX1d3raz/ACi/BFgAG2fUhn9KEiNjSaMSbTC8MWUE2rWvTT/yakOuHSgEnk3qQS4YsBWltevqinpZjr2Ab3dSY1mERUJmEFBD6A1Gzv009YzzxqSD8t0ZvH+K50laE+QV5wOZI5RzEML1ykl3aie8McXJXMIUwSEjagzBtSzgCl6klksI0mJ4cgpFAdG9d60jxhcEEJozAEBqEixYumtKhyXBrqVzUElSIrMTiuDl3DOoNl3DUatR2FOt4Z8IllUkBRcVFSDYs4NLWtpD2dgQSUHMFEEgElJP9SVKdJFQ4LEfGBsPw7In2hXsSXDh63ehLfl1jPOa4Dkh5IV4kKGVIJTVrXTfmKave4NWcxVNw5YhaTUt1tXMGoNHpXvBM9bg2ylZooEl2GjBOlxWlrRyaluZmKTTmIBYVG4oe1gSHgkjI4tA2EwKubJM5SktzHMkuHIJZiWekGrwZSpyQpKTmSaPRjv0qDa0A4rEZQo5PMJDApLKrR3AUkAXdtGj1J4gEpDIKiwDuXHV0s7sRYPWDpvYT2rD5CSqs0ElnoQAkv21FS2u8WTAENluqg5gBW7nrbraLkgqRmyFIJZL20cPv06iKpmAUVJSpyZaDqAA4cmlLsW/pEB0X4e2eJi3BAKBMRUIUoJC2qrK9yPi3rAmKxWYVAc3B9nTTZ3iucgq/EScwTR9yzs36m2p1EBz+PLTzIlBU1wwUAzdQaUDjS+jQdbA8OBuNR5gSpwFpqQkZQauPcwgHiIlz5flyJ6v5vOAZdQCDSha9i7x6x6lq/FCkjNeWgEZS13JtqAIS8qFBRSELWXduYsHvpQPFx09hR097LpmdLyyPZGVQNXIAqPXXvHOHEqSlIBJBGvdzXQVLx7nYlJDqLf1E+5yfnFhlmXzJDlaQRs3Q+8mKTJYSmSiaSlRcgsa639LAwHOxa/LUyhnSspZVjVx2p9Y84iaOgq9Dru+8AYiYnMpQZQIy9Q7pWQTc6epi41xAxVs98QBQvEFLqSmWkoFCXzAE5r/AJVEjUHSF/FpaZjoWpMuYzqSSHSW3LVBIdtN4KkhSEpAIIEtlO9VC3pU9gIE4th0zQpwMzqL0BzFIArrqYdGr/6PVWeMZgpcyWgzVlORPOgVU4zDkoWcsrlGViH6ZedwWYBmSCpD0UNXLAd+kN/D6VSphQtJCVEV/SXYE9Gc+6NbO4XJUgpVLJCJoCyhRSDQKIJCSARfUs8N83CVDIqtHzjBIUJkvKwVmetA7tX3NBHiCYfMa2pTsT1jTY7wwhQWtM/mcKS6QzEByVA33DCwMZzjnAZ8pSlTAVAFs9wab9t4dGalwJoTxI60RV4YWeky3BO0eVJYwTh5JIAoxL6dY4coNs2+g0/yIhD7BwLhq/5WRyq/6SNP6BEhBgPGs5EqWkLLJQkX2AEdjPTIbhTan7N/vt6izpSnppUaNTerhie4DxbmLX/3pQenu7RaSE8xFKB7XvbtTeMqRubEuLwRZRU1tRQXAIbVwKfSBJACBcJO5D0c+m1v3hlPxTkhTm5oaP6DbTWFk+alYACGL3flbYBn3JL7aRpTMrjZfLmZlU3s4LjaD52IUZYIOVSbKqxDUDszilNoSyJhlnYgalq19139IPVhwuWTMSKh+Yg5mNsh01ctahhc0Elf7OeGv4oymacakjtcn77wxV/EbDKUwmBLih00FRYg3YjSMZP8NyA6cgQDYmvQM41rUbCMZxnhhkTGdwXY7gGCWGEmU5M+tTfE0oqOWaA5sFFgbEpq6DU0FL0i1HioFISwVVgQo0JFyklknoaR8Q8w7xbLxq01C1C2u1oj/ixYPmz7QnibknMS1LsxGhd+nuj355tmYE1JLJD3J0LU3j5FwziRzKTMnTkBdzLP5rAqDhxvV402J8OY2WPNlT0zgQAwIIYVoC6W6g7xX0K9gtWbQFTgpSEkGpFNGF3JBpfeD5C0rJKhLlKVUhJZO4Z7e+Pn0vjU+SgfzEmaiWzBUtlIO4Ul2p/cCI0/h3xAjEN5PMsDmCmqBahpv7yK0gZQcUKaZokYZSl5kra57toK1MGZV5Vtzj8xylLP3FPkfSBcAoZSRRSqgUUc1vaGhbWtgawFxLEZQFOpA1Io5oyTXUuR2PpmqyJBuICGCEAJQkFTkkkr1qB+Z/Roy3EZDkqsrp0t87QTPnqm5QlaTlGZiWUS24DUG8BTJ5LFbdibiovpV+7e8d2BKLB8NxRaOVYd7hso6bx2etKyCakaemX6wHNnKUXloKwtZShCHKiQAVEJbmFdHsYqkzCBR0lyDmqXFxXXpaH+DqwXGi3EJTMLTQQAaJeh2dvlHpM9YChyklsmyA9lVD60G8cyPXXfU/tA2MCgyZdZqyBLSA7qcOCDZg7k0i4py0RW9IunyVzECZmly5UqYBNKlMrRTIT+alx1A3jmLyfzEsq/Dw01BKCVZjMNPZpqSk1TUFRF45iJAGIVJy+byjzQoPKkAMVzBk01d3qdSYVS8UtRKkq8ybhXUiY4TJCEswSmnNUneg2hsYKhygkqKkcQmJkmdNKQUzPL8pmUTlUSVPUBJYNrXaK8XjlIVknpUFJJUttErQMgIGoJTrHVKT5alBj/ADNFz5gIEuYD5ikoYPUtWOT1pInspTeVL8xUyq1zErTmCQTSp9yRDlFfAVIFDTcqUrqSjUJ5vLJVsGz5R00jWyUqOHLzELJnJUU1Q5CWICgrqYxnE8CErUUAhlK5dvxFAB+iQLRYnjIKgFpShKDRCAQ9ahwdHJ/xElBuqDVG5xeKSZ60rQxTMClaAuPLIzpBDOlwDqCYGxRUMxd0GhSQSqovlZ70apEZdPHJwSwVmMxRUsKGwo/fmpHZ/iAKVTMlISKVOYgJa9iVAkkbQtY2ime+NYCUolcsiWovyMyXBqLcpG3SEsrhqiop/MNBX1faGOLxcqeSVJ8uYpQOYVoRrbWsLU4kpo7EVSXt2OxjRG6KOnDEcou+guNG90Drml+1ngr/AJIhYWAxcE9aN6RyXzFyCCSS7DXvpBEDZcxBAJmEEjY/vEiqXPSw5TbpEgaIfXZeJDm521Ud+UX/ANwNOxpUo2FXAYdL303O20UIW3shjo1zo30j0cMUKCVAgs+Us4FWLdTvvGRKjU3Z2YoEuRUkt/kf4f4QXJwY8ugqNBRzuQNT2izgmERmBXXvY9/hDDi8+WgBOVnF99ab6Xim90WlSsyyljMXfW+96CtG+7QfKkjKGoO5JLVroAesV/ywXyh8wFq13INonECqVKBYigLiruwPe7U+NYYxa0D8SJHVjpUe/wCDQv4nwYYqWQoBKhUKfMx01qGvDcYiWU5hMWSQ7EXNqqozbt8TQfDuTmCBMNSwzENbNyqBofsxS0CfMeK8OMteUpIOwqDo6TqDHMRwWcgsqWQdrtQGvvHvj6bjUIQUFQJUOZykEJJFQggl++3pAWKxQUsy5QK1qYJy/m0s5PYPpD1NsWzByeDHKorzoZqeWS7kAVcVc2jReEsVOkulL+VmdSZicrm3IxKkksA4BFnEX4XxCuWky1gsS1iFJpzBqcrJs2h3gTi/Ey6TLUDmICddQ2sU7emgo1023C+JyZ6glJKJhBKpdlsOwyrDbP2pHjiHgVEuYJ8lXlqd+UMk1q6bNowaMxJ8JGflmrUtHN+HbMU5lMX/AFE2swDxusEmZ5fk4ialSwkFJ9kkNlZW63TU6gvvC+asPT6ehiwt0BIFnSKNS6Pf2NjURfi58pacilFRcEgF8wbfux7a74vEcQmSMSlCgQpmSWzCYkaAaKb47x0YxDmYlXlzErdn6khg1agdPfCZQ2Z2qG6+FBxkWZZALl3SS1kkAGv11hXi5eVRlrT7OosTcUuo99o5iuNgITQs5JNQA1KOxFxAWI4qlRTlLhg5JdnJoR+qj+sLUX8Aj3zTISMhUk5B7PtsXcMzAHu5vaF3E+GhErkBzZgtM1S0rZTMsKOUUJIJdwGLVJBG4nxpICXKTQUFPSoFYVcR46aISobaML/bweLzI/wNcHi8P5s7O61ISkpXJDy0qbYnMxOgSNbQj4pwiaZIxi1p/EWwCS5s7ljyjQC9vUCfxJCH8sOo0JsDuTvWF388vNnzF3f1FnFj6xrhGgkGThPk3K0eYkKuUlSS7Eh3INbxQeLL8tMosUIVnCSAzm7sAS9rwdI8VL88T56Ez1gMCqjFmB5QxI6iKZc3DlEsKzBRmPNU1kUYIre+l4P9oI5P44V5ipIqoKQkURLLucqLV91TTbk7iwUpRUkqCpvmKBNTQgBx3NukDzZcpgUqLkEtduZkiw/LUmBVXpaLpEDpnEsyWIehqbuSkqL1ckpNdjAKjWgaORIsh7lTikuLx2Yp2bQNFcSIQ68RSnjkSIQkGJxRMtiHblB2dzeA49JWQ7FniELhJ6/P9okVhUdiEPtPgzDGcoLXz5A5SB7RpR/yJCi5UaUa5AhWVA4vE5lMpeIyFZFAyUg2FEB6bZtbw78KcZmhQkJErIhsxKSJi8zKUQQWYOdDavtRnMViBMxC1JZsj0IuZhKSRo8tSb1oLNGNbs0cY3kYnKABWgev+a1+scn8QUujBupLfKrO0VScOWYnW4tW9fSOqQiyqfE0+VfnAqg3fs7/AM1lQpIBDh3DGgDsW1/aD8BMyoLhQC7LeihdgsBvzCgt6Qol8OM1SvLdRupNy2nMWAs1SPpBow4w0krnjIWDys+YXzBS8zsapcCnKHeGNoXuy4yQVE5Qc+rfEk/d4Fmz5MoZlEPmZKLkEVAyi9QC3R4pVxHEYkgYeUuYR+miE3ActlBJLNfpHD4exEuZ500ITMCGJWUhThVCLkGqU9WfWg1YWlpA/FMYubLOZLZ1UJpyhjbTfoIX4nhCkXSxatXLsFOQKihAawbQuIvVjJmarAo/KCHTUG2hoKGPasSteZanUpRLqN1Ely5vcw+KpUJyK3Ylmyiqpc9S56Hq9Y9SJGHK0pShImBQWAo+0avmKrp1yhg4ajwbMkumoAbaFuJ4YJl0k7kFsvXWCYtJrRppfiJKSBMbMnQpKWD0v0IJrUamDJXFRNUZgmHMAGSFEs3NRjQCnoTGRliegZJuachIopIdaEgu5DF0jXaCcOBkSJYCiokggAANqVgB2Gl3LUhLgh1s0GM4nKmoy4lJAJATMoyaOC49jKaPaoqIXY/w7QKlzpQoMomFSVTP7SxctuRAuHBUlYKgkOQRuBU+n+YB4h4e8xAImlITYE5kDTlFGNP9RerSFuXyJ+JcSykpUVpWn8osNSDVgD0ekKTjS5IO/wA41H/CmZLEwkLSBk5qLUASAsK36agXi8+DpEsOsqULvmsP+012+6H5RWgY1LhiZk4qLkv3jyTG7m+FcNNH4Tj+pJfQfqJ3F4zfEPDcxCyEJKk6Gj+6DUkwqYniQyw3AZivaZCRUk6Cug7Q94TwTChXMoz1JAJSk5BfdQu2kRySIlZk5coqLJBPYPHFIIuCO8fUsFOC1ebLSmWsAjIoMFNQOpLEEaKHrFeIwsmcpQWhMmYfaT7KFm9bBKn19k9IW8tegows+Xx0GNbxXwiEJUv2Skl0kFxt9sYSSOCeYWQtJezmvQHvb3bwxSTVgtUVSTKWGW8tX6xzJP8Acm47j3R3E8EmJYgBaCWC0HMg+uh6FjHr/hlAjMoAH81SB1oLdYNw+FnSOZCgpOrFs3f/ADF2QV4vhkyUQFoIcONaekFcKwqVhSVy1PcKGnQg0MajDcYkzQ005VmjmhAI6U02I6QoxCJ0pKiwmS6NMSxS2mbKdoqyIDxvh1QDo5gLs/x2hTNklJZQYw3ncZUkuk5VfqB06dPU3jp4tKnADEIY/rQwL9gGibJoSgQZhuFqUzhQBtT99OsMsJwDMoLkTPMT/TyLHRQJBHcPFGNJRNPmSyHHKVglnDeuu8XZRcODS/1/AxINkIRlTzpsPl2iQNshrpHEUSwVS5mZaUuDLdRD2Zn27UrSFI4uStOWUtCylKBnLrOVLOSWH5SXJF7VMWpmqM5K0oKs4Y6BbDKqhcZbfJ9mGB4EZawtKCNV5i6hmc8tW9wtrvmjFRRotthXD5UxQqObYPa2oFa7e+HSsBLlpedMFhSxHexPqGhYnja1ky5MvIE3Wpg2oruQQfUQvxWBCj+KoTi/s5nSD/bY/wDc8Bv3oc69E4p4uGdIwcta8qnzAHKLg81mrp9ICHDZqcUg4srUFNyoJQF5xZwXUSVJDk6GtHguXiyFJBzABuUMBd6jKXHS1toL8YrKZsmcWWEqIINAc6WBcNlYgH12JENjrSM8m/ZvZPGcPIkiUmagKlgApSpJU7V5QaFtDpS0YTHeJVzzNCJYTkW6CpyssguCqxzEsQAQxF2eJiJxy/hyyla2GeyRQiwpmJNzbKKO5hFiJU2TNypKiTMISR1cuBdqv3Ji4pPoPOHHznMWGZKTSz5W+MF4SUqodwQxrlLbdtWiYaSH/ESpIDsCMt3UwoLEHeA0cUBnrRQAKyvT1YXHSCt0FatIN8gOxU2/5m006xoJHABlSpCkkM/U0/VoXfSM5IxKlHKQkmzk9AAR2DN/qNR4ew5AUFLJR1ppe1gS3ugMml0vG25bQNM4XmDim+tr1ELMfwo5eUFK015aBfQtY6Zve8ajBy0ZixLl7gBwLNBE3AAh7ja/eFptBzipdPmsrGn8zghwxFdXHzbSkHTZwnSZkoBOY5a6pq+2xel6CNRxTgyJjOgOzf1DsYS4fgpk5kglaXcAlmIodGNIuT1a6Z5wdaB5csIASEkJSGT2AgLjKEKkLVZQZiL1UAR7ib0h/isICgPQs/38YzOOw6wWrlJbMLdixhGNtyMMLsTyELlDMguUjYBR1OUkV7VdoKk+Lkk5ZqARqUggjuOnSDcHJ8xRKzlqp1EUYuQzUDHN2bWFnHOEpUtRlqExLUILsb5RuTWmrUar7tN7N6lQ8lzkKQ6GUPd+0U8P4dKKyDLCi1FPlUXo1wKaM1oyOHmLQpgooUk2ejlwaHSNP/MgFKVFJWpGY5RSl301e8DKDroakrK8bJVKPszUpBYEkHrytW41hxhPEMhaAjEylJIAAmodQA6o2vuKwnl+So1zEFLFJUoh30rehDPAmM4c5yoCT1zEH0D1ezdItRVUwW9muxqiEHypiJyGIT+oE2A1BdqDvGOn4JeYkPLqSEFlKBJsX9ou9I9YCWqUrOiYpC7CuYdM2hBBIqNI0MrHpnN54ZQpnlg5B/cLofdyO0CoqD0W5OXTMzsfUAlpiXFQpLlgOYCxb3vC6fipiVMleSmjijXPy9I0XF+DZvxE/iWClp2uCpPXd29Yy5SVTci+WtXHR9Q7UtDY09i23dF3DcSpZKFJ8wK3clNNCLVgnB4TE4deeWMoL/mDN1GavqI1PAMZhk4RKAUoWAFLNnUoApoRWxFNtIpxU+UpJzpzaHKCp2JtUAf3XtAubukhH1X5VRnZyZOJNEDDzn7Sl/BkH4QrxmBMtRQsZVDd3+WsaPFqUMyUeV5TgAlmIaruXJvRqbxZMShCAmaPMlpSFMoh+8tTgtflrBKVDrTEctASjmUpPQKp3D1gjCHECXmW6pf6VgTH7JUX22jQypeACBOTJKkA1UkOR/cHdPugsKliWVS8OJeoVNCgA4u62SHGjKPQ6U5P4ImZ9OKlN/8AXPpLW3/tEgwKJqZ8mvRf7xIn9i7RpcbxrD4NAEqWZiy4TUAaPXQCnwgfhWNnmYZq1halUKH5QPdVVblvnEiQrxSiPu3Q5xWAZIXJAy1cJNASynA7i25OrwinzacxynYqcvcUA2bXaJEhcNht0V8NxyJUzMtyNCQWBzaEAkm+jdYecZQMVhGScxyug2qOZNNNKUNDEiQ1xrYhu2V8GnOEqKCSySApdAxBNAHDsQz0pfSyfgETcZIzFLKEzMySS2QpANTWresSJGdydsYlw9cRwGGwnliQhaFKdioqClGxJJoAXNhQsSKNGHXNmElbWUE2zE0IcqIDPvf69iQ/H9vkA1boJwuKlywrzisLAoBVy1iLjudo0vBuLOkEN92vQxIkFOPskJNDNJzHlZLXA6ECg3rYQfh+IqcJXQWeJEhL6OvQfMALtWB5shg++nfeJEiIpgGIkJIuk3YF6te3rGU414SRM/EDpapGZTa3BNLCob1pHIkH9r0K8U02Lsq0kAoy7EBIJAv0VcXrUxRiJ5VR3atBY1ozfvbq8ciQ1AAmLwyZmYqDKURViVWLnKA7epsfSj+S8tWZRWWBTmSHeoqFWpSl4kSCsiC8M5Blgs6gXUPZoeYvajuOh6GPKJWZ0klKlCgNWVQU3FHrSJEimRFErCF2NDqa23tXSrwdKksyXUxupNDtUve1YkSAcmxvikEYrHTJCklIK8psovRiKuC7wwkiRiFNMkolLZiNFK6F2ep/3SJEilwqR64hw6TLSCAyQchKTmSm9CEktXT1F4XYPwenGFZkgHL7RfLU2oq5JiRIjk0rIoIVYzw9OkBSQspy8xBdNQNGvT3wKeGz0IQpSUlIBWlLi3Z67tHIkGpNpC/FE4NipgmPLyA/mQSed7g9W2tWH3FMWnFSky3I8sHKgMkvoVPRYG43rHYkE+lFuAxQTKlpMhBKUJBJCCSwA3iRIkAWf//Z"/>
          <p:cNvSpPr>
            <a:spLocks noChangeAspect="1" noChangeArrowheads="1"/>
          </p:cNvSpPr>
          <p:nvPr/>
        </p:nvSpPr>
        <p:spPr bwMode="auto">
          <a:xfrm>
            <a:off x="1524000" y="-838200"/>
            <a:ext cx="2609850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58" name="AutoShape 10" descr="data:image/jpeg;base64,/9j/4AAQSkZJRgABAQAAAQABAAD/2wCEAAkGBhQSERUUEhMVFBUVGCAaGBgXGB0XGBgdHBgaGBoeGhcaGyYfGhsjHBgYHy8gIycpLCwsGh4xNTAqNSYrLCkBCQoKDgwOGg8PGiwkHyQsLCwsLCwsKSwsLCwsLCwsLCwsLCwsLCwsLCwsLCwsLCwsLCwsLCwsLCwsLCwsLCwsKf/AABEIALgBEgMBIgACEQEDEQH/xAAcAAACAwEBAQEAAAAAAAAAAAAEBQADBgECBwj/xAA+EAABAgQEBAMGBAYBBAMBAAABAhEAAyExBBJBUQUiYXEGE4EykaGxwfAjQlLRBxRicuHxFTOCkrIlNHMI/8QAGQEAAgMBAAAAAAAAAAAAAAAAAgMAAQQF/8QAJhEAAgIDAAIBBAIDAAAAAAAAAAECEQMhMRJBURMyYXEEIoGRwf/aAAwDAQACEQMRAD8AxiksshrV++lYfYZRKR7qdm0hfiMPlU7O/wBDrDjBzU5RRzr06xly7QzE6dCvH4TMhTihePmmIllKik6Fo+wYpAfQvSPmXimWBPUz/RmDV1/yImCXoPKvYneGvAljMQawqhjwWYy/2jS+CDWSZexI0oHd+kVyMPmmLCkkijjUUVFkmaKlXv7/AOvhHvhxeZMfVg+xrGaQ9FfF8EoJSoaGnrQRVgJpyso5ikVPug3iuOBTlJcp0Jt3gPD+ySBvA7cdhLo+wppHmeBraK8KeWkWYl8ulBpCyGE8VLBnkiji21TT3QpkpdQG5h14olcyTu/0hVw9LzUDrG6P2iJdNKMPlDdLwOoEJpv/ALgnEzFFLgMO3X7McUrkaBssS4iUUnMGrcGx7iFykkQ/nynDO8CzMLRt/WDTBaFDw84PlRIWtb8yggdm5m/8oXS5KUlXmAkMcrbmg91/SGawJciUCkknmoLVimUVJQxKUOyluOgYhmPeHHD+EEzWqUBlEHcDToxArCpONShTstycxzBqAFgPVjGi8JYgzEFalMcxBPxttaFZHJK0KipOS+B2gWarfX16Q3wqYEwcoUp6/R/jDSUPh6RlbOglRRiJZJuwBgQqOkMMQoaO3WBkdQ+3+YuyMpWrdzrCjHkGjMD1reHE9XZtfSkI8dPYuHH0p/mK9koQ+IZ+QLSk0+u3WMi8NfEUweYACSwq5diSfizE94UxugqRml0jxHiRIME+wf8A8+eHs86dilWljIjuan4NC3+OXiTzsUJKTSV7Xcxsv4GTP/i5uT2hMV8g0fF/FwX/ADs/zfbzkn6fCER3kb+CCsKjseRHYeQ+rcVlMqlvs3+EcROVmTZmFvj2q8G8YLKLmxp03hUkG50PuvtGS7iNaqQwnodn9AzxhPGWEUJjkWZz3sPveN6C7U/y338IzXi/B5kE9HFdunYNAYnUhk1aMDBGBmMsVaB49IUxeNxmNthJYKVOogtQirlwEuNjWo3j3g/+oohVP9wFgFZpYKSxF+uof3wXhRzqOzfUxmkPiXr4fnqwd7lq6QLi5RlyikvTUQXi5pG2+t7vAOOmKWk5i5ysPntaKjst6HPD10HWDlpcGE3hqcVSU5r1HuURGgI5YTLUmWtoxHi6SMoI0P0MZvCKZaSN41fi4fhnoR8/8xksOplJPWNmP7RMujo8RmZhmCaumlTRjUdiB6Rbi8UMgAHc9YaKw6VpCmDj4HX3ws4wVJGhozClB/uJashRw5bqIqoO3xg44eoLM3x+7wBh5RTlNg2g+6watYmJygkEG/0Zw49YtkRBwgzcxLlI2Z484ziBSWSyWGXMosw6C5jxNwKlJUAUuhLsAxYnmapct9YVTcEkJBcg6666elYrxvolxbbv/Q1wvCpk7KpJBDEFahykEkHraNfwLhvlyggkGpZSaCvSEXDpi5pSByy0kZQmgKWt77xrMNKpT9m1jNKTbpl4bcnfoLwUqDWbpFGHGxf7+MF0bU9h9P8AcLNqBp6h8IDz1f4QXPSN/h9IEraz36xSIymeHTR32EZ7iKtVW1pt926xoJ00PUU2jJ+IuKIS4y+gLP07UrB41cipOkYyfMKlEkuSSXjxHqYoEkgMHoNo8xvMpIkSJEIfU/4G+ICibNwxLCYMye4ofg0Z7+K3C1SscpRc+YHftT9oTeDuI+RjZEwqygLDnoaH5x9K/jdgkrly5qGOU1I2P2ITzJ+yj4+I7EAiQ4s+1cQwSi+3+jC3yikH7t9mNdPCQhQO2vbrGdxqUhDO6idbdTT7vGCD0aMqplWEBykEW3uPusCcQlZkWdq/u/3pBelrUO/28WzUhQZIYJOzuLuTr2gXphJ2j4/jsMUTFJIZj/kfBoHjU+LsFkUFsC4KT3uk9aO3bvGWjfF2rMzVM0HA8RQC23X/ABpDaQHK76W7P9YzfD6BzVOpBqk6OGt1tDnBTuZRH9PawsfdcQE0MhwNmKIJJcgswrSKETSVMK/6ghqH60++kDIUxVW490AgmNuDy2QNi7e+HSVUq0J8CpkpHy63hszp9Izz6EuGZ8Xo/BV6fMRjcEl5ie4jYeKn8lXp8xGa4TwqbMUFIlqUAbgP7tz2jXi+0RPpsJMkBDtc+jQr43h3SW2h4nhq8uaYrIlLBmzvVvylki9z6GPc3gUxVgmhFzcb/wCIC6dkeSFdMzhCvEcsqWSyeYt7L/CL5+E8iaEVcpDvUuRWHGAw/kE+StKpeYlRyzHG6XShixGrRRxeUqaszUpcABNGd/f84u9/gpZItdF2NcEKTRY12aoDdwIAxKQoBSRyqooWynp/Qbja0GzcJMKXKVNuQRWradKdo4pDISlIdZUAoNylJfMD0FPg0FdASmkx34dYICEl/wApbpX9vhGlw6GT3saRk/CuEPmzJgJKCBkNrkhyNwwD6uN42UuXy/MRlkqbG4YeNv5LsKmDMpAgOQkgQSubSBZpQJiV1gCZNb1+6fCCp6joH26QpxS2Z2I90UQC4pxHLmJNnPp+8fPuJ40zZhVpYdh6CNJ4nxbILMM1L6emsZCNeGNKxGR7okSJEh4okSJEiEJH3rBCXi+Cy1zreWQo6ukMY+Cx9q/hwozeCzUH8q1geof6wnLxMpnxpV6W0iR2bLyqI2Le6JDy7P0FNDFzarfP31hNiMOCSGZ/renpGpx2DDOk5iUuemhELcVhwHU4fTe5+gPvjlxdM2zVoRS8MLJNSav2Ll/j69IsXLKWzVq33vX5wZIAXMU40pQ3c/OBeKzgkk07NXX/ADBPboXHSEPiLhYmS1J/UHBuXSCRX3e+Pl5EfYsWQQFVe/79I+YeI8LknqayuYet/i8aMEvQvIvZTwknMb+9n6U721jVoQEEhSMpUXLWbQt+WiT0cRlOFYjKpv1ECNQlQnhMsEkpUMxs+VKrVfpoIPJdkjVFyJfKyi4FAttbV0u/aAsS6Us1ddfu0GSOFKICFFacyipCjQ5gGUNyggVNWZ94aS/D+bLnWXaoTQlL3JUKBqPqwpcwvyUesGWSKB+EJ/DT93MOZGEmEUDd6MN6m20FYXAoQiUgMliVBRJOZIYczMCzgtU/GOjEJUEkTAFkEhmzKAVVQKgVHSnoGhMmm7ES/kSr+otRgJU2YxCihKhdOZKxqQSBV20bYmsG43CAIuiUnzAQmWS5JIyhTACnWwNBUxZiMQUqmE4gzZSCCE3QkhHMBVgzs4iuRjszoMtRcguqtxvYNbpE8/gS5uwufxIyxJSMks58zJQMxDsTmqoGhL6CBp3EwvzVWILhUwEpKhShAJP7mPOC40oLlrTKMsSTkYB0qCksSpwxep2a76+sJjZuSbnL1LAAITqqwAyg25WvFc6W0ktssw0lC5uYqQczNlCRloc1Egd3giRgpRlrSmUAnM2ZQfM5f2Mtu+/SPC0yVURQpqmYWPMwcDKNa1FtorlylpQFiZmUKB1AeZ/SR7ObQP0eBTF/5B8XwmVkYy8gc0chKlM/s2FrRn+IcOUVA+V5P4ZIyHOkJ/UoE+0L6ahqQ+xGGmLzKJYofKZeYTK1I/QW2y1g7ByF+UUnLy2JGVw78zBgeoG9IZbv5Jdfkz/hfDlMpLnMXIzDmFLVHRvhGnlgN1hBipUmXPKmMtSB+JKYnMnLmSpGV0k0o1CHtBmExK0LCT+Ik8x/UgKLp9MpHte/SJLbs2YsyWmOcPUVp1jxMiYWeFjMkuLU0OrjeOzUONG+/wBoBmxCnGKrWEuOmuWb3bQ4xh6n098IJ6qqO3792rFxRGY/xFiCqaRomkKotxMzMoncxVHQSpUZW7ZIkSJFlEiR1o5EISPq/wDBHjJPn4VR5VJzpHWyvpHyiNh/CbEZeKSQ7Z3T3cUHwgMiuLIaHHeDEmas5LrV8zEj6jP4Ccyqi5+cSM/1QaPc9KCCQkBw12ZjX31PpCbFoNT1YGnX427PDLGYpKQAVVNK3brSFIxFaAkEPV6PUdj+0ZFo6NCiasggi4pt/ukV4gZsyjXp1uPSkMschwCQxPyav33hUlQdjWo+tT0r8Ib0U1RQAairDW7bfCMf4w4Y8sLF0H1yk761aNkXSaX62b/R+ED4/B+byj8zuW3B+X0i4S8WBLh8v4TwqbiJolyU5ll+gAAcknQR9S8OeDJeHRzqE2aS5Z8qS2j9jzG9mi7hnBBg8MBKSQtQckh5iyCxZKXLNZNQOtSWIwrgEMkBLFhUlhVtWFKiLzZm9LhzcmV8QLiFISCtCStQSQhQ5ku5cZXJFWsCXudIqTOXmSlTpzsogOKC7Zhdinm7QcJaso8tWQKZKyoBLCzuWAIilKUoWfLz5UBk1ABVVwWAqX2hHkAno9rWKMARmABmFr0oQfusLZHD0lI8xLZVKOdKm1al1AMl2LU2hnMlrXLQpZCVghQZl5SDYtT4axybiAhJClJGdIarpYHNcgEEi4F4qL9IuPNFKMCR5yEKlpCkZql3USlRDEXejNaukHSMcvzErIBIls5Lpo7OKOz2pFaMOgrUqWSEqUCC5YgJqalxp0i+Z5WcEJmL/Dy5KJC1EstQWVUFno5paI9sJbdIBwgV5KRlSpXmuSlISFBRAcgMaJo3TURMeQVeXJWkTTuwS1QXcblvfB8mQE5coKkIAUq5BpTMQPmYplYNCyZiEnMoDLmqCM1Kg8u7i40gvdk03chZLSkTfLSjKlCKkOACRcAmrkFjF84lCStKvZACUsC5NCSWL2+fSCpmDJlBBBWBRJBGYgtd7AlyS4N/Sogy1BMwoTLZko1BFBU0aJa9g3G7LMXjUCTlUSmc2diBygAkJqOdRU1AaMe0eZM9aJiZU5MxZLFRy0D1bNb1/eDP+OdWZCRMmlGYOygkD8zigqRbtvAaJaJqilS0zJm6TzEu5dNtgK7AQdxSqi24pVRbgZoWsFSEMFBCVqoGOjfHu9YG45wKWysnKlQDKQk5FpfNlcVSQRbVoIxILGWWYWCixcFyzWHtPvm0jkuZnkrShRKJiudRJIC6FxoCDqNCYbCcelxklwUywrC5glJU5Ci5ASQQxYszubPrDPDY1M1BKXChRSVBlD0+sKeMTZvkkgJLFJ3Km9oEDQ1rS8IsXxSZLmmZI5pJ9lJrlLAlJaqP7aA+6LcPLhpxZWv0aLHIMZ7jMzLLV0qWoTSwb7vBmC4uJyHcJWBzJJ13ANSPvus48WkLJeo+doCCalTNcmmrRhiY5EiRvMxI6BHIIwMt1j62iELeISPLCUatmJ3e31gKLsXPzrKt7dBpFMQpEhv4SxGTHYZW01PxLfWFEF8IP48r/wDRP/sIp8LP0zNlnMe+5iQWMCP1RIw6IIhw4AZlHMb2t3sdN4HxCBUildPqdRzQwWktSzX6s3yJvFU6U1yN/iffcQk3iyesFO7gh9jmP7j3QqxE0JUzNQj/AHV7CD1TkhhW7FzX2iDXZ3gHHSC4OmvVqQxIXIqXKIS9NzfdqtbT7EX4aQvIRLyiYUApUoE5UkkDKA7kgEtZmvA+YKyilSC503J+esE4gKmqTmJAzqyAKbK7gAgvQOQLaaNAyfiZszdUjsvElSApZmqUAxQ2SzXF7iltIuwSAoBSSFPrVz8TqDFCeEk51nM7MFFwinPQtvf+2DMNghKCTmyJSQOhFWAFKOCPX1jNPJGrMSxSk9ItwqQyjlIZzzaWcjd/3gXhyyZTqWoVJBAKUgGrDNrUiCMR4hlBWRyoLYBTBQSDoQSFXF31Zo8YxQJSMrSzyp5soBNi+gHVrxUW366XLH46PacSl6FPwJ2+lYHnTAJiStCSQXPMCFJNCQANARvWA8NKGcoyqZKQBkqhQseYuXdnBu8X4hCkg5QokioJy5mNEgGkMqmBFUy9OEZCEg8hJSDQZ2KnpoBXYMIF8ry1BcwZxL9lTOcpp3YP/uPY4TMlqfnUCkeWKBC3DqEtqlQLOG32oUMUJY/6ZWtaSlHMAE2rUtfSD3YTjTPPnGXJCUnKFFgU0ypAYEsXpSxjhnklKAFBxSlg+7+6LMPikpKUKqVJPoqgDHcFqR58vlzTCtawXIQwpYZUsXFREA705KxoKT5akMjlYpJUC7OA4cfUGAl4R1CmZRJKio1GnKK6FvSCkuFoCZRoHJcDIDcBW/7QRNwRMwkKIBLgOAlI3KmDB3PaKYAEtK0eYVB05QhCU3IzJUT6qSOtIDn4ROcqKUSgEpzEEkkpAFSdKXFOggqVMUifNllapiQoKdIooAnMhKi5qzON3ivF8OWpaySUJWrOE0AQNEF7nT3nWGtutjXftizEyeZM1KVAAAHMog0fmINAosajYHWDJUhMwJVh15JYSQcjhRPs33u5iSpxKnKigAkEkZhMGVlJZXKpNWLx4ws4E/hEO7KUagAXGXegEWpfBGwbCqWFqlBeYs6ioPTrqouQL+6FXEMMqVME+hzH8RABYAJyAp7gA1sWuDDjG4AqXyPLUv8AM9aEE9yweC8VLCgc6X0B3pqPhFqe7KUqFOL8LSlHzJMwJIsFHLmBFGLUB/ahtGF4txVS0ZFhi/vZx7o3MoKCJgCqgBSUEkiilKLagEECEXHOGBaloTlQQpjnarB/MSbgMWLaMTQOG4572OxSaVNmLiRbPw5QWIPQ7jcdIqjWPPUtLkRpEcMCcH5oHOQSTsC4+RhHg8OVPlqo8oHeHGJxCkYIylEF1gBr7kEbBoGQLM7EiRIIIkMOASs2KkClZqL29oQvj0hZBBBYioI02iMh+uPLO8SMjwfjqF4eSpV1S0E3uUgmOxz/ABZC+aWNbCp2+6an5QDjZSmUrMEjQD5V+u/v9Yhbl2rtXoLN8rVgWdPKxYqLNYF2zXGzbbwCNzMVieIrzVWQcyiWY5n09/1hth8aZqQDYev6XtpT4aQHjZAC6AByX1d3raz/ACi/BFgAG2fUhn9KEiNjSaMSbTC8MWUE2rWvTT/yakOuHSgEnk3qQS4YsBWltevqinpZjr2Ab3dSY1mERUJmEFBD6A1Gzv009YzzxqSD8t0ZvH+K50laE+QV5wOZI5RzEML1ykl3aie8McXJXMIUwSEjagzBtSzgCl6klksI0mJ4cgpFAdG9d60jxhcEEJozAEBqEixYumtKhyXBrqVzUElSIrMTiuDl3DOoNl3DUatR2FOt4Z8IllUkBRcVFSDYs4NLWtpD2dgQSUHMFEEgElJP9SVKdJFQ4LEfGBsPw7In2hXsSXDh63ehLfl1jPOa4Dkh5IV4kKGVIJTVrXTfmKave4NWcxVNw5YhaTUt1tXMGoNHpXvBM9bg2ylZooEl2GjBOlxWlrRyaluZmKTTmIBYVG4oe1gSHgkjI4tA2EwKubJM5SktzHMkuHIJZiWekGrwZSpyQpKTmSaPRjv0qDa0A4rEZQo5PMJDApLKrR3AUkAXdtGj1J4gEpDIKiwDuXHV0s7sRYPWDpvYT2rD5CSqs0ElnoQAkv21FS2u8WTAENluqg5gBW7nrbraLkgqRmyFIJZL20cPv06iKpmAUVJSpyZaDqAA4cmlLsW/pEB0X4e2eJi3BAKBMRUIUoJC2qrK9yPi3rAmKxWYVAc3B9nTTZ3iucgq/EScwTR9yzs36m2p1EBz+PLTzIlBU1wwUAzdQaUDjS+jQdbA8OBuNR5gSpwFpqQkZQauPcwgHiIlz5flyJ6v5vOAZdQCDSha9i7x6x6lq/FCkjNeWgEZS13JtqAIS8qFBRSELWXduYsHvpQPFx09hR097LpmdLyyPZGVQNXIAqPXXvHOHEqSlIBJBGvdzXQVLx7nYlJDqLf1E+5yfnFhlmXzJDlaQRs3Q+8mKTJYSmSiaSlRcgsa639LAwHOxa/LUyhnSspZVjVx2p9Y84iaOgq9Dru+8AYiYnMpQZQIy9Q7pWQTc6epi41xAxVs98QBQvEFLqSmWkoFCXzAE5r/AJVEjUHSF/FpaZjoWpMuYzqSSHSW3LVBIdtN4KkhSEpAIIEtlO9VC3pU9gIE4th0zQpwMzqL0BzFIArrqYdGr/6PVWeMZgpcyWgzVlORPOgVU4zDkoWcsrlGViH6ZedwWYBmSCpD0UNXLAd+kN/D6VSphQtJCVEV/SXYE9Gc+6NbO4XJUgpVLJCJoCyhRSDQKIJCSARfUs8N83CVDIqtHzjBIUJkvKwVmetA7tX3NBHiCYfMa2pTsT1jTY7wwhQWtM/mcKS6QzEByVA33DCwMZzjnAZ8pSlTAVAFs9wab9t4dGalwJoTxI60RV4YWeky3BO0eVJYwTh5JIAoxL6dY4coNs2+g0/yIhD7BwLhq/5WRyq/6SNP6BEhBgPGs5EqWkLLJQkX2AEdjPTIbhTan7N/vt6izpSnppUaNTerhie4DxbmLX/3pQenu7RaSE8xFKB7XvbtTeMqRubEuLwRZRU1tRQXAIbVwKfSBJACBcJO5D0c+m1v3hlPxTkhTm5oaP6DbTWFk+alYACGL3flbYBn3JL7aRpTMrjZfLmZlU3s4LjaD52IUZYIOVSbKqxDUDszilNoSyJhlnYgalq19139IPVhwuWTMSKh+Yg5mNsh01ctahhc0Elf7OeGv4oymacakjtcn77wxV/EbDKUwmBLih00FRYg3YjSMZP8NyA6cgQDYmvQM41rUbCMZxnhhkTGdwXY7gGCWGEmU5M+tTfE0oqOWaA5sFFgbEpq6DU0FL0i1HioFISwVVgQo0JFyklknoaR8Q8w7xbLxq01C1C2u1oj/ixYPmz7QnibknMS1LsxGhd+nuj355tmYE1JLJD3J0LU3j5FwziRzKTMnTkBdzLP5rAqDhxvV402J8OY2WPNlT0zgQAwIIYVoC6W6g7xX0K9gtWbQFTgpSEkGpFNGF3JBpfeD5C0rJKhLlKVUhJZO4Z7e+Pn0vjU+SgfzEmaiWzBUtlIO4Ul2p/cCI0/h3xAjEN5PMsDmCmqBahpv7yK0gZQcUKaZokYZSl5kra57toK1MGZV5Vtzj8xylLP3FPkfSBcAoZSRRSqgUUc1vaGhbWtgawFxLEZQFOpA1Io5oyTXUuR2PpmqyJBuICGCEAJQkFTkkkr1qB+Z/Roy3EZDkqsrp0t87QTPnqm5QlaTlGZiWUS24DUG8BTJ5LFbdibiovpV+7e8d2BKLB8NxRaOVYd7hso6bx2etKyCakaemX6wHNnKUXloKwtZShCHKiQAVEJbmFdHsYqkzCBR0lyDmqXFxXXpaH+DqwXGi3EJTMLTQQAaJeh2dvlHpM9YChyklsmyA9lVD60G8cyPXXfU/tA2MCgyZdZqyBLSA7qcOCDZg7k0i4py0RW9IunyVzECZmly5UqYBNKlMrRTIT+alx1A3jmLyfzEsq/Dw01BKCVZjMNPZpqSk1TUFRF45iJAGIVJy+byjzQoPKkAMVzBk01d3qdSYVS8UtRKkq8ybhXUiY4TJCEswSmnNUneg2hsYKhygkqKkcQmJkmdNKQUzPL8pmUTlUSVPUBJYNrXaK8XjlIVknpUFJJUttErQMgIGoJTrHVKT5alBj/ADNFz5gIEuYD5ikoYPUtWOT1pInspTeVL8xUyq1zErTmCQTSp9yRDlFfAVIFDTcqUrqSjUJ5vLJVsGz5R00jWyUqOHLzELJnJUU1Q5CWICgrqYxnE8CErUUAhlK5dvxFAB+iQLRYnjIKgFpShKDRCAQ9ahwdHJ/xElBuqDVG5xeKSZ60rQxTMClaAuPLIzpBDOlwDqCYGxRUMxd0GhSQSqovlZ70apEZdPHJwSwVmMxRUsKGwo/fmpHZ/iAKVTMlISKVOYgJa9iVAkkbQtY2ime+NYCUolcsiWovyMyXBqLcpG3SEsrhqiop/MNBX1faGOLxcqeSVJ8uYpQOYVoRrbWsLU4kpo7EVSXt2OxjRG6KOnDEcou+guNG90Drml+1ngr/AJIhYWAxcE9aN6RyXzFyCCSS7DXvpBEDZcxBAJmEEjY/vEiqXPSw5TbpEgaIfXZeJDm521Ud+UX/ANwNOxpUo2FXAYdL303O20UIW3shjo1zo30j0cMUKCVAgs+Us4FWLdTvvGRKjU3Z2YoEuRUkt/kf4f4QXJwY8ugqNBRzuQNT2izgmERmBXXvY9/hDDi8+WgBOVnF99ab6Xim90WlSsyyljMXfW+96CtG+7QfKkjKGoO5JLVroAesV/ywXyh8wFq13INonECqVKBYigLiruwPe7U+NYYxa0D8SJHVjpUe/wCDQv4nwYYqWQoBKhUKfMx01qGvDcYiWU5hMWSQ7EXNqqozbt8TQfDuTmCBMNSwzENbNyqBofsxS0CfMeK8OMteUpIOwqDo6TqDHMRwWcgsqWQdrtQGvvHvj6bjUIQUFQJUOZykEJJFQggl++3pAWKxQUsy5QK1qYJy/m0s5PYPpD1NsWzByeDHKorzoZqeWS7kAVcVc2jReEsVOkulL+VmdSZicrm3IxKkksA4BFnEX4XxCuWky1gsS1iFJpzBqcrJs2h3gTi/Ey6TLUDmICddQ2sU7emgo1023C+JyZ6glJKJhBKpdlsOwyrDbP2pHjiHgVEuYJ8lXlqd+UMk1q6bNowaMxJ8JGflmrUtHN+HbMU5lMX/AFE2swDxusEmZ5fk4ialSwkFJ9kkNlZW63TU6gvvC+asPT6ehiwt0BIFnSKNS6Pf2NjURfi58pacilFRcEgF8wbfux7a74vEcQmSMSlCgQpmSWzCYkaAaKb47x0YxDmYlXlzErdn6khg1agdPfCZQ2Z2qG6+FBxkWZZALl3SS1kkAGv11hXi5eVRlrT7OosTcUuo99o5iuNgITQs5JNQA1KOxFxAWI4qlRTlLhg5JdnJoR+qj+sLUX8Aj3zTISMhUk5B7PtsXcMzAHu5vaF3E+GhErkBzZgtM1S0rZTMsKOUUJIJdwGLVJBG4nxpICXKTQUFPSoFYVcR46aISobaML/bweLzI/wNcHi8P5s7O61ISkpXJDy0qbYnMxOgSNbQj4pwiaZIxi1p/EWwCS5s7ljyjQC9vUCfxJCH8sOo0JsDuTvWF388vNnzF3f1FnFj6xrhGgkGThPk3K0eYkKuUlSS7Eh3INbxQeLL8tMosUIVnCSAzm7sAS9rwdI8VL88T56Ez1gMCqjFmB5QxI6iKZc3DlEsKzBRmPNU1kUYIre+l4P9oI5P44V5ipIqoKQkURLLucqLV91TTbk7iwUpRUkqCpvmKBNTQgBx3NukDzZcpgUqLkEtduZkiw/LUmBVXpaLpEDpnEsyWIehqbuSkqL1ckpNdjAKjWgaORIsh7lTikuLx2Yp2bQNFcSIQ68RSnjkSIQkGJxRMtiHblB2dzeA49JWQ7FniELhJ6/P9okVhUdiEPtPgzDGcoLXz5A5SB7RpR/yJCi5UaUa5AhWVA4vE5lMpeIyFZFAyUg2FEB6bZtbw78KcZmhQkJErIhsxKSJi8zKUQQWYOdDavtRnMViBMxC1JZsj0IuZhKSRo8tSb1oLNGNbs0cY3kYnKABWgev+a1+scn8QUujBupLfKrO0VScOWYnW4tW9fSOqQiyqfE0+VfnAqg3fs7/AM1lQpIBDh3DGgDsW1/aD8BMyoLhQC7LeihdgsBvzCgt6Qol8OM1SvLdRupNy2nMWAs1SPpBow4w0krnjIWDys+YXzBS8zsapcCnKHeGNoXuy4yQVE5Qc+rfEk/d4Fmz5MoZlEPmZKLkEVAyi9QC3R4pVxHEYkgYeUuYR+miE3ActlBJLNfpHD4exEuZ500ITMCGJWUhThVCLkGqU9WfWg1YWlpA/FMYubLOZLZ1UJpyhjbTfoIX4nhCkXSxatXLsFOQKihAawbQuIvVjJmarAo/KCHTUG2hoKGPasSteZanUpRLqN1Ely5vcw+KpUJyK3Ylmyiqpc9S56Hq9Y9SJGHK0pShImBQWAo+0avmKrp1yhg4ajwbMkumoAbaFuJ4YJl0k7kFsvXWCYtJrRppfiJKSBMbMnQpKWD0v0IJrUamDJXFRNUZgmHMAGSFEs3NRjQCnoTGRliegZJuachIopIdaEgu5DF0jXaCcOBkSJYCiokggAANqVgB2Gl3LUhLgh1s0GM4nKmoy4lJAJATMoyaOC49jKaPaoqIXY/w7QKlzpQoMomFSVTP7SxctuRAuHBUlYKgkOQRuBU+n+YB4h4e8xAImlITYE5kDTlFGNP9RerSFuXyJ+JcSykpUVpWn8osNSDVgD0ekKTjS5IO/wA41H/CmZLEwkLSBk5qLUASAsK36agXi8+DpEsOsqULvmsP+012+6H5RWgY1LhiZk4qLkv3jyTG7m+FcNNH4Tj+pJfQfqJ3F4zfEPDcxCyEJKk6Gj+6DUkwqYniQyw3AZivaZCRUk6Cug7Q94TwTChXMoz1JAJSk5BfdQu2kRySIlZk5coqLJBPYPHFIIuCO8fUsFOC1ebLSmWsAjIoMFNQOpLEEaKHrFeIwsmcpQWhMmYfaT7KFm9bBKn19k9IW8tegows+Xx0GNbxXwiEJUv2Skl0kFxt9sYSSOCeYWQtJezmvQHvb3bwxSTVgtUVSTKWGW8tX6xzJP8Acm47j3R3E8EmJYgBaCWC0HMg+uh6FjHr/hlAjMoAH81SB1oLdYNw+FnSOZCgpOrFs3f/ADF2QV4vhkyUQFoIcONaekFcKwqVhSVy1PcKGnQg0MajDcYkzQ005VmjmhAI6U02I6QoxCJ0pKiwmS6NMSxS2mbKdoqyIDxvh1QDo5gLs/x2hTNklJZQYw3ncZUkuk5VfqB06dPU3jp4tKnADEIY/rQwL9gGibJoSgQZhuFqUzhQBtT99OsMsJwDMoLkTPMT/TyLHRQJBHcPFGNJRNPmSyHHKVglnDeuu8XZRcODS/1/AxINkIRlTzpsPl2iQNshrpHEUSwVS5mZaUuDLdRD2Zn27UrSFI4uStOWUtCylKBnLrOVLOSWH5SXJF7VMWpmqM5K0oKs4Y6BbDKqhcZbfJ9mGB4EZawtKCNV5i6hmc8tW9wtrvmjFRRotthXD5UxQqObYPa2oFa7e+HSsBLlpedMFhSxHexPqGhYnja1ky5MvIE3Wpg2oruQQfUQvxWBCj+KoTi/s5nSD/bY/wDc8Bv3oc69E4p4uGdIwcta8qnzAHKLg81mrp9ICHDZqcUg4srUFNyoJQF5xZwXUSVJDk6GtHguXiyFJBzABuUMBd6jKXHS1toL8YrKZsmcWWEqIINAc6WBcNlYgH12JENjrSM8m/ZvZPGcPIkiUmagKlgApSpJU7V5QaFtDpS0YTHeJVzzNCJYTkW6CpyssguCqxzEsQAQxF2eJiJxy/hyyla2GeyRQiwpmJNzbKKO5hFiJU2TNypKiTMISR1cuBdqv3Ji4pPoPOHHznMWGZKTSz5W+MF4SUqodwQxrlLbdtWiYaSH/ESpIDsCMt3UwoLEHeA0cUBnrRQAKyvT1YXHSCt0FatIN8gOxU2/5m006xoJHABlSpCkkM/U0/VoXfSM5IxKlHKQkmzk9AAR2DN/qNR4ew5AUFLJR1ppe1gS3ugMml0vG25bQNM4XmDim+tr1ELMfwo5eUFK015aBfQtY6Zve8ajBy0ZixLl7gBwLNBE3AAh7ja/eFptBzipdPmsrGn8zghwxFdXHzbSkHTZwnSZkoBOY5a6pq+2xel6CNRxTgyJjOgOzf1DsYS4fgpk5kglaXcAlmIodGNIuT1a6Z5wdaB5csIASEkJSGT2AgLjKEKkLVZQZiL1UAR7ib0h/isICgPQs/38YzOOw6wWrlJbMLdixhGNtyMMLsTyELlDMguUjYBR1OUkV7VdoKk+Lkk5ZqARqUggjuOnSDcHJ8xRKzlqp1EUYuQzUDHN2bWFnHOEpUtRlqExLUILsb5RuTWmrUar7tN7N6lQ8lzkKQ6GUPd+0U8P4dKKyDLCi1FPlUXo1wKaM1oyOHmLQpgooUk2ejlwaHSNP/MgFKVFJWpGY5RSl301e8DKDroakrK8bJVKPszUpBYEkHrytW41hxhPEMhaAjEylJIAAmodQA6o2vuKwnl+So1zEFLFJUoh30rehDPAmM4c5yoCT1zEH0D1ezdItRVUwW9muxqiEHypiJyGIT+oE2A1BdqDvGOn4JeYkPLqSEFlKBJsX9ou9I9YCWqUrOiYpC7CuYdM2hBBIqNI0MrHpnN54ZQpnlg5B/cLofdyO0CoqD0W5OXTMzsfUAlpiXFQpLlgOYCxb3vC6fipiVMleSmjijXPy9I0XF+DZvxE/iWClp2uCpPXd29Yy5SVTci+WtXHR9Q7UtDY09i23dF3DcSpZKFJ8wK3clNNCLVgnB4TE4deeWMoL/mDN1GavqI1PAMZhk4RKAUoWAFLNnUoApoRWxFNtIpxU+UpJzpzaHKCp2JtUAf3XtAubukhH1X5VRnZyZOJNEDDzn7Sl/BkH4QrxmBMtRQsZVDd3+WsaPFqUMyUeV5TgAlmIaruXJvRqbxZMShCAmaPMlpSFMoh+8tTgtflrBKVDrTEctASjmUpPQKp3D1gjCHECXmW6pf6VgTH7JUX22jQypeACBOTJKkA1UkOR/cHdPugsKliWVS8OJeoVNCgA4u62SHGjKPQ6U5P4ImZ9OKlN/8AXPpLW3/tEgwKJqZ8mvRf7xIn9i7RpcbxrD4NAEqWZiy4TUAaPXQCnwgfhWNnmYZq1halUKH5QPdVVblvnEiQrxSiPu3Q5xWAZIXJAy1cJNASynA7i25OrwinzacxynYqcvcUA2bXaJEhcNht0V8NxyJUzMtyNCQWBzaEAkm+jdYecZQMVhGScxyug2qOZNNNKUNDEiQ1xrYhu2V8GnOEqKCSySApdAxBNAHDsQz0pfSyfgETcZIzFLKEzMySS2QpANTWresSJGdydsYlw9cRwGGwnliQhaFKdioqClGxJJoAXNhQsSKNGHXNmElbWUE2zE0IcqIDPvf69iQ/H9vkA1boJwuKlywrzisLAoBVy1iLjudo0vBuLOkEN92vQxIkFOPskJNDNJzHlZLXA6ECg3rYQfh+IqcJXQWeJEhL6OvQfMALtWB5shg++nfeJEiIpgGIkJIuk3YF6te3rGU414SRM/EDpapGZTa3BNLCob1pHIkH9r0K8U02Lsq0kAoy7EBIJAv0VcXrUxRiJ5VR3atBY1ozfvbq8ciQ1AAmLwyZmYqDKURViVWLnKA7epsfSj+S8tWZRWWBTmSHeoqFWpSl4kSCsiC8M5Blgs6gXUPZoeYvajuOh6GPKJWZ0klKlCgNWVQU3FHrSJEimRFErCF2NDqa23tXSrwdKksyXUxupNDtUve1YkSAcmxvikEYrHTJCklIK8psovRiKuC7wwkiRiFNMkolLZiNFK6F2ep/3SJEilwqR64hw6TLSCAyQchKTmSm9CEktXT1F4XYPwenGFZkgHL7RfLU2oq5JiRIjk0rIoIVYzw9OkBSQspy8xBdNQNGvT3wKeGz0IQpSUlIBWlLi3Z67tHIkGpNpC/FE4NipgmPLyA/mQSed7g9W2tWH3FMWnFSky3I8sHKgMkvoVPRYG43rHYkE+lFuAxQTKlpMhBKUJBJCCSwA3iRIkAWf//Z"/>
          <p:cNvSpPr>
            <a:spLocks noChangeAspect="1" noChangeArrowheads="1"/>
          </p:cNvSpPr>
          <p:nvPr/>
        </p:nvSpPr>
        <p:spPr bwMode="auto">
          <a:xfrm>
            <a:off x="1524000" y="-838200"/>
            <a:ext cx="2609850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60" name="AutoShape 12" descr="data:image/jpeg;base64,/9j/4AAQSkZJRgABAQAAAQABAAD/2wCEAAkGBhQSERUUEhMVFBUVGCAaGBgXGB0XGBgdHBgaGBoeGhcaGyYfGhsjHBgYHy8gIycpLCwsGh4xNTAqNSYrLCkBCQoKDgwOGg8PGiwkHyQsLCwsLCwsKSwsLCwsLCwsLCwsLCwsLCwsLCwsLCwsLCwsLCwsLCwsLCwsLCwsLCwsKf/AABEIALgBEgMBIgACEQEDEQH/xAAcAAACAwEBAQEAAAAAAAAAAAAEBQADBgECBwj/xAA+EAABAgQEBAMGBAYBBAMBAAABAhEAAyExBBJBUQUiYXEGE4EykaGxwfAjQlLRBxRicuHxFTOCkrIlNHMI/8QAGQEAAgMBAAAAAAAAAAAAAAAAAgMAAQQF/8QAJhEAAgIDAAIBBAIDAAAAAAAAAAECEQMhMRJBURMyYXEEIoGRwf/aAAwDAQACEQMRAD8AxiksshrV++lYfYZRKR7qdm0hfiMPlU7O/wBDrDjBzU5RRzr06xly7QzE6dCvH4TMhTihePmmIllKik6Fo+wYpAfQvSPmXimWBPUz/RmDV1/yImCXoPKvYneGvAljMQawqhjwWYy/2jS+CDWSZexI0oHd+kVyMPmmLCkkijjUUVFkmaKlXv7/AOvhHvhxeZMfVg+xrGaQ9FfF8EoJSoaGnrQRVgJpyso5ikVPug3iuOBTlJcp0Jt3gPD+ySBvA7cdhLo+wppHmeBraK8KeWkWYl8ulBpCyGE8VLBnkiji21TT3QpkpdQG5h14olcyTu/0hVw9LzUDrG6P2iJdNKMPlDdLwOoEJpv/ALgnEzFFLgMO3X7McUrkaBssS4iUUnMGrcGx7iFykkQ/nynDO8CzMLRt/WDTBaFDw84PlRIWtb8yggdm5m/8oXS5KUlXmAkMcrbmg91/SGawJciUCkknmoLVimUVJQxKUOyluOgYhmPeHHD+EEzWqUBlEHcDToxArCpONShTstycxzBqAFgPVjGi8JYgzEFalMcxBPxttaFZHJK0KipOS+B2gWarfX16Q3wqYEwcoUp6/R/jDSUPh6RlbOglRRiJZJuwBgQqOkMMQoaO3WBkdQ+3+YuyMpWrdzrCjHkGjMD1reHE9XZtfSkI8dPYuHH0p/mK9koQ+IZ+QLSk0+u3WMi8NfEUweYACSwq5diSfizE94UxugqRml0jxHiRIME+wf8A8+eHs86dilWljIjuan4NC3+OXiTzsUJKTSV7Xcxsv4GTP/i5uT2hMV8g0fF/FwX/ADs/zfbzkn6fCER3kb+CCsKjseRHYeQ+rcVlMqlvs3+EcROVmTZmFvj2q8G8YLKLmxp03hUkG50PuvtGS7iNaqQwnodn9AzxhPGWEUJjkWZz3sPveN6C7U/y338IzXi/B5kE9HFdunYNAYnUhk1aMDBGBmMsVaB49IUxeNxmNthJYKVOogtQirlwEuNjWo3j3g/+oohVP9wFgFZpYKSxF+uof3wXhRzqOzfUxmkPiXr4fnqwd7lq6QLi5RlyikvTUQXi5pG2+t7vAOOmKWk5i5ysPntaKjst6HPD10HWDlpcGE3hqcVSU5r1HuURGgI5YTLUmWtoxHi6SMoI0P0MZvCKZaSN41fi4fhnoR8/8xksOplJPWNmP7RMujo8RmZhmCaumlTRjUdiB6Rbi8UMgAHc9YaKw6VpCmDj4HX3ws4wVJGhozClB/uJashRw5bqIqoO3xg44eoLM3x+7wBh5RTlNg2g+6watYmJygkEG/0Zw49YtkRBwgzcxLlI2Z484ziBSWSyWGXMosw6C5jxNwKlJUAUuhLsAxYnmapct9YVTcEkJBcg6666elYrxvolxbbv/Q1wvCpk7KpJBDEFahykEkHraNfwLhvlyggkGpZSaCvSEXDpi5pSByy0kZQmgKWt77xrMNKpT9m1jNKTbpl4bcnfoLwUqDWbpFGHGxf7+MF0bU9h9P8AcLNqBp6h8IDz1f4QXPSN/h9IEraz36xSIymeHTR32EZ7iKtVW1pt926xoJ00PUU2jJ+IuKIS4y+gLP07UrB41cipOkYyfMKlEkuSSXjxHqYoEkgMHoNo8xvMpIkSJEIfU/4G+ICibNwxLCYMye4ofg0Z7+K3C1SscpRc+YHftT9oTeDuI+RjZEwqygLDnoaH5x9K/jdgkrly5qGOU1I2P2ITzJ+yj4+I7EAiQ4s+1cQwSi+3+jC3yikH7t9mNdPCQhQO2vbrGdxqUhDO6idbdTT7vGCD0aMqplWEBykEW3uPusCcQlZkWdq/u/3pBelrUO/28WzUhQZIYJOzuLuTr2gXphJ2j4/jsMUTFJIZj/kfBoHjU+LsFkUFsC4KT3uk9aO3bvGWjfF2rMzVM0HA8RQC23X/ABpDaQHK76W7P9YzfD6BzVOpBqk6OGt1tDnBTuZRH9PawsfdcQE0MhwNmKIJJcgswrSKETSVMK/6ghqH60++kDIUxVW490AgmNuDy2QNi7e+HSVUq0J8CpkpHy63hszp9Izz6EuGZ8Xo/BV6fMRjcEl5ie4jYeKn8lXp8xGa4TwqbMUFIlqUAbgP7tz2jXi+0RPpsJMkBDtc+jQr43h3SW2h4nhq8uaYrIlLBmzvVvylki9z6GPc3gUxVgmhFzcb/wCIC6dkeSFdMzhCvEcsqWSyeYt7L/CL5+E8iaEVcpDvUuRWHGAw/kE+StKpeYlRyzHG6XShixGrRRxeUqaszUpcABNGd/f84u9/gpZItdF2NcEKTRY12aoDdwIAxKQoBSRyqooWynp/Qbja0GzcJMKXKVNuQRWradKdo4pDISlIdZUAoNylJfMD0FPg0FdASmkx34dYICEl/wApbpX9vhGlw6GT3saRk/CuEPmzJgJKCBkNrkhyNwwD6uN42UuXy/MRlkqbG4YeNv5LsKmDMpAgOQkgQSubSBZpQJiV1gCZNb1+6fCCp6joH26QpxS2Z2I90UQC4pxHLmJNnPp+8fPuJ40zZhVpYdh6CNJ4nxbILMM1L6emsZCNeGNKxGR7okSJEh4okSJEiEJH3rBCXi+Cy1zreWQo6ukMY+Cx9q/hwozeCzUH8q1geof6wnLxMpnxpV6W0iR2bLyqI2Le6JDy7P0FNDFzarfP31hNiMOCSGZ/renpGpx2DDOk5iUuemhELcVhwHU4fTe5+gPvjlxdM2zVoRS8MLJNSav2Ll/j69IsXLKWzVq33vX5wZIAXMU40pQ3c/OBeKzgkk07NXX/ADBPboXHSEPiLhYmS1J/UHBuXSCRX3e+Pl5EfYsWQQFVe/79I+YeI8LknqayuYet/i8aMEvQvIvZTwknMb+9n6U721jVoQEEhSMpUXLWbQt+WiT0cRlOFYjKpv1ECNQlQnhMsEkpUMxs+VKrVfpoIPJdkjVFyJfKyi4FAttbV0u/aAsS6Us1ddfu0GSOFKICFFacyipCjQ5gGUNyggVNWZ94aS/D+bLnWXaoTQlL3JUKBqPqwpcwvyUesGWSKB+EJ/DT93MOZGEmEUDd6MN6m20FYXAoQiUgMliVBRJOZIYczMCzgtU/GOjEJUEkTAFkEhmzKAVVQKgVHSnoGhMmm7ES/kSr+otRgJU2YxCihKhdOZKxqQSBV20bYmsG43CAIuiUnzAQmWS5JIyhTACnWwNBUxZiMQUqmE4gzZSCCE3QkhHMBVgzs4iuRjszoMtRcguqtxvYNbpE8/gS5uwufxIyxJSMks58zJQMxDsTmqoGhL6CBp3EwvzVWILhUwEpKhShAJP7mPOC40oLlrTKMsSTkYB0qCksSpwxep2a76+sJjZuSbnL1LAAITqqwAyg25WvFc6W0ktssw0lC5uYqQczNlCRloc1Egd3giRgpRlrSmUAnM2ZQfM5f2Mtu+/SPC0yVURQpqmYWPMwcDKNa1FtorlylpQFiZmUKB1AeZ/SR7ObQP0eBTF/5B8XwmVkYy8gc0chKlM/s2FrRn+IcOUVA+V5P4ZIyHOkJ/UoE+0L6ahqQ+xGGmLzKJYofKZeYTK1I/QW2y1g7ByF+UUnLy2JGVw78zBgeoG9IZbv5Jdfkz/hfDlMpLnMXIzDmFLVHRvhGnlgN1hBipUmXPKmMtSB+JKYnMnLmSpGV0k0o1CHtBmExK0LCT+Ik8x/UgKLp9MpHte/SJLbs2YsyWmOcPUVp1jxMiYWeFjMkuLU0OrjeOzUONG+/wBoBmxCnGKrWEuOmuWb3bQ4xh6n098IJ6qqO3792rFxRGY/xFiCqaRomkKotxMzMoncxVHQSpUZW7ZIkSJFlEiR1o5EISPq/wDBHjJPn4VR5VJzpHWyvpHyiNh/CbEZeKSQ7Z3T3cUHwgMiuLIaHHeDEmas5LrV8zEj6jP4Ccyqi5+cSM/1QaPc9KCCQkBw12ZjX31PpCbFoNT1YGnX427PDLGYpKQAVVNK3brSFIxFaAkEPV6PUdj+0ZFo6NCiasggi4pt/ukV4gZsyjXp1uPSkMschwCQxPyav33hUlQdjWo+tT0r8Ib0U1RQAairDW7bfCMf4w4Y8sLF0H1yk761aNkXSaX62b/R+ED4/B+byj8zuW3B+X0i4S8WBLh8v4TwqbiJolyU5ll+gAAcknQR9S8OeDJeHRzqE2aS5Z8qS2j9jzG9mi7hnBBg8MBKSQtQckh5iyCxZKXLNZNQOtSWIwrgEMkBLFhUlhVtWFKiLzZm9LhzcmV8QLiFISCtCStQSQhQ5ku5cZXJFWsCXudIqTOXmSlTpzsogOKC7Zhdinm7QcJaso8tWQKZKyoBLCzuWAIilKUoWfLz5UBk1ABVVwWAqX2hHkAno9rWKMARmABmFr0oQfusLZHD0lI8xLZVKOdKm1al1AMl2LU2hnMlrXLQpZCVghQZl5SDYtT4axybiAhJClJGdIarpYHNcgEEi4F4qL9IuPNFKMCR5yEKlpCkZql3USlRDEXejNaukHSMcvzErIBIls5Lpo7OKOz2pFaMOgrUqWSEqUCC5YgJqalxp0i+Z5WcEJmL/Dy5KJC1EstQWVUFno5paI9sJbdIBwgV5KRlSpXmuSlISFBRAcgMaJo3TURMeQVeXJWkTTuwS1QXcblvfB8mQE5coKkIAUq5BpTMQPmYplYNCyZiEnMoDLmqCM1Kg8u7i40gvdk03chZLSkTfLSjKlCKkOACRcAmrkFjF84lCStKvZACUsC5NCSWL2+fSCpmDJlBBBWBRJBGYgtd7AlyS4N/Sogy1BMwoTLZko1BFBU0aJa9g3G7LMXjUCTlUSmc2diBygAkJqOdRU1AaMe0eZM9aJiZU5MxZLFRy0D1bNb1/eDP+OdWZCRMmlGYOygkD8zigqRbtvAaJaJqilS0zJm6TzEu5dNtgK7AQdxSqi24pVRbgZoWsFSEMFBCVqoGOjfHu9YG45wKWysnKlQDKQk5FpfNlcVSQRbVoIxILGWWYWCixcFyzWHtPvm0jkuZnkrShRKJiudRJIC6FxoCDqNCYbCcelxklwUywrC5glJU5Ci5ASQQxYszubPrDPDY1M1BKXChRSVBlD0+sKeMTZvkkgJLFJ3Km9oEDQ1rS8IsXxSZLmmZI5pJ9lJrlLAlJaqP7aA+6LcPLhpxZWv0aLHIMZ7jMzLLV0qWoTSwb7vBmC4uJyHcJWBzJJ13ANSPvus48WkLJeo+doCCalTNcmmrRhiY5EiRvMxI6BHIIwMt1j62iELeISPLCUatmJ3e31gKLsXPzrKt7dBpFMQpEhv4SxGTHYZW01PxLfWFEF8IP48r/wDRP/sIp8LP0zNlnMe+5iQWMCP1RIw6IIhw4AZlHMb2t3sdN4HxCBUildPqdRzQwWktSzX6s3yJvFU6U1yN/iffcQk3iyesFO7gh9jmP7j3QqxE0JUzNQj/AHV7CD1TkhhW7FzX2iDXZ3gHHSC4OmvVqQxIXIqXKIS9NzfdqtbT7EX4aQvIRLyiYUApUoE5UkkDKA7kgEtZmvA+YKyilSC503J+esE4gKmqTmJAzqyAKbK7gAgvQOQLaaNAyfiZszdUjsvElSApZmqUAxQ2SzXF7iltIuwSAoBSSFPrVz8TqDFCeEk51nM7MFFwinPQtvf+2DMNghKCTmyJSQOhFWAFKOCPX1jNPJGrMSxSk9ItwqQyjlIZzzaWcjd/3gXhyyZTqWoVJBAKUgGrDNrUiCMR4hlBWRyoLYBTBQSDoQSFXF31Zo8YxQJSMrSzyp5soBNi+gHVrxUW366XLH46PacSl6FPwJ2+lYHnTAJiStCSQXPMCFJNCQANARvWA8NKGcoyqZKQBkqhQseYuXdnBu8X4hCkg5QokioJy5mNEgGkMqmBFUy9OEZCEg8hJSDQZ2KnpoBXYMIF8ry1BcwZxL9lTOcpp3YP/uPY4TMlqfnUCkeWKBC3DqEtqlQLOG32oUMUJY/6ZWtaSlHMAE2rUtfSD3YTjTPPnGXJCUnKFFgU0ypAYEsXpSxjhnklKAFBxSlg+7+6LMPikpKUKqVJPoqgDHcFqR58vlzTCtawXIQwpYZUsXFREA705KxoKT5akMjlYpJUC7OA4cfUGAl4R1CmZRJKio1GnKK6FvSCkuFoCZRoHJcDIDcBW/7QRNwRMwkKIBLgOAlI3KmDB3PaKYAEtK0eYVB05QhCU3IzJUT6qSOtIDn4ROcqKUSgEpzEEkkpAFSdKXFOggqVMUifNllapiQoKdIooAnMhKi5qzON3ivF8OWpaySUJWrOE0AQNEF7nT3nWGtutjXftizEyeZM1KVAAAHMog0fmINAosajYHWDJUhMwJVh15JYSQcjhRPs33u5iSpxKnKigAkEkZhMGVlJZXKpNWLx4ws4E/hEO7KUagAXGXegEWpfBGwbCqWFqlBeYs6ioPTrqouQL+6FXEMMqVME+hzH8RABYAJyAp7gA1sWuDDjG4AqXyPLUv8AM9aEE9yweC8VLCgc6X0B3pqPhFqe7KUqFOL8LSlHzJMwJIsFHLmBFGLUB/ahtGF4txVS0ZFhi/vZx7o3MoKCJgCqgBSUEkiilKLagEECEXHOGBaloTlQQpjnarB/MSbgMWLaMTQOG4572OxSaVNmLiRbPw5QWIPQ7jcdIqjWPPUtLkRpEcMCcH5oHOQSTsC4+RhHg8OVPlqo8oHeHGJxCkYIylEF1gBr7kEbBoGQLM7EiRIIIkMOASs2KkClZqL29oQvj0hZBBBYioI02iMh+uPLO8SMjwfjqF4eSpV1S0E3uUgmOxz/ABZC+aWNbCp2+6an5QDjZSmUrMEjQD5V+u/v9Yhbl2rtXoLN8rVgWdPKxYqLNYF2zXGzbbwCNzMVieIrzVWQcyiWY5n09/1hth8aZqQDYev6XtpT4aQHjZAC6AByX1d3raz/ACi/BFgAG2fUhn9KEiNjSaMSbTC8MWUE2rWvTT/yakOuHSgEnk3qQS4YsBWltevqinpZjr2Ab3dSY1mERUJmEFBD6A1Gzv009YzzxqSD8t0ZvH+K50laE+QV5wOZI5RzEML1ykl3aie8McXJXMIUwSEjagzBtSzgCl6klksI0mJ4cgpFAdG9d60jxhcEEJozAEBqEixYumtKhyXBrqVzUElSIrMTiuDl3DOoNl3DUatR2FOt4Z8IllUkBRcVFSDYs4NLWtpD2dgQSUHMFEEgElJP9SVKdJFQ4LEfGBsPw7In2hXsSXDh63ehLfl1jPOa4Dkh5IV4kKGVIJTVrXTfmKave4NWcxVNw5YhaTUt1tXMGoNHpXvBM9bg2ylZooEl2GjBOlxWlrRyaluZmKTTmIBYVG4oe1gSHgkjI4tA2EwKubJM5SktzHMkuHIJZiWekGrwZSpyQpKTmSaPRjv0qDa0A4rEZQo5PMJDApLKrR3AUkAXdtGj1J4gEpDIKiwDuXHV0s7sRYPWDpvYT2rD5CSqs0ElnoQAkv21FS2u8WTAENluqg5gBW7nrbraLkgqRmyFIJZL20cPv06iKpmAUVJSpyZaDqAA4cmlLsW/pEB0X4e2eJi3BAKBMRUIUoJC2qrK9yPi3rAmKxWYVAc3B9nTTZ3iucgq/EScwTR9yzs36m2p1EBz+PLTzIlBU1wwUAzdQaUDjS+jQdbA8OBuNR5gSpwFpqQkZQauPcwgHiIlz5flyJ6v5vOAZdQCDSha9i7x6x6lq/FCkjNeWgEZS13JtqAIS8qFBRSELWXduYsHvpQPFx09hR097LpmdLyyPZGVQNXIAqPXXvHOHEqSlIBJBGvdzXQVLx7nYlJDqLf1E+5yfnFhlmXzJDlaQRs3Q+8mKTJYSmSiaSlRcgsa639LAwHOxa/LUyhnSspZVjVx2p9Y84iaOgq9Dru+8AYiYnMpQZQIy9Q7pWQTc6epi41xAxVs98QBQvEFLqSmWkoFCXzAE5r/AJVEjUHSF/FpaZjoWpMuYzqSSHSW3LVBIdtN4KkhSEpAIIEtlO9VC3pU9gIE4th0zQpwMzqL0BzFIArrqYdGr/6PVWeMZgpcyWgzVlORPOgVU4zDkoWcsrlGViH6ZedwWYBmSCpD0UNXLAd+kN/D6VSphQtJCVEV/SXYE9Gc+6NbO4XJUgpVLJCJoCyhRSDQKIJCSARfUs8N83CVDIqtHzjBIUJkvKwVmetA7tX3NBHiCYfMa2pTsT1jTY7wwhQWtM/mcKS6QzEByVA33DCwMZzjnAZ8pSlTAVAFs9wab9t4dGalwJoTxI60RV4YWeky3BO0eVJYwTh5JIAoxL6dY4coNs2+g0/yIhD7BwLhq/5WRyq/6SNP6BEhBgPGs5EqWkLLJQkX2AEdjPTIbhTan7N/vt6izpSnppUaNTerhie4DxbmLX/3pQenu7RaSE8xFKB7XvbtTeMqRubEuLwRZRU1tRQXAIbVwKfSBJACBcJO5D0c+m1v3hlPxTkhTm5oaP6DbTWFk+alYACGL3flbYBn3JL7aRpTMrjZfLmZlU3s4LjaD52IUZYIOVSbKqxDUDszilNoSyJhlnYgalq19139IPVhwuWTMSKh+Yg5mNsh01ctahhc0Elf7OeGv4oymacakjtcn77wxV/EbDKUwmBLih00FRYg3YjSMZP8NyA6cgQDYmvQM41rUbCMZxnhhkTGdwXY7gGCWGEmU5M+tTfE0oqOWaA5sFFgbEpq6DU0FL0i1HioFISwVVgQo0JFyklknoaR8Q8w7xbLxq01C1C2u1oj/ixYPmz7QnibknMS1LsxGhd+nuj355tmYE1JLJD3J0LU3j5FwziRzKTMnTkBdzLP5rAqDhxvV402J8OY2WPNlT0zgQAwIIYVoC6W6g7xX0K9gtWbQFTgpSEkGpFNGF3JBpfeD5C0rJKhLlKVUhJZO4Z7e+Pn0vjU+SgfzEmaiWzBUtlIO4Ul2p/cCI0/h3xAjEN5PMsDmCmqBahpv7yK0gZQcUKaZokYZSl5kra57toK1MGZV5Vtzj8xylLP3FPkfSBcAoZSRRSqgUUc1vaGhbWtgawFxLEZQFOpA1Io5oyTXUuR2PpmqyJBuICGCEAJQkFTkkkr1qB+Z/Roy3EZDkqsrp0t87QTPnqm5QlaTlGZiWUS24DUG8BTJ5LFbdibiovpV+7e8d2BKLB8NxRaOVYd7hso6bx2etKyCakaemX6wHNnKUXloKwtZShCHKiQAVEJbmFdHsYqkzCBR0lyDmqXFxXXpaH+DqwXGi3EJTMLTQQAaJeh2dvlHpM9YChyklsmyA9lVD60G8cyPXXfU/tA2MCgyZdZqyBLSA7qcOCDZg7k0i4py0RW9IunyVzECZmly5UqYBNKlMrRTIT+alx1A3jmLyfzEsq/Dw01BKCVZjMNPZpqSk1TUFRF45iJAGIVJy+byjzQoPKkAMVzBk01d3qdSYVS8UtRKkq8ybhXUiY4TJCEswSmnNUneg2hsYKhygkqKkcQmJkmdNKQUzPL8pmUTlUSVPUBJYNrXaK8XjlIVknpUFJJUttErQMgIGoJTrHVKT5alBj/ADNFz5gIEuYD5ikoYPUtWOT1pInspTeVL8xUyq1zErTmCQTSp9yRDlFfAVIFDTcqUrqSjUJ5vLJVsGz5R00jWyUqOHLzELJnJUU1Q5CWICgrqYxnE8CErUUAhlK5dvxFAB+iQLRYnjIKgFpShKDRCAQ9ahwdHJ/xElBuqDVG5xeKSZ60rQxTMClaAuPLIzpBDOlwDqCYGxRUMxd0GhSQSqovlZ70apEZdPHJwSwVmMxRUsKGwo/fmpHZ/iAKVTMlISKVOYgJa9iVAkkbQtY2ime+NYCUolcsiWovyMyXBqLcpG3SEsrhqiop/MNBX1faGOLxcqeSVJ8uYpQOYVoRrbWsLU4kpo7EVSXt2OxjRG6KOnDEcou+guNG90Drml+1ngr/AJIhYWAxcE9aN6RyXzFyCCSS7DXvpBEDZcxBAJmEEjY/vEiqXPSw5TbpEgaIfXZeJDm521Ud+UX/ANwNOxpUo2FXAYdL303O20UIW3shjo1zo30j0cMUKCVAgs+Us4FWLdTvvGRKjU3Z2YoEuRUkt/kf4f4QXJwY8ugqNBRzuQNT2izgmERmBXXvY9/hDDi8+WgBOVnF99ab6Xim90WlSsyyljMXfW+96CtG+7QfKkjKGoO5JLVroAesV/ywXyh8wFq13INonECqVKBYigLiruwPe7U+NYYxa0D8SJHVjpUe/wCDQv4nwYYqWQoBKhUKfMx01qGvDcYiWU5hMWSQ7EXNqqozbt8TQfDuTmCBMNSwzENbNyqBofsxS0CfMeK8OMteUpIOwqDo6TqDHMRwWcgsqWQdrtQGvvHvj6bjUIQUFQJUOZykEJJFQggl++3pAWKxQUsy5QK1qYJy/m0s5PYPpD1NsWzByeDHKorzoZqeWS7kAVcVc2jReEsVOkulL+VmdSZicrm3IxKkksA4BFnEX4XxCuWky1gsS1iFJpzBqcrJs2h3gTi/Ey6TLUDmICddQ2sU7emgo1023C+JyZ6glJKJhBKpdlsOwyrDbP2pHjiHgVEuYJ8lXlqd+UMk1q6bNowaMxJ8JGflmrUtHN+HbMU5lMX/AFE2swDxusEmZ5fk4ialSwkFJ9kkNlZW63TU6gvvC+asPT6ehiwt0BIFnSKNS6Pf2NjURfi58pacilFRcEgF8wbfux7a74vEcQmSMSlCgQpmSWzCYkaAaKb47x0YxDmYlXlzErdn6khg1agdPfCZQ2Z2qG6+FBxkWZZALl3SS1kkAGv11hXi5eVRlrT7OosTcUuo99o5iuNgITQs5JNQA1KOxFxAWI4qlRTlLhg5JdnJoR+qj+sLUX8Aj3zTISMhUk5B7PtsXcMzAHu5vaF3E+GhErkBzZgtM1S0rZTMsKOUUJIJdwGLVJBG4nxpICXKTQUFPSoFYVcR46aISobaML/bweLzI/wNcHi8P5s7O61ISkpXJDy0qbYnMxOgSNbQj4pwiaZIxi1p/EWwCS5s7ljyjQC9vUCfxJCH8sOo0JsDuTvWF388vNnzF3f1FnFj6xrhGgkGThPk3K0eYkKuUlSS7Eh3INbxQeLL8tMosUIVnCSAzm7sAS9rwdI8VL88T56Ez1gMCqjFmB5QxI6iKZc3DlEsKzBRmPNU1kUYIre+l4P9oI5P44V5ipIqoKQkURLLucqLV91TTbk7iwUpRUkqCpvmKBNTQgBx3NukDzZcpgUqLkEtduZkiw/LUmBVXpaLpEDpnEsyWIehqbuSkqL1ckpNdjAKjWgaORIsh7lTikuLx2Yp2bQNFcSIQ68RSnjkSIQkGJxRMtiHblB2dzeA49JWQ7FniELhJ6/P9okVhUdiEPtPgzDGcoLXz5A5SB7RpR/yJCi5UaUa5AhWVA4vE5lMpeIyFZFAyUg2FEB6bZtbw78KcZmhQkJErIhsxKSJi8zKUQQWYOdDavtRnMViBMxC1JZsj0IuZhKSRo8tSb1oLNGNbs0cY3kYnKABWgev+a1+scn8QUujBupLfKrO0VScOWYnW4tW9fSOqQiyqfE0+VfnAqg3fs7/AM1lQpIBDh3DGgDsW1/aD8BMyoLhQC7LeihdgsBvzCgt6Qol8OM1SvLdRupNy2nMWAs1SPpBow4w0krnjIWDys+YXzBS8zsapcCnKHeGNoXuy4yQVE5Qc+rfEk/d4Fmz5MoZlEPmZKLkEVAyi9QC3R4pVxHEYkgYeUuYR+miE3ActlBJLNfpHD4exEuZ500ITMCGJWUhThVCLkGqU9WfWg1YWlpA/FMYubLOZLZ1UJpyhjbTfoIX4nhCkXSxatXLsFOQKihAawbQuIvVjJmarAo/KCHTUG2hoKGPasSteZanUpRLqN1Ely5vcw+KpUJyK3Ylmyiqpc9S56Hq9Y9SJGHK0pShImBQWAo+0avmKrp1yhg4ajwbMkumoAbaFuJ4YJl0k7kFsvXWCYtJrRppfiJKSBMbMnQpKWD0v0IJrUamDJXFRNUZgmHMAGSFEs3NRjQCnoTGRliegZJuachIopIdaEgu5DF0jXaCcOBkSJYCiokggAANqVgB2Gl3LUhLgh1s0GM4nKmoy4lJAJATMoyaOC49jKaPaoqIXY/w7QKlzpQoMomFSVTP7SxctuRAuHBUlYKgkOQRuBU+n+YB4h4e8xAImlITYE5kDTlFGNP9RerSFuXyJ+JcSykpUVpWn8osNSDVgD0ekKTjS5IO/wA41H/CmZLEwkLSBk5qLUASAsK36agXi8+DpEsOsqULvmsP+012+6H5RWgY1LhiZk4qLkv3jyTG7m+FcNNH4Tj+pJfQfqJ3F4zfEPDcxCyEJKk6Gj+6DUkwqYniQyw3AZivaZCRUk6Cug7Q94TwTChXMoz1JAJSk5BfdQu2kRySIlZk5coqLJBPYPHFIIuCO8fUsFOC1ebLSmWsAjIoMFNQOpLEEaKHrFeIwsmcpQWhMmYfaT7KFm9bBKn19k9IW8tegows+Xx0GNbxXwiEJUv2Skl0kFxt9sYSSOCeYWQtJezmvQHvb3bwxSTVgtUVSTKWGW8tX6xzJP8Acm47j3R3E8EmJYgBaCWC0HMg+uh6FjHr/hlAjMoAH81SB1oLdYNw+FnSOZCgpOrFs3f/ADF2QV4vhkyUQFoIcONaekFcKwqVhSVy1PcKGnQg0MajDcYkzQ005VmjmhAI6U02I6QoxCJ0pKiwmS6NMSxS2mbKdoqyIDxvh1QDo5gLs/x2hTNklJZQYw3ncZUkuk5VfqB06dPU3jp4tKnADEIY/rQwL9gGibJoSgQZhuFqUzhQBtT99OsMsJwDMoLkTPMT/TyLHRQJBHcPFGNJRNPmSyHHKVglnDeuu8XZRcODS/1/AxINkIRlTzpsPl2iQNshrpHEUSwVS5mZaUuDLdRD2Zn27UrSFI4uStOWUtCylKBnLrOVLOSWH5SXJF7VMWpmqM5K0oKs4Y6BbDKqhcZbfJ9mGB4EZawtKCNV5i6hmc8tW9wtrvmjFRRotthXD5UxQqObYPa2oFa7e+HSsBLlpedMFhSxHexPqGhYnja1ky5MvIE3Wpg2oruQQfUQvxWBCj+KoTi/s5nSD/bY/wDc8Bv3oc69E4p4uGdIwcta8qnzAHKLg81mrp9ICHDZqcUg4srUFNyoJQF5xZwXUSVJDk6GtHguXiyFJBzABuUMBd6jKXHS1toL8YrKZsmcWWEqIINAc6WBcNlYgH12JENjrSM8m/ZvZPGcPIkiUmagKlgApSpJU7V5QaFtDpS0YTHeJVzzNCJYTkW6CpyssguCqxzEsQAQxF2eJiJxy/hyyla2GeyRQiwpmJNzbKKO5hFiJU2TNypKiTMISR1cuBdqv3Ji4pPoPOHHznMWGZKTSz5W+MF4SUqodwQxrlLbdtWiYaSH/ESpIDsCMt3UwoLEHeA0cUBnrRQAKyvT1YXHSCt0FatIN8gOxU2/5m006xoJHABlSpCkkM/U0/VoXfSM5IxKlHKQkmzk9AAR2DN/qNR4ew5AUFLJR1ppe1gS3ugMml0vG25bQNM4XmDim+tr1ELMfwo5eUFK015aBfQtY6Zve8ajBy0ZixLl7gBwLNBE3AAh7ja/eFptBzipdPmsrGn8zghwxFdXHzbSkHTZwnSZkoBOY5a6pq+2xel6CNRxTgyJjOgOzf1DsYS4fgpk5kglaXcAlmIodGNIuT1a6Z5wdaB5csIASEkJSGT2AgLjKEKkLVZQZiL1UAR7ib0h/isICgPQs/38YzOOw6wWrlJbMLdixhGNtyMMLsTyELlDMguUjYBR1OUkV7VdoKk+Lkk5ZqARqUggjuOnSDcHJ8xRKzlqp1EUYuQzUDHN2bWFnHOEpUtRlqExLUILsb5RuTWmrUar7tN7N6lQ8lzkKQ6GUPd+0U8P4dKKyDLCi1FPlUXo1wKaM1oyOHmLQpgooUk2ejlwaHSNP/MgFKVFJWpGY5RSl301e8DKDroakrK8bJVKPszUpBYEkHrytW41hxhPEMhaAjEylJIAAmodQA6o2vuKwnl+So1zEFLFJUoh30rehDPAmM4c5yoCT1zEH0D1ezdItRVUwW9muxqiEHypiJyGIT+oE2A1BdqDvGOn4JeYkPLqSEFlKBJsX9ou9I9YCWqUrOiYpC7CuYdM2hBBIqNI0MrHpnN54ZQpnlg5B/cLofdyO0CoqD0W5OXTMzsfUAlpiXFQpLlgOYCxb3vC6fipiVMleSmjijXPy9I0XF+DZvxE/iWClp2uCpPXd29Yy5SVTci+WtXHR9Q7UtDY09i23dF3DcSpZKFJ8wK3clNNCLVgnB4TE4deeWMoL/mDN1GavqI1PAMZhk4RKAUoWAFLNnUoApoRWxFNtIpxU+UpJzpzaHKCp2JtUAf3XtAubukhH1X5VRnZyZOJNEDDzn7Sl/BkH4QrxmBMtRQsZVDd3+WsaPFqUMyUeV5TgAlmIaruXJvRqbxZMShCAmaPMlpSFMoh+8tTgtflrBKVDrTEctASjmUpPQKp3D1gjCHECXmW6pf6VgTH7JUX22jQypeACBOTJKkA1UkOR/cHdPugsKliWVS8OJeoVNCgA4u62SHGjKPQ6U5P4ImZ9OKlN/8AXPpLW3/tEgwKJqZ8mvRf7xIn9i7RpcbxrD4NAEqWZiy4TUAaPXQCnwgfhWNnmYZq1halUKH5QPdVVblvnEiQrxSiPu3Q5xWAZIXJAy1cJNASynA7i25OrwinzacxynYqcvcUA2bXaJEhcNht0V8NxyJUzMtyNCQWBzaEAkm+jdYecZQMVhGScxyug2qOZNNNKUNDEiQ1xrYhu2V8GnOEqKCSySApdAxBNAHDsQz0pfSyfgETcZIzFLKEzMySS2QpANTWresSJGdydsYlw9cRwGGwnliQhaFKdioqClGxJJoAXNhQsSKNGHXNmElbWUE2zE0IcqIDPvf69iQ/H9vkA1boJwuKlywrzisLAoBVy1iLjudo0vBuLOkEN92vQxIkFOPskJNDNJzHlZLXA6ECg3rYQfh+IqcJXQWeJEhL6OvQfMALtWB5shg++nfeJEiIpgGIkJIuk3YF6te3rGU414SRM/EDpapGZTa3BNLCob1pHIkH9r0K8U02Lsq0kAoy7EBIJAv0VcXrUxRiJ5VR3atBY1ozfvbq8ciQ1AAmLwyZmYqDKURViVWLnKA7epsfSj+S8tWZRWWBTmSHeoqFWpSl4kSCsiC8M5Blgs6gXUPZoeYvajuOh6GPKJWZ0klKlCgNWVQU3FHrSJEimRFErCF2NDqa23tXSrwdKksyXUxupNDtUve1YkSAcmxvikEYrHTJCklIK8psovRiKuC7wwkiRiFNMkolLZiNFK6F2ep/3SJEilwqR64hw6TLSCAyQchKTmSm9CEktXT1F4XYPwenGFZkgHL7RfLU2oq5JiRIjk0rIoIVYzw9OkBSQspy8xBdNQNGvT3wKeGz0IQpSUlIBWlLi3Z67tHIkGpNpC/FE4NipgmPLyA/mQSed7g9W2tWH3FMWnFSky3I8sHKgMkvoVPRYG43rHYkE+lFuAxQTKlpMhBKUJBJCCSwA3iRIkAWf//Z"/>
          <p:cNvSpPr>
            <a:spLocks noChangeAspect="1" noChangeArrowheads="1"/>
          </p:cNvSpPr>
          <p:nvPr/>
        </p:nvSpPr>
        <p:spPr bwMode="auto">
          <a:xfrm>
            <a:off x="1524000" y="-838200"/>
            <a:ext cx="2609850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62" name="AutoShape 14" descr="data:image/jpeg;base64,/9j/4AAQSkZJRgABAQAAAQABAAD/2wCEAAkGBhQSERUUEhMVFBUVGCAaGBgXGB0XGBgdHBgaGBoeGhcaGyYfGhsjHBgYHy8gIycpLCwsGh4xNTAqNSYrLCkBCQoKDgwOGg8PGiwkHyQsLCwsLCwsKSwsLCwsLCwsLCwsLCwsLCwsLCwsLCwsLCwsLCwsLCwsLCwsLCwsLCwsKf/AABEIALgBEgMBIgACEQEDEQH/xAAcAAACAwEBAQEAAAAAAAAAAAAEBQADBgECBwj/xAA+EAABAgQEBAMGBAYBBAMBAAABAhEAAyExBBJBUQUiYXEGE4EykaGxwfAjQlLRBxRicuHxFTOCkrIlNHMI/8QAGQEAAgMBAAAAAAAAAAAAAAAAAgMAAQQF/8QAJhEAAgIDAAIBBAIDAAAAAAAAAAECEQMhMRJBURMyYXEEIoGRwf/aAAwDAQACEQMRAD8AxiksshrV++lYfYZRKR7qdm0hfiMPlU7O/wBDrDjBzU5RRzr06xly7QzE6dCvH4TMhTihePmmIllKik6Fo+wYpAfQvSPmXimWBPUz/RmDV1/yImCXoPKvYneGvAljMQawqhjwWYy/2jS+CDWSZexI0oHd+kVyMPmmLCkkijjUUVFkmaKlXv7/AOvhHvhxeZMfVg+xrGaQ9FfF8EoJSoaGnrQRVgJpyso5ikVPug3iuOBTlJcp0Jt3gPD+ySBvA7cdhLo+wppHmeBraK8KeWkWYl8ulBpCyGE8VLBnkiji21TT3QpkpdQG5h14olcyTu/0hVw9LzUDrG6P2iJdNKMPlDdLwOoEJpv/ALgnEzFFLgMO3X7McUrkaBssS4iUUnMGrcGx7iFykkQ/nynDO8CzMLRt/WDTBaFDw84PlRIWtb8yggdm5m/8oXS5KUlXmAkMcrbmg91/SGawJciUCkknmoLVimUVJQxKUOyluOgYhmPeHHD+EEzWqUBlEHcDToxArCpONShTstycxzBqAFgPVjGi8JYgzEFalMcxBPxttaFZHJK0KipOS+B2gWarfX16Q3wqYEwcoUp6/R/jDSUPh6RlbOglRRiJZJuwBgQqOkMMQoaO3WBkdQ+3+YuyMpWrdzrCjHkGjMD1reHE9XZtfSkI8dPYuHH0p/mK9koQ+IZ+QLSk0+u3WMi8NfEUweYACSwq5diSfizE94UxugqRml0jxHiRIME+wf8A8+eHs86dilWljIjuan4NC3+OXiTzsUJKTSV7Xcxsv4GTP/i5uT2hMV8g0fF/FwX/ADs/zfbzkn6fCER3kb+CCsKjseRHYeQ+rcVlMqlvs3+EcROVmTZmFvj2q8G8YLKLmxp03hUkG50PuvtGS7iNaqQwnodn9AzxhPGWEUJjkWZz3sPveN6C7U/y338IzXi/B5kE9HFdunYNAYnUhk1aMDBGBmMsVaB49IUxeNxmNthJYKVOogtQirlwEuNjWo3j3g/+oohVP9wFgFZpYKSxF+uof3wXhRzqOzfUxmkPiXr4fnqwd7lq6QLi5RlyikvTUQXi5pG2+t7vAOOmKWk5i5ysPntaKjst6HPD10HWDlpcGE3hqcVSU5r1HuURGgI5YTLUmWtoxHi6SMoI0P0MZvCKZaSN41fi4fhnoR8/8xksOplJPWNmP7RMujo8RmZhmCaumlTRjUdiB6Rbi8UMgAHc9YaKw6VpCmDj4HX3ws4wVJGhozClB/uJashRw5bqIqoO3xg44eoLM3x+7wBh5RTlNg2g+6watYmJygkEG/0Zw49YtkRBwgzcxLlI2Z484ziBSWSyWGXMosw6C5jxNwKlJUAUuhLsAxYnmapct9YVTcEkJBcg6666elYrxvolxbbv/Q1wvCpk7KpJBDEFahykEkHraNfwLhvlyggkGpZSaCvSEXDpi5pSByy0kZQmgKWt77xrMNKpT9m1jNKTbpl4bcnfoLwUqDWbpFGHGxf7+MF0bU9h9P8AcLNqBp6h8IDz1f4QXPSN/h9IEraz36xSIymeHTR32EZ7iKtVW1pt926xoJ00PUU2jJ+IuKIS4y+gLP07UrB41cipOkYyfMKlEkuSSXjxHqYoEkgMHoNo8xvMpIkSJEIfU/4G+ICibNwxLCYMye4ofg0Z7+K3C1SscpRc+YHftT9oTeDuI+RjZEwqygLDnoaH5x9K/jdgkrly5qGOU1I2P2ITzJ+yj4+I7EAiQ4s+1cQwSi+3+jC3yikH7t9mNdPCQhQO2vbrGdxqUhDO6idbdTT7vGCD0aMqplWEBykEW3uPusCcQlZkWdq/u/3pBelrUO/28WzUhQZIYJOzuLuTr2gXphJ2j4/jsMUTFJIZj/kfBoHjU+LsFkUFsC4KT3uk9aO3bvGWjfF2rMzVM0HA8RQC23X/ABpDaQHK76W7P9YzfD6BzVOpBqk6OGt1tDnBTuZRH9PawsfdcQE0MhwNmKIJJcgswrSKETSVMK/6ghqH60++kDIUxVW490AgmNuDy2QNi7e+HSVUq0J8CpkpHy63hszp9Izz6EuGZ8Xo/BV6fMRjcEl5ie4jYeKn8lXp8xGa4TwqbMUFIlqUAbgP7tz2jXi+0RPpsJMkBDtc+jQr43h3SW2h4nhq8uaYrIlLBmzvVvylki9z6GPc3gUxVgmhFzcb/wCIC6dkeSFdMzhCvEcsqWSyeYt7L/CL5+E8iaEVcpDvUuRWHGAw/kE+StKpeYlRyzHG6XShixGrRRxeUqaszUpcABNGd/f84u9/gpZItdF2NcEKTRY12aoDdwIAxKQoBSRyqooWynp/Qbja0GzcJMKXKVNuQRWradKdo4pDISlIdZUAoNylJfMD0FPg0FdASmkx34dYICEl/wApbpX9vhGlw6GT3saRk/CuEPmzJgJKCBkNrkhyNwwD6uN42UuXy/MRlkqbG4YeNv5LsKmDMpAgOQkgQSubSBZpQJiV1gCZNb1+6fCCp6joH26QpxS2Z2I90UQC4pxHLmJNnPp+8fPuJ40zZhVpYdh6CNJ4nxbILMM1L6emsZCNeGNKxGR7okSJEh4okSJEiEJH3rBCXi+Cy1zreWQo6ukMY+Cx9q/hwozeCzUH8q1geof6wnLxMpnxpV6W0iR2bLyqI2Le6JDy7P0FNDFzarfP31hNiMOCSGZ/renpGpx2DDOk5iUuemhELcVhwHU4fTe5+gPvjlxdM2zVoRS8MLJNSav2Ll/j69IsXLKWzVq33vX5wZIAXMU40pQ3c/OBeKzgkk07NXX/ADBPboXHSEPiLhYmS1J/UHBuXSCRX3e+Pl5EfYsWQQFVe/79I+YeI8LknqayuYet/i8aMEvQvIvZTwknMb+9n6U721jVoQEEhSMpUXLWbQt+WiT0cRlOFYjKpv1ECNQlQnhMsEkpUMxs+VKrVfpoIPJdkjVFyJfKyi4FAttbV0u/aAsS6Us1ddfu0GSOFKICFFacyipCjQ5gGUNyggVNWZ94aS/D+bLnWXaoTQlL3JUKBqPqwpcwvyUesGWSKB+EJ/DT93MOZGEmEUDd6MN6m20FYXAoQiUgMliVBRJOZIYczMCzgtU/GOjEJUEkTAFkEhmzKAVVQKgVHSnoGhMmm7ES/kSr+otRgJU2YxCihKhdOZKxqQSBV20bYmsG43CAIuiUnzAQmWS5JIyhTACnWwNBUxZiMQUqmE4gzZSCCE3QkhHMBVgzs4iuRjszoMtRcguqtxvYNbpE8/gS5uwufxIyxJSMks58zJQMxDsTmqoGhL6CBp3EwvzVWILhUwEpKhShAJP7mPOC40oLlrTKMsSTkYB0qCksSpwxep2a76+sJjZuSbnL1LAAITqqwAyg25WvFc6W0ktssw0lC5uYqQczNlCRloc1Egd3giRgpRlrSmUAnM2ZQfM5f2Mtu+/SPC0yVURQpqmYWPMwcDKNa1FtorlylpQFiZmUKB1AeZ/SR7ObQP0eBTF/5B8XwmVkYy8gc0chKlM/s2FrRn+IcOUVA+V5P4ZIyHOkJ/UoE+0L6ahqQ+xGGmLzKJYofKZeYTK1I/QW2y1g7ByF+UUnLy2JGVw78zBgeoG9IZbv5Jdfkz/hfDlMpLnMXIzDmFLVHRvhGnlgN1hBipUmXPKmMtSB+JKYnMnLmSpGV0k0o1CHtBmExK0LCT+Ik8x/UgKLp9MpHte/SJLbs2YsyWmOcPUVp1jxMiYWeFjMkuLU0OrjeOzUONG+/wBoBmxCnGKrWEuOmuWb3bQ4xh6n098IJ6qqO3792rFxRGY/xFiCqaRomkKotxMzMoncxVHQSpUZW7ZIkSJFlEiR1o5EISPq/wDBHjJPn4VR5VJzpHWyvpHyiNh/CbEZeKSQ7Z3T3cUHwgMiuLIaHHeDEmas5LrV8zEj6jP4Ccyqi5+cSM/1QaPc9KCCQkBw12ZjX31PpCbFoNT1YGnX427PDLGYpKQAVVNK3brSFIxFaAkEPV6PUdj+0ZFo6NCiasggi4pt/ukV4gZsyjXp1uPSkMschwCQxPyav33hUlQdjWo+tT0r8Ib0U1RQAairDW7bfCMf4w4Y8sLF0H1yk761aNkXSaX62b/R+ED4/B+byj8zuW3B+X0i4S8WBLh8v4TwqbiJolyU5ll+gAAcknQR9S8OeDJeHRzqE2aS5Z8qS2j9jzG9mi7hnBBg8MBKSQtQckh5iyCxZKXLNZNQOtSWIwrgEMkBLFhUlhVtWFKiLzZm9LhzcmV8QLiFISCtCStQSQhQ5ku5cZXJFWsCXudIqTOXmSlTpzsogOKC7Zhdinm7QcJaso8tWQKZKyoBLCzuWAIilKUoWfLz5UBk1ABVVwWAqX2hHkAno9rWKMARmABmFr0oQfusLZHD0lI8xLZVKOdKm1al1AMl2LU2hnMlrXLQpZCVghQZl5SDYtT4axybiAhJClJGdIarpYHNcgEEi4F4qL9IuPNFKMCR5yEKlpCkZql3USlRDEXejNaukHSMcvzErIBIls5Lpo7OKOz2pFaMOgrUqWSEqUCC5YgJqalxp0i+Z5WcEJmL/Dy5KJC1EstQWVUFno5paI9sJbdIBwgV5KRlSpXmuSlISFBRAcgMaJo3TURMeQVeXJWkTTuwS1QXcblvfB8mQE5coKkIAUq5BpTMQPmYplYNCyZiEnMoDLmqCM1Kg8u7i40gvdk03chZLSkTfLSjKlCKkOACRcAmrkFjF84lCStKvZACUsC5NCSWL2+fSCpmDJlBBBWBRJBGYgtd7AlyS4N/Sogy1BMwoTLZko1BFBU0aJa9g3G7LMXjUCTlUSmc2diBygAkJqOdRU1AaMe0eZM9aJiZU5MxZLFRy0D1bNb1/eDP+OdWZCRMmlGYOygkD8zigqRbtvAaJaJqilS0zJm6TzEu5dNtgK7AQdxSqi24pVRbgZoWsFSEMFBCVqoGOjfHu9YG45wKWysnKlQDKQk5FpfNlcVSQRbVoIxILGWWYWCixcFyzWHtPvm0jkuZnkrShRKJiudRJIC6FxoCDqNCYbCcelxklwUywrC5glJU5Ci5ASQQxYszubPrDPDY1M1BKXChRSVBlD0+sKeMTZvkkgJLFJ3Km9oEDQ1rS8IsXxSZLmmZI5pJ9lJrlLAlJaqP7aA+6LcPLhpxZWv0aLHIMZ7jMzLLV0qWoTSwb7vBmC4uJyHcJWBzJJ13ANSPvus48WkLJeo+doCCalTNcmmrRhiY5EiRvMxI6BHIIwMt1j62iELeISPLCUatmJ3e31gKLsXPzrKt7dBpFMQpEhv4SxGTHYZW01PxLfWFEF8IP48r/wDRP/sIp8LP0zNlnMe+5iQWMCP1RIw6IIhw4AZlHMb2t3sdN4HxCBUildPqdRzQwWktSzX6s3yJvFU6U1yN/iffcQk3iyesFO7gh9jmP7j3QqxE0JUzNQj/AHV7CD1TkhhW7FzX2iDXZ3gHHSC4OmvVqQxIXIqXKIS9NzfdqtbT7EX4aQvIRLyiYUApUoE5UkkDKA7kgEtZmvA+YKyilSC503J+esE4gKmqTmJAzqyAKbK7gAgvQOQLaaNAyfiZszdUjsvElSApZmqUAxQ2SzXF7iltIuwSAoBSSFPrVz8TqDFCeEk51nM7MFFwinPQtvf+2DMNghKCTmyJSQOhFWAFKOCPX1jNPJGrMSxSk9ItwqQyjlIZzzaWcjd/3gXhyyZTqWoVJBAKUgGrDNrUiCMR4hlBWRyoLYBTBQSDoQSFXF31Zo8YxQJSMrSzyp5soBNi+gHVrxUW366XLH46PacSl6FPwJ2+lYHnTAJiStCSQXPMCFJNCQANARvWA8NKGcoyqZKQBkqhQseYuXdnBu8X4hCkg5QokioJy5mNEgGkMqmBFUy9OEZCEg8hJSDQZ2KnpoBXYMIF8ry1BcwZxL9lTOcpp3YP/uPY4TMlqfnUCkeWKBC3DqEtqlQLOG32oUMUJY/6ZWtaSlHMAE2rUtfSD3YTjTPPnGXJCUnKFFgU0ypAYEsXpSxjhnklKAFBxSlg+7+6LMPikpKUKqVJPoqgDHcFqR58vlzTCtawXIQwpYZUsXFREA705KxoKT5akMjlYpJUC7OA4cfUGAl4R1CmZRJKio1GnKK6FvSCkuFoCZRoHJcDIDcBW/7QRNwRMwkKIBLgOAlI3KmDB3PaKYAEtK0eYVB05QhCU3IzJUT6qSOtIDn4ROcqKUSgEpzEEkkpAFSdKXFOggqVMUifNllapiQoKdIooAnMhKi5qzON3ivF8OWpaySUJWrOE0AQNEF7nT3nWGtutjXftizEyeZM1KVAAAHMog0fmINAosajYHWDJUhMwJVh15JYSQcjhRPs33u5iSpxKnKigAkEkZhMGVlJZXKpNWLx4ws4E/hEO7KUagAXGXegEWpfBGwbCqWFqlBeYs6ioPTrqouQL+6FXEMMqVME+hzH8RABYAJyAp7gA1sWuDDjG4AqXyPLUv8AM9aEE9yweC8VLCgc6X0B3pqPhFqe7KUqFOL8LSlHzJMwJIsFHLmBFGLUB/ahtGF4txVS0ZFhi/vZx7o3MoKCJgCqgBSUEkiilKLagEECEXHOGBaloTlQQpjnarB/MSbgMWLaMTQOG4572OxSaVNmLiRbPw5QWIPQ7jcdIqjWPPUtLkRpEcMCcH5oHOQSTsC4+RhHg8OVPlqo8oHeHGJxCkYIylEF1gBr7kEbBoGQLM7EiRIIIkMOASs2KkClZqL29oQvj0hZBBBYioI02iMh+uPLO8SMjwfjqF4eSpV1S0E3uUgmOxz/ABZC+aWNbCp2+6an5QDjZSmUrMEjQD5V+u/v9Yhbl2rtXoLN8rVgWdPKxYqLNYF2zXGzbbwCNzMVieIrzVWQcyiWY5n09/1hth8aZqQDYev6XtpT4aQHjZAC6AByX1d3raz/ACi/BFgAG2fUhn9KEiNjSaMSbTC8MWUE2rWvTT/yakOuHSgEnk3qQS4YsBWltevqinpZjr2Ab3dSY1mERUJmEFBD6A1Gzv009YzzxqSD8t0ZvH+K50laE+QV5wOZI5RzEML1ykl3aie8McXJXMIUwSEjagzBtSzgCl6klksI0mJ4cgpFAdG9d60jxhcEEJozAEBqEixYumtKhyXBrqVzUElSIrMTiuDl3DOoNl3DUatR2FOt4Z8IllUkBRcVFSDYs4NLWtpD2dgQSUHMFEEgElJP9SVKdJFQ4LEfGBsPw7In2hXsSXDh63ehLfl1jPOa4Dkh5IV4kKGVIJTVrXTfmKave4NWcxVNw5YhaTUt1tXMGoNHpXvBM9bg2ylZooEl2GjBOlxWlrRyaluZmKTTmIBYVG4oe1gSHgkjI4tA2EwKubJM5SktzHMkuHIJZiWekGrwZSpyQpKTmSaPRjv0qDa0A4rEZQo5PMJDApLKrR3AUkAXdtGj1J4gEpDIKiwDuXHV0s7sRYPWDpvYT2rD5CSqs0ElnoQAkv21FS2u8WTAENluqg5gBW7nrbraLkgqRmyFIJZL20cPv06iKpmAUVJSpyZaDqAA4cmlLsW/pEB0X4e2eJi3BAKBMRUIUoJC2qrK9yPi3rAmKxWYVAc3B9nTTZ3iucgq/EScwTR9yzs36m2p1EBz+PLTzIlBU1wwUAzdQaUDjS+jQdbA8OBuNR5gSpwFpqQkZQauPcwgHiIlz5flyJ6v5vOAZdQCDSha9i7x6x6lq/FCkjNeWgEZS13JtqAIS8qFBRSELWXduYsHvpQPFx09hR097LpmdLyyPZGVQNXIAqPXXvHOHEqSlIBJBGvdzXQVLx7nYlJDqLf1E+5yfnFhlmXzJDlaQRs3Q+8mKTJYSmSiaSlRcgsa639LAwHOxa/LUyhnSspZVjVx2p9Y84iaOgq9Dru+8AYiYnMpQZQIy9Q7pWQTc6epi41xAxVs98QBQvEFLqSmWkoFCXzAE5r/AJVEjUHSF/FpaZjoWpMuYzqSSHSW3LVBIdtN4KkhSEpAIIEtlO9VC3pU9gIE4th0zQpwMzqL0BzFIArrqYdGr/6PVWeMZgpcyWgzVlORPOgVU4zDkoWcsrlGViH6ZedwWYBmSCpD0UNXLAd+kN/D6VSphQtJCVEV/SXYE9Gc+6NbO4XJUgpVLJCJoCyhRSDQKIJCSARfUs8N83CVDIqtHzjBIUJkvKwVmetA7tX3NBHiCYfMa2pTsT1jTY7wwhQWtM/mcKS6QzEByVA33DCwMZzjnAZ8pSlTAVAFs9wab9t4dGalwJoTxI60RV4YWeky3BO0eVJYwTh5JIAoxL6dY4coNs2+g0/yIhD7BwLhq/5WRyq/6SNP6BEhBgPGs5EqWkLLJQkX2AEdjPTIbhTan7N/vt6izpSnppUaNTerhie4DxbmLX/3pQenu7RaSE8xFKB7XvbtTeMqRubEuLwRZRU1tRQXAIbVwKfSBJACBcJO5D0c+m1v3hlPxTkhTm5oaP6DbTWFk+alYACGL3flbYBn3JL7aRpTMrjZfLmZlU3s4LjaD52IUZYIOVSbKqxDUDszilNoSyJhlnYgalq19139IPVhwuWTMSKh+Yg5mNsh01ctahhc0Elf7OeGv4oymacakjtcn77wxV/EbDKUwmBLih00FRYg3YjSMZP8NyA6cgQDYmvQM41rUbCMZxnhhkTGdwXY7gGCWGEmU5M+tTfE0oqOWaA5sFFgbEpq6DU0FL0i1HioFISwVVgQo0JFyklknoaR8Q8w7xbLxq01C1C2u1oj/ixYPmz7QnibknMS1LsxGhd+nuj355tmYE1JLJD3J0LU3j5FwziRzKTMnTkBdzLP5rAqDhxvV402J8OY2WPNlT0zgQAwIIYVoC6W6g7xX0K9gtWbQFTgpSEkGpFNGF3JBpfeD5C0rJKhLlKVUhJZO4Z7e+Pn0vjU+SgfzEmaiWzBUtlIO4Ul2p/cCI0/h3xAjEN5PMsDmCmqBahpv7yK0gZQcUKaZokYZSl5kra57toK1MGZV5Vtzj8xylLP3FPkfSBcAoZSRRSqgUUc1vaGhbWtgawFxLEZQFOpA1Io5oyTXUuR2PpmqyJBuICGCEAJQkFTkkkr1qB+Z/Roy3EZDkqsrp0t87QTPnqm5QlaTlGZiWUS24DUG8BTJ5LFbdibiovpV+7e8d2BKLB8NxRaOVYd7hso6bx2etKyCakaemX6wHNnKUXloKwtZShCHKiQAVEJbmFdHsYqkzCBR0lyDmqXFxXXpaH+DqwXGi3EJTMLTQQAaJeh2dvlHpM9YChyklsmyA9lVD60G8cyPXXfU/tA2MCgyZdZqyBLSA7qcOCDZg7k0i4py0RW9IunyVzECZmly5UqYBNKlMrRTIT+alx1A3jmLyfzEsq/Dw01BKCVZjMNPZpqSk1TUFRF45iJAGIVJy+byjzQoPKkAMVzBk01d3qdSYVS8UtRKkq8ybhXUiY4TJCEswSmnNUneg2hsYKhygkqKkcQmJkmdNKQUzPL8pmUTlUSVPUBJYNrXaK8XjlIVknpUFJJUttErQMgIGoJTrHVKT5alBj/ADNFz5gIEuYD5ikoYPUtWOT1pInspTeVL8xUyq1zErTmCQTSp9yRDlFfAVIFDTcqUrqSjUJ5vLJVsGz5R00jWyUqOHLzELJnJUU1Q5CWICgrqYxnE8CErUUAhlK5dvxFAB+iQLRYnjIKgFpShKDRCAQ9ahwdHJ/xElBuqDVG5xeKSZ60rQxTMClaAuPLIzpBDOlwDqCYGxRUMxd0GhSQSqovlZ70apEZdPHJwSwVmMxRUsKGwo/fmpHZ/iAKVTMlISKVOYgJa9iVAkkbQtY2ime+NYCUolcsiWovyMyXBqLcpG3SEsrhqiop/MNBX1faGOLxcqeSVJ8uYpQOYVoRrbWsLU4kpo7EVSXt2OxjRG6KOnDEcou+guNG90Drml+1ngr/AJIhYWAxcE9aN6RyXzFyCCSS7DXvpBEDZcxBAJmEEjY/vEiqXPSw5TbpEgaIfXZeJDm521Ud+UX/ANwNOxpUo2FXAYdL303O20UIW3shjo1zo30j0cMUKCVAgs+Us4FWLdTvvGRKjU3Z2YoEuRUkt/kf4f4QXJwY8ugqNBRzuQNT2izgmERmBXXvY9/hDDi8+WgBOVnF99ab6Xim90WlSsyyljMXfW+96CtG+7QfKkjKGoO5JLVroAesV/ywXyh8wFq13INonECqVKBYigLiruwPe7U+NYYxa0D8SJHVjpUe/wCDQv4nwYYqWQoBKhUKfMx01qGvDcYiWU5hMWSQ7EXNqqozbt8TQfDuTmCBMNSwzENbNyqBofsxS0CfMeK8OMteUpIOwqDo6TqDHMRwWcgsqWQdrtQGvvHvj6bjUIQUFQJUOZykEJJFQggl++3pAWKxQUsy5QK1qYJy/m0s5PYPpD1NsWzByeDHKorzoZqeWS7kAVcVc2jReEsVOkulL+VmdSZicrm3IxKkksA4BFnEX4XxCuWky1gsS1iFJpzBqcrJs2h3gTi/Ey6TLUDmICddQ2sU7emgo1023C+JyZ6glJKJhBKpdlsOwyrDbP2pHjiHgVEuYJ8lXlqd+UMk1q6bNowaMxJ8JGflmrUtHN+HbMU5lMX/AFE2swDxusEmZ5fk4ialSwkFJ9kkNlZW63TU6gvvC+asPT6ehiwt0BIFnSKNS6Pf2NjURfi58pacilFRcEgF8wbfux7a74vEcQmSMSlCgQpmSWzCYkaAaKb47x0YxDmYlXlzErdn6khg1agdPfCZQ2Z2qG6+FBxkWZZALl3SS1kkAGv11hXi5eVRlrT7OosTcUuo99o5iuNgITQs5JNQA1KOxFxAWI4qlRTlLhg5JdnJoR+qj+sLUX8Aj3zTISMhUk5B7PtsXcMzAHu5vaF3E+GhErkBzZgtM1S0rZTMsKOUUJIJdwGLVJBG4nxpICXKTQUFPSoFYVcR46aISobaML/bweLzI/wNcHi8P5s7O61ISkpXJDy0qbYnMxOgSNbQj4pwiaZIxi1p/EWwCS5s7ljyjQC9vUCfxJCH8sOo0JsDuTvWF388vNnzF3f1FnFj6xrhGgkGThPk3K0eYkKuUlSS7Eh3INbxQeLL8tMosUIVnCSAzm7sAS9rwdI8VL88T56Ez1gMCqjFmB5QxI6iKZc3DlEsKzBRmPNU1kUYIre+l4P9oI5P44V5ipIqoKQkURLLucqLV91TTbk7iwUpRUkqCpvmKBNTQgBx3NukDzZcpgUqLkEtduZkiw/LUmBVXpaLpEDpnEsyWIehqbuSkqL1ckpNdjAKjWgaORIsh7lTikuLx2Yp2bQNFcSIQ68RSnjkSIQkGJxRMtiHblB2dzeA49JWQ7FniELhJ6/P9okVhUdiEPtPgzDGcoLXz5A5SB7RpR/yJCi5UaUa5AhWVA4vE5lMpeIyFZFAyUg2FEB6bZtbw78KcZmhQkJErIhsxKSJi8zKUQQWYOdDavtRnMViBMxC1JZsj0IuZhKSRo8tSb1oLNGNbs0cY3kYnKABWgev+a1+scn8QUujBupLfKrO0VScOWYnW4tW9fSOqQiyqfE0+VfnAqg3fs7/AM1lQpIBDh3DGgDsW1/aD8BMyoLhQC7LeihdgsBvzCgt6Qol8OM1SvLdRupNy2nMWAs1SPpBow4w0krnjIWDys+YXzBS8zsapcCnKHeGNoXuy4yQVE5Qc+rfEk/d4Fmz5MoZlEPmZKLkEVAyi9QC3R4pVxHEYkgYeUuYR+miE3ActlBJLNfpHD4exEuZ500ITMCGJWUhThVCLkGqU9WfWg1YWlpA/FMYubLOZLZ1UJpyhjbTfoIX4nhCkXSxatXLsFOQKihAawbQuIvVjJmarAo/KCHTUG2hoKGPasSteZanUpRLqN1Ely5vcw+KpUJyK3Ylmyiqpc9S56Hq9Y9SJGHK0pShImBQWAo+0avmKrp1yhg4ajwbMkumoAbaFuJ4YJl0k7kFsvXWCYtJrRppfiJKSBMbMnQpKWD0v0IJrUamDJXFRNUZgmHMAGSFEs3NRjQCnoTGRliegZJuachIopIdaEgu5DF0jXaCcOBkSJYCiokggAANqVgB2Gl3LUhLgh1s0GM4nKmoy4lJAJATMoyaOC49jKaPaoqIXY/w7QKlzpQoMomFSVTP7SxctuRAuHBUlYKgkOQRuBU+n+YB4h4e8xAImlITYE5kDTlFGNP9RerSFuXyJ+JcSykpUVpWn8osNSDVgD0ekKTjS5IO/wA41H/CmZLEwkLSBk5qLUASAsK36agXi8+DpEsOsqULvmsP+012+6H5RWgY1LhiZk4qLkv3jyTG7m+FcNNH4Tj+pJfQfqJ3F4zfEPDcxCyEJKk6Gj+6DUkwqYniQyw3AZivaZCRUk6Cug7Q94TwTChXMoz1JAJSk5BfdQu2kRySIlZk5coqLJBPYPHFIIuCO8fUsFOC1ebLSmWsAjIoMFNQOpLEEaKHrFeIwsmcpQWhMmYfaT7KFm9bBKn19k9IW8tegows+Xx0GNbxXwiEJUv2Skl0kFxt9sYSSOCeYWQtJezmvQHvb3bwxSTVgtUVSTKWGW8tX6xzJP8Acm47j3R3E8EmJYgBaCWC0HMg+uh6FjHr/hlAjMoAH81SB1oLdYNw+FnSOZCgpOrFs3f/ADF2QV4vhkyUQFoIcONaekFcKwqVhSVy1PcKGnQg0MajDcYkzQ005VmjmhAI6U02I6QoxCJ0pKiwmS6NMSxS2mbKdoqyIDxvh1QDo5gLs/x2hTNklJZQYw3ncZUkuk5VfqB06dPU3jp4tKnADEIY/rQwL9gGibJoSgQZhuFqUzhQBtT99OsMsJwDMoLkTPMT/TyLHRQJBHcPFGNJRNPmSyHHKVglnDeuu8XZRcODS/1/AxINkIRlTzpsPl2iQNshrpHEUSwVS5mZaUuDLdRD2Zn27UrSFI4uStOWUtCylKBnLrOVLOSWH5SXJF7VMWpmqM5K0oKs4Y6BbDKqhcZbfJ9mGB4EZawtKCNV5i6hmc8tW9wtrvmjFRRotthXD5UxQqObYPa2oFa7e+HSsBLlpedMFhSxHexPqGhYnja1ky5MvIE3Wpg2oruQQfUQvxWBCj+KoTi/s5nSD/bY/wDc8Bv3oc69E4p4uGdIwcta8qnzAHKLg81mrp9ICHDZqcUg4srUFNyoJQF5xZwXUSVJDk6GtHguXiyFJBzABuUMBd6jKXHS1toL8YrKZsmcWWEqIINAc6WBcNlYgH12JENjrSM8m/ZvZPGcPIkiUmagKlgApSpJU7V5QaFtDpS0YTHeJVzzNCJYTkW6CpyssguCqxzEsQAQxF2eJiJxy/hyyla2GeyRQiwpmJNzbKKO5hFiJU2TNypKiTMISR1cuBdqv3Ji4pPoPOHHznMWGZKTSz5W+MF4SUqodwQxrlLbdtWiYaSH/ESpIDsCMt3UwoLEHeA0cUBnrRQAKyvT1YXHSCt0FatIN8gOxU2/5m006xoJHABlSpCkkM/U0/VoXfSM5IxKlHKQkmzk9AAR2DN/qNR4ew5AUFLJR1ppe1gS3ugMml0vG25bQNM4XmDim+tr1ELMfwo5eUFK015aBfQtY6Zve8ajBy0ZixLl7gBwLNBE3AAh7ja/eFptBzipdPmsrGn8zghwxFdXHzbSkHTZwnSZkoBOY5a6pq+2xel6CNRxTgyJjOgOzf1DsYS4fgpk5kglaXcAlmIodGNIuT1a6Z5wdaB5csIASEkJSGT2AgLjKEKkLVZQZiL1UAR7ib0h/isICgPQs/38YzOOw6wWrlJbMLdixhGNtyMMLsTyELlDMguUjYBR1OUkV7VdoKk+Lkk5ZqARqUggjuOnSDcHJ8xRKzlqp1EUYuQzUDHN2bWFnHOEpUtRlqExLUILsb5RuTWmrUar7tN7N6lQ8lzkKQ6GUPd+0U8P4dKKyDLCi1FPlUXo1wKaM1oyOHmLQpgooUk2ejlwaHSNP/MgFKVFJWpGY5RSl301e8DKDroakrK8bJVKPszUpBYEkHrytW41hxhPEMhaAjEylJIAAmodQA6o2vuKwnl+So1zEFLFJUoh30rehDPAmM4c5yoCT1zEH0D1ezdItRVUwW9muxqiEHypiJyGIT+oE2A1BdqDvGOn4JeYkPLqSEFlKBJsX9ou9I9YCWqUrOiYpC7CuYdM2hBBIqNI0MrHpnN54ZQpnlg5B/cLofdyO0CoqD0W5OXTMzsfUAlpiXFQpLlgOYCxb3vC6fipiVMleSmjijXPy9I0XF+DZvxE/iWClp2uCpPXd29Yy5SVTci+WtXHR9Q7UtDY09i23dF3DcSpZKFJ8wK3clNNCLVgnB4TE4deeWMoL/mDN1GavqI1PAMZhk4RKAUoWAFLNnUoApoRWxFNtIpxU+UpJzpzaHKCp2JtUAf3XtAubukhH1X5VRnZyZOJNEDDzn7Sl/BkH4QrxmBMtRQsZVDd3+WsaPFqUMyUeV5TgAlmIaruXJvRqbxZMShCAmaPMlpSFMoh+8tTgtflrBKVDrTEctASjmUpPQKp3D1gjCHECXmW6pf6VgTH7JUX22jQypeACBOTJKkA1UkOR/cHdPugsKliWVS8OJeoVNCgA4u62SHGjKPQ6U5P4ImZ9OKlN/8AXPpLW3/tEgwKJqZ8mvRf7xIn9i7RpcbxrD4NAEqWZiy4TUAaPXQCnwgfhWNnmYZq1halUKH5QPdVVblvnEiQrxSiPu3Q5xWAZIXJAy1cJNASynA7i25OrwinzacxynYqcvcUA2bXaJEhcNht0V8NxyJUzMtyNCQWBzaEAkm+jdYecZQMVhGScxyug2qOZNNNKUNDEiQ1xrYhu2V8GnOEqKCSySApdAxBNAHDsQz0pfSyfgETcZIzFLKEzMySS2QpANTWresSJGdydsYlw9cRwGGwnliQhaFKdioqClGxJJoAXNhQsSKNGHXNmElbWUE2zE0IcqIDPvf69iQ/H9vkA1boJwuKlywrzisLAoBVy1iLjudo0vBuLOkEN92vQxIkFOPskJNDNJzHlZLXA6ECg3rYQfh+IqcJXQWeJEhL6OvQfMALtWB5shg++nfeJEiIpgGIkJIuk3YF6te3rGU414SRM/EDpapGZTa3BNLCob1pHIkH9r0K8U02Lsq0kAoy7EBIJAv0VcXrUxRiJ5VR3atBY1ozfvbq8ciQ1AAmLwyZmYqDKURViVWLnKA7epsfSj+S8tWZRWWBTmSHeoqFWpSl4kSCsiC8M5Blgs6gXUPZoeYvajuOh6GPKJWZ0klKlCgNWVQU3FHrSJEimRFErCF2NDqa23tXSrwdKksyXUxupNDtUve1YkSAcmxvikEYrHTJCklIK8psovRiKuC7wwkiRiFNMkolLZiNFK6F2ep/3SJEilwqR64hw6TLSCAyQchKTmSm9CEktXT1F4XYPwenGFZkgHL7RfLU2oq5JiRIjk0rIoIVYzw9OkBSQspy8xBdNQNGvT3wKeGz0IQpSUlIBWlLi3Z67tHIkGpNpC/FE4NipgmPLyA/mQSed7g9W2tWH3FMWnFSky3I8sHKgMkvoVPRYG43rHYkE+lFuAxQTKlpMhBKUJBJCCSwA3iRIkAWf//Z"/>
          <p:cNvSpPr>
            <a:spLocks noChangeAspect="1" noChangeArrowheads="1"/>
          </p:cNvSpPr>
          <p:nvPr/>
        </p:nvSpPr>
        <p:spPr bwMode="auto">
          <a:xfrm>
            <a:off x="1524000" y="-838200"/>
            <a:ext cx="2609850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064" name="AutoShape 16" descr="data:image/jpeg;base64,/9j/4AAQSkZJRgABAQAAAQABAAD/2wCEAAkGBhQSERUUEhMVFBUVGCAaGBgXGB0XGBgdHBgaGBoeGhcaGyYfGhsjHBgYHy8gIycpLCwsGh4xNTAqNSYrLCkBCQoKDgwOGg8PGiwkHyQsLCwsLCwsKSwsLCwsLCwsLCwsLCwsLCwsLCwsLCwsLCwsLCwsLCwsLCwsLCwsLCwsKf/AABEIALgBEgMBIgACEQEDEQH/xAAcAAACAwEBAQEAAAAAAAAAAAAEBQADBgECBwj/xAA+EAABAgQEBAMGBAYBBAMBAAABAhEAAyExBBJBUQUiYXEGE4EykaGxwfAjQlLRBxRicuHxFTOCkrIlNHMI/8QAGQEAAgMBAAAAAAAAAAAAAAAAAgMAAQQF/8QAJhEAAgIDAAIBBAIDAAAAAAAAAAECEQMhMRJBURMyYXEEIoGRwf/aAAwDAQACEQMRAD8AxiksshrV++lYfYZRKR7qdm0hfiMPlU7O/wBDrDjBzU5RRzr06xly7QzE6dCvH4TMhTihePmmIllKik6Fo+wYpAfQvSPmXimWBPUz/RmDV1/yImCXoPKvYneGvAljMQawqhjwWYy/2jS+CDWSZexI0oHd+kVyMPmmLCkkijjUUVFkmaKlXv7/AOvhHvhxeZMfVg+xrGaQ9FfF8EoJSoaGnrQRVgJpyso5ikVPug3iuOBTlJcp0Jt3gPD+ySBvA7cdhLo+wppHmeBraK8KeWkWYl8ulBpCyGE8VLBnkiji21TT3QpkpdQG5h14olcyTu/0hVw9LzUDrG6P2iJdNKMPlDdLwOoEJpv/ALgnEzFFLgMO3X7McUrkaBssS4iUUnMGrcGx7iFykkQ/nynDO8CzMLRt/WDTBaFDw84PlRIWtb8yggdm5m/8oXS5KUlXmAkMcrbmg91/SGawJciUCkknmoLVimUVJQxKUOyluOgYhmPeHHD+EEzWqUBlEHcDToxArCpONShTstycxzBqAFgPVjGi8JYgzEFalMcxBPxttaFZHJK0KipOS+B2gWarfX16Q3wqYEwcoUp6/R/jDSUPh6RlbOglRRiJZJuwBgQqOkMMQoaO3WBkdQ+3+YuyMpWrdzrCjHkGjMD1reHE9XZtfSkI8dPYuHH0p/mK9koQ+IZ+QLSk0+u3WMi8NfEUweYACSwq5diSfizE94UxugqRml0jxHiRIME+wf8A8+eHs86dilWljIjuan4NC3+OXiTzsUJKTSV7Xcxsv4GTP/i5uT2hMV8g0fF/FwX/ADs/zfbzkn6fCER3kb+CCsKjseRHYeQ+rcVlMqlvs3+EcROVmTZmFvj2q8G8YLKLmxp03hUkG50PuvtGS7iNaqQwnodn9AzxhPGWEUJjkWZz3sPveN6C7U/y338IzXi/B5kE9HFdunYNAYnUhk1aMDBGBmMsVaB49IUxeNxmNthJYKVOogtQirlwEuNjWo3j3g/+oohVP9wFgFZpYKSxF+uof3wXhRzqOzfUxmkPiXr4fnqwd7lq6QLi5RlyikvTUQXi5pG2+t7vAOOmKWk5i5ysPntaKjst6HPD10HWDlpcGE3hqcVSU5r1HuURGgI5YTLUmWtoxHi6SMoI0P0MZvCKZaSN41fi4fhnoR8/8xksOplJPWNmP7RMujo8RmZhmCaumlTRjUdiB6Rbi8UMgAHc9YaKw6VpCmDj4HX3ws4wVJGhozClB/uJashRw5bqIqoO3xg44eoLM3x+7wBh5RTlNg2g+6watYmJygkEG/0Zw49YtkRBwgzcxLlI2Z484ziBSWSyWGXMosw6C5jxNwKlJUAUuhLsAxYnmapct9YVTcEkJBcg6666elYrxvolxbbv/Q1wvCpk7KpJBDEFahykEkHraNfwLhvlyggkGpZSaCvSEXDpi5pSByy0kZQmgKWt77xrMNKpT9m1jNKTbpl4bcnfoLwUqDWbpFGHGxf7+MF0bU9h9P8AcLNqBp6h8IDz1f4QXPSN/h9IEraz36xSIymeHTR32EZ7iKtVW1pt926xoJ00PUU2jJ+IuKIS4y+gLP07UrB41cipOkYyfMKlEkuSSXjxHqYoEkgMHoNo8xvMpIkSJEIfU/4G+ICibNwxLCYMye4ofg0Z7+K3C1SscpRc+YHftT9oTeDuI+RjZEwqygLDnoaH5x9K/jdgkrly5qGOU1I2P2ITzJ+yj4+I7EAiQ4s+1cQwSi+3+jC3yikH7t9mNdPCQhQO2vbrGdxqUhDO6idbdTT7vGCD0aMqplWEBykEW3uPusCcQlZkWdq/u/3pBelrUO/28WzUhQZIYJOzuLuTr2gXphJ2j4/jsMUTFJIZj/kfBoHjU+LsFkUFsC4KT3uk9aO3bvGWjfF2rMzVM0HA8RQC23X/ABpDaQHK76W7P9YzfD6BzVOpBqk6OGt1tDnBTuZRH9PawsfdcQE0MhwNmKIJJcgswrSKETSVMK/6ghqH60++kDIUxVW490AgmNuDy2QNi7e+HSVUq0J8CpkpHy63hszp9Izz6EuGZ8Xo/BV6fMRjcEl5ie4jYeKn8lXp8xGa4TwqbMUFIlqUAbgP7tz2jXi+0RPpsJMkBDtc+jQr43h3SW2h4nhq8uaYrIlLBmzvVvylki9z6GPc3gUxVgmhFzcb/wCIC6dkeSFdMzhCvEcsqWSyeYt7L/CL5+E8iaEVcpDvUuRWHGAw/kE+StKpeYlRyzHG6XShixGrRRxeUqaszUpcABNGd/f84u9/gpZItdF2NcEKTRY12aoDdwIAxKQoBSRyqooWynp/Qbja0GzcJMKXKVNuQRWradKdo4pDISlIdZUAoNylJfMD0FPg0FdASmkx34dYICEl/wApbpX9vhGlw6GT3saRk/CuEPmzJgJKCBkNrkhyNwwD6uN42UuXy/MRlkqbG4YeNv5LsKmDMpAgOQkgQSubSBZpQJiV1gCZNb1+6fCCp6joH26QpxS2Z2I90UQC4pxHLmJNnPp+8fPuJ40zZhVpYdh6CNJ4nxbILMM1L6emsZCNeGNKxGR7okSJEh4okSJEiEJH3rBCXi+Cy1zreWQo6ukMY+Cx9q/hwozeCzUH8q1geof6wnLxMpnxpV6W0iR2bLyqI2Le6JDy7P0FNDFzarfP31hNiMOCSGZ/renpGpx2DDOk5iUuemhELcVhwHU4fTe5+gPvjlxdM2zVoRS8MLJNSav2Ll/j69IsXLKWzVq33vX5wZIAXMU40pQ3c/OBeKzgkk07NXX/ADBPboXHSEPiLhYmS1J/UHBuXSCRX3e+Pl5EfYsWQQFVe/79I+YeI8LknqayuYet/i8aMEvQvIvZTwknMb+9n6U721jVoQEEhSMpUXLWbQt+WiT0cRlOFYjKpv1ECNQlQnhMsEkpUMxs+VKrVfpoIPJdkjVFyJfKyi4FAttbV0u/aAsS6Us1ddfu0GSOFKICFFacyipCjQ5gGUNyggVNWZ94aS/D+bLnWXaoTQlL3JUKBqPqwpcwvyUesGWSKB+EJ/DT93MOZGEmEUDd6MN6m20FYXAoQiUgMliVBRJOZIYczMCzgtU/GOjEJUEkTAFkEhmzKAVVQKgVHSnoGhMmm7ES/kSr+otRgJU2YxCihKhdOZKxqQSBV20bYmsG43CAIuiUnzAQmWS5JIyhTACnWwNBUxZiMQUqmE4gzZSCCE3QkhHMBVgzs4iuRjszoMtRcguqtxvYNbpE8/gS5uwufxIyxJSMks58zJQMxDsTmqoGhL6CBp3EwvzVWILhUwEpKhShAJP7mPOC40oLlrTKMsSTkYB0qCksSpwxep2a76+sJjZuSbnL1LAAITqqwAyg25WvFc6W0ktssw0lC5uYqQczNlCRloc1Egd3giRgpRlrSmUAnM2ZQfM5f2Mtu+/SPC0yVURQpqmYWPMwcDKNa1FtorlylpQFiZmUKB1AeZ/SR7ObQP0eBTF/5B8XwmVkYy8gc0chKlM/s2FrRn+IcOUVA+V5P4ZIyHOkJ/UoE+0L6ahqQ+xGGmLzKJYofKZeYTK1I/QW2y1g7ByF+UUnLy2JGVw78zBgeoG9IZbv5Jdfkz/hfDlMpLnMXIzDmFLVHRvhGnlgN1hBipUmXPKmMtSB+JKYnMnLmSpGV0k0o1CHtBmExK0LCT+Ik8x/UgKLp9MpHte/SJLbs2YsyWmOcPUVp1jxMiYWeFjMkuLU0OrjeOzUONG+/wBoBmxCnGKrWEuOmuWb3bQ4xh6n098IJ6qqO3792rFxRGY/xFiCqaRomkKotxMzMoncxVHQSpUZW7ZIkSJFlEiR1o5EISPq/wDBHjJPn4VR5VJzpHWyvpHyiNh/CbEZeKSQ7Z3T3cUHwgMiuLIaHHeDEmas5LrV8zEj6jP4Ccyqi5+cSM/1QaPc9KCCQkBw12ZjX31PpCbFoNT1YGnX427PDLGYpKQAVVNK3brSFIxFaAkEPV6PUdj+0ZFo6NCiasggi4pt/ukV4gZsyjXp1uPSkMschwCQxPyav33hUlQdjWo+tT0r8Ib0U1RQAairDW7bfCMf4w4Y8sLF0H1yk761aNkXSaX62b/R+ED4/B+byj8zuW3B+X0i4S8WBLh8v4TwqbiJolyU5ll+gAAcknQR9S8OeDJeHRzqE2aS5Z8qS2j9jzG9mi7hnBBg8MBKSQtQckh5iyCxZKXLNZNQOtSWIwrgEMkBLFhUlhVtWFKiLzZm9LhzcmV8QLiFISCtCStQSQhQ5ku5cZXJFWsCXudIqTOXmSlTpzsogOKC7Zhdinm7QcJaso8tWQKZKyoBLCzuWAIilKUoWfLz5UBk1ABVVwWAqX2hHkAno9rWKMARmABmFr0oQfusLZHD0lI8xLZVKOdKm1al1AMl2LU2hnMlrXLQpZCVghQZl5SDYtT4axybiAhJClJGdIarpYHNcgEEi4F4qL9IuPNFKMCR5yEKlpCkZql3USlRDEXejNaukHSMcvzErIBIls5Lpo7OKOz2pFaMOgrUqWSEqUCC5YgJqalxp0i+Z5WcEJmL/Dy5KJC1EstQWVUFno5paI9sJbdIBwgV5KRlSpXmuSlISFBRAcgMaJo3TURMeQVeXJWkTTuwS1QXcblvfB8mQE5coKkIAUq5BpTMQPmYplYNCyZiEnMoDLmqCM1Kg8u7i40gvdk03chZLSkTfLSjKlCKkOACRcAmrkFjF84lCStKvZACUsC5NCSWL2+fSCpmDJlBBBWBRJBGYgtd7AlyS4N/Sogy1BMwoTLZko1BFBU0aJa9g3G7LMXjUCTlUSmc2diBygAkJqOdRU1AaMe0eZM9aJiZU5MxZLFRy0D1bNb1/eDP+OdWZCRMmlGYOygkD8zigqRbtvAaJaJqilS0zJm6TzEu5dNtgK7AQdxSqi24pVRbgZoWsFSEMFBCVqoGOjfHu9YG45wKWysnKlQDKQk5FpfNlcVSQRbVoIxILGWWYWCixcFyzWHtPvm0jkuZnkrShRKJiudRJIC6FxoCDqNCYbCcelxklwUywrC5glJU5Ci5ASQQxYszubPrDPDY1M1BKXChRSVBlD0+sKeMTZvkkgJLFJ3Km9oEDQ1rS8IsXxSZLmmZI5pJ9lJrlLAlJaqP7aA+6LcPLhpxZWv0aLHIMZ7jMzLLV0qWoTSwb7vBmC4uJyHcJWBzJJ13ANSPvus48WkLJeo+doCCalTNcmmrRhiY5EiRvMxI6BHIIwMt1j62iELeISPLCUatmJ3e31gKLsXPzrKt7dBpFMQpEhv4SxGTHYZW01PxLfWFEF8IP48r/wDRP/sIp8LP0zNlnMe+5iQWMCP1RIw6IIhw4AZlHMb2t3sdN4HxCBUildPqdRzQwWktSzX6s3yJvFU6U1yN/iffcQk3iyesFO7gh9jmP7j3QqxE0JUzNQj/AHV7CD1TkhhW7FzX2iDXZ3gHHSC4OmvVqQxIXIqXKIS9NzfdqtbT7EX4aQvIRLyiYUApUoE5UkkDKA7kgEtZmvA+YKyilSC503J+esE4gKmqTmJAzqyAKbK7gAgvQOQLaaNAyfiZszdUjsvElSApZmqUAxQ2SzXF7iltIuwSAoBSSFPrVz8TqDFCeEk51nM7MFFwinPQtvf+2DMNghKCTmyJSQOhFWAFKOCPX1jNPJGrMSxSk9ItwqQyjlIZzzaWcjd/3gXhyyZTqWoVJBAKUgGrDNrUiCMR4hlBWRyoLYBTBQSDoQSFXF31Zo8YxQJSMrSzyp5soBNi+gHVrxUW366XLH46PacSl6FPwJ2+lYHnTAJiStCSQXPMCFJNCQANARvWA8NKGcoyqZKQBkqhQseYuXdnBu8X4hCkg5QokioJy5mNEgGkMqmBFUy9OEZCEg8hJSDQZ2KnpoBXYMIF8ry1BcwZxL9lTOcpp3YP/uPY4TMlqfnUCkeWKBC3DqEtqlQLOG32oUMUJY/6ZWtaSlHMAE2rUtfSD3YTjTPPnGXJCUnKFFgU0ypAYEsXpSxjhnklKAFBxSlg+7+6LMPikpKUKqVJPoqgDHcFqR58vlzTCtawXIQwpYZUsXFREA705KxoKT5akMjlYpJUC7OA4cfUGAl4R1CmZRJKio1GnKK6FvSCkuFoCZRoHJcDIDcBW/7QRNwRMwkKIBLgOAlI3KmDB3PaKYAEtK0eYVB05QhCU3IzJUT6qSOtIDn4ROcqKUSgEpzEEkkpAFSdKXFOggqVMUifNllapiQoKdIooAnMhKi5qzON3ivF8OWpaySUJWrOE0AQNEF7nT3nWGtutjXftizEyeZM1KVAAAHMog0fmINAosajYHWDJUhMwJVh15JYSQcjhRPs33u5iSpxKnKigAkEkZhMGVlJZXKpNWLx4ws4E/hEO7KUagAXGXegEWpfBGwbCqWFqlBeYs6ioPTrqouQL+6FXEMMqVME+hzH8RABYAJyAp7gA1sWuDDjG4AqXyPLUv8AM9aEE9yweC8VLCgc6X0B3pqPhFqe7KUqFOL8LSlHzJMwJIsFHLmBFGLUB/ahtGF4txVS0ZFhi/vZx7o3MoKCJgCqgBSUEkiilKLagEECEXHOGBaloTlQQpjnarB/MSbgMWLaMTQOG4572OxSaVNmLiRbPw5QWIPQ7jcdIqjWPPUtLkRpEcMCcH5oHOQSTsC4+RhHg8OVPlqo8oHeHGJxCkYIylEF1gBr7kEbBoGQLM7EiRIIIkMOASs2KkClZqL29oQvj0hZBBBYioI02iMh+uPLO8SMjwfjqF4eSpV1S0E3uUgmOxz/ABZC+aWNbCp2+6an5QDjZSmUrMEjQD5V+u/v9Yhbl2rtXoLN8rVgWdPKxYqLNYF2zXGzbbwCNzMVieIrzVWQcyiWY5n09/1hth8aZqQDYev6XtpT4aQHjZAC6AByX1d3raz/ACi/BFgAG2fUhn9KEiNjSaMSbTC8MWUE2rWvTT/yakOuHSgEnk3qQS4YsBWltevqinpZjr2Ab3dSY1mERUJmEFBD6A1Gzv009YzzxqSD8t0ZvH+K50laE+QV5wOZI5RzEML1ykl3aie8McXJXMIUwSEjagzBtSzgCl6klksI0mJ4cgpFAdG9d60jxhcEEJozAEBqEixYumtKhyXBrqVzUElSIrMTiuDl3DOoNl3DUatR2FOt4Z8IllUkBRcVFSDYs4NLWtpD2dgQSUHMFEEgElJP9SVKdJFQ4LEfGBsPw7In2hXsSXDh63ehLfl1jPOa4Dkh5IV4kKGVIJTVrXTfmKave4NWcxVNw5YhaTUt1tXMGoNHpXvBM9bg2ylZooEl2GjBOlxWlrRyaluZmKTTmIBYVG4oe1gSHgkjI4tA2EwKubJM5SktzHMkuHIJZiWekGrwZSpyQpKTmSaPRjv0qDa0A4rEZQo5PMJDApLKrR3AUkAXdtGj1J4gEpDIKiwDuXHV0s7sRYPWDpvYT2rD5CSqs0ElnoQAkv21FS2u8WTAENluqg5gBW7nrbraLkgqRmyFIJZL20cPv06iKpmAUVJSpyZaDqAA4cmlLsW/pEB0X4e2eJi3BAKBMRUIUoJC2qrK9yPi3rAmKxWYVAc3B9nTTZ3iucgq/EScwTR9yzs36m2p1EBz+PLTzIlBU1wwUAzdQaUDjS+jQdbA8OBuNR5gSpwFpqQkZQauPcwgHiIlz5flyJ6v5vOAZdQCDSha9i7x6x6lq/FCkjNeWgEZS13JtqAIS8qFBRSELWXduYsHvpQPFx09hR097LpmdLyyPZGVQNXIAqPXXvHOHEqSlIBJBGvdzXQVLx7nYlJDqLf1E+5yfnFhlmXzJDlaQRs3Q+8mKTJYSmSiaSlRcgsa639LAwHOxa/LUyhnSspZVjVx2p9Y84iaOgq9Dru+8AYiYnMpQZQIy9Q7pWQTc6epi41xAxVs98QBQvEFLqSmWkoFCXzAE5r/AJVEjUHSF/FpaZjoWpMuYzqSSHSW3LVBIdtN4KkhSEpAIIEtlO9VC3pU9gIE4th0zQpwMzqL0BzFIArrqYdGr/6PVWeMZgpcyWgzVlORPOgVU4zDkoWcsrlGViH6ZedwWYBmSCpD0UNXLAd+kN/D6VSphQtJCVEV/SXYE9Gc+6NbO4XJUgpVLJCJoCyhRSDQKIJCSARfUs8N83CVDIqtHzjBIUJkvKwVmetA7tX3NBHiCYfMa2pTsT1jTY7wwhQWtM/mcKS6QzEByVA33DCwMZzjnAZ8pSlTAVAFs9wab9t4dGalwJoTxI60RV4YWeky3BO0eVJYwTh5JIAoxL6dY4coNs2+g0/yIhD7BwLhq/5WRyq/6SNP6BEhBgPGs5EqWkLLJQkX2AEdjPTIbhTan7N/vt6izpSnppUaNTerhie4DxbmLX/3pQenu7RaSE8xFKB7XvbtTeMqRubEuLwRZRU1tRQXAIbVwKfSBJACBcJO5D0c+m1v3hlPxTkhTm5oaP6DbTWFk+alYACGL3flbYBn3JL7aRpTMrjZfLmZlU3s4LjaD52IUZYIOVSbKqxDUDszilNoSyJhlnYgalq19139IPVhwuWTMSKh+Yg5mNsh01ctahhc0Elf7OeGv4oymacakjtcn77wxV/EbDKUwmBLih00FRYg3YjSMZP8NyA6cgQDYmvQM41rUbCMZxnhhkTGdwXY7gGCWGEmU5M+tTfE0oqOWaA5sFFgbEpq6DU0FL0i1HioFISwVVgQo0JFyklknoaR8Q8w7xbLxq01C1C2u1oj/ixYPmz7QnibknMS1LsxGhd+nuj355tmYE1JLJD3J0LU3j5FwziRzKTMnTkBdzLP5rAqDhxvV402J8OY2WPNlT0zgQAwIIYVoC6W6g7xX0K9gtWbQFTgpSEkGpFNGF3JBpfeD5C0rJKhLlKVUhJZO4Z7e+Pn0vjU+SgfzEmaiWzBUtlIO4Ul2p/cCI0/h3xAjEN5PMsDmCmqBahpv7yK0gZQcUKaZokYZSl5kra57toK1MGZV5Vtzj8xylLP3FPkfSBcAoZSRRSqgUUc1vaGhbWtgawFxLEZQFOpA1Io5oyTXUuR2PpmqyJBuICGCEAJQkFTkkkr1qB+Z/Roy3EZDkqsrp0t87QTPnqm5QlaTlGZiWUS24DUG8BTJ5LFbdibiovpV+7e8d2BKLB8NxRaOVYd7hso6bx2etKyCakaemX6wHNnKUXloKwtZShCHKiQAVEJbmFdHsYqkzCBR0lyDmqXFxXXpaH+DqwXGi3EJTMLTQQAaJeh2dvlHpM9YChyklsmyA9lVD60G8cyPXXfU/tA2MCgyZdZqyBLSA7qcOCDZg7k0i4py0RW9IunyVzECZmly5UqYBNKlMrRTIT+alx1A3jmLyfzEsq/Dw01BKCVZjMNPZpqSk1TUFRF45iJAGIVJy+byjzQoPKkAMVzBk01d3qdSYVS8UtRKkq8ybhXUiY4TJCEswSmnNUneg2hsYKhygkqKkcQmJkmdNKQUzPL8pmUTlUSVPUBJYNrXaK8XjlIVknpUFJJUttErQMgIGoJTrHVKT5alBj/ADNFz5gIEuYD5ikoYPUtWOT1pInspTeVL8xUyq1zErTmCQTSp9yRDlFfAVIFDTcqUrqSjUJ5vLJVsGz5R00jWyUqOHLzELJnJUU1Q5CWICgrqYxnE8CErUUAhlK5dvxFAB+iQLRYnjIKgFpShKDRCAQ9ahwdHJ/xElBuqDVG5xeKSZ60rQxTMClaAuPLIzpBDOlwDqCYGxRUMxd0GhSQSqovlZ70apEZdPHJwSwVmMxRUsKGwo/fmpHZ/iAKVTMlISKVOYgJa9iVAkkbQtY2ime+NYCUolcsiWovyMyXBqLcpG3SEsrhqiop/MNBX1faGOLxcqeSVJ8uYpQOYVoRrbWsLU4kpo7EVSXt2OxjRG6KOnDEcou+guNG90Drml+1ngr/AJIhYWAxcE9aN6RyXzFyCCSS7DXvpBEDZcxBAJmEEjY/vEiqXPSw5TbpEgaIfXZeJDm521Ud+UX/ANwNOxpUo2FXAYdL303O20UIW3shjo1zo30j0cMUKCVAgs+Us4FWLdTvvGRKjU3Z2YoEuRUkt/kf4f4QXJwY8ugqNBRzuQNT2izgmERmBXXvY9/hDDi8+WgBOVnF99ab6Xim90WlSsyyljMXfW+96CtG+7QfKkjKGoO5JLVroAesV/ywXyh8wFq13INonECqVKBYigLiruwPe7U+NYYxa0D8SJHVjpUe/wCDQv4nwYYqWQoBKhUKfMx01qGvDcYiWU5hMWSQ7EXNqqozbt8TQfDuTmCBMNSwzENbNyqBofsxS0CfMeK8OMteUpIOwqDo6TqDHMRwWcgsqWQdrtQGvvHvj6bjUIQUFQJUOZykEJJFQggl++3pAWKxQUsy5QK1qYJy/m0s5PYPpD1NsWzByeDHKorzoZqeWS7kAVcVc2jReEsVOkulL+VmdSZicrm3IxKkksA4BFnEX4XxCuWky1gsS1iFJpzBqcrJs2h3gTi/Ey6TLUDmICddQ2sU7emgo1023C+JyZ6glJKJhBKpdlsOwyrDbP2pHjiHgVEuYJ8lXlqd+UMk1q6bNowaMxJ8JGflmrUtHN+HbMU5lMX/AFE2swDxusEmZ5fk4ialSwkFJ9kkNlZW63TU6gvvC+asPT6ehiwt0BIFnSKNS6Pf2NjURfi58pacilFRcEgF8wbfux7a74vEcQmSMSlCgQpmSWzCYkaAaKb47x0YxDmYlXlzErdn6khg1agdPfCZQ2Z2qG6+FBxkWZZALl3SS1kkAGv11hXi5eVRlrT7OosTcUuo99o5iuNgITQs5JNQA1KOxFxAWI4qlRTlLhg5JdnJoR+qj+sLUX8Aj3zTISMhUk5B7PtsXcMzAHu5vaF3E+GhErkBzZgtM1S0rZTMsKOUUJIJdwGLVJBG4nxpICXKTQUFPSoFYVcR46aISobaML/bweLzI/wNcHi8P5s7O61ISkpXJDy0qbYnMxOgSNbQj4pwiaZIxi1p/EWwCS5s7ljyjQC9vUCfxJCH8sOo0JsDuTvWF388vNnzF3f1FnFj6xrhGgkGThPk3K0eYkKuUlSS7Eh3INbxQeLL8tMosUIVnCSAzm7sAS9rwdI8VL88T56Ez1gMCqjFmB5QxI6iKZc3DlEsKzBRmPNU1kUYIre+l4P9oI5P44V5ipIqoKQkURLLucqLV91TTbk7iwUpRUkqCpvmKBNTQgBx3NukDzZcpgUqLkEtduZkiw/LUmBVXpaLpEDpnEsyWIehqbuSkqL1ckpNdjAKjWgaORIsh7lTikuLx2Yp2bQNFcSIQ68RSnjkSIQkGJxRMtiHblB2dzeA49JWQ7FniELhJ6/P9okVhUdiEPtPgzDGcoLXz5A5SB7RpR/yJCi5UaUa5AhWVA4vE5lMpeIyFZFAyUg2FEB6bZtbw78KcZmhQkJErIhsxKSJi8zKUQQWYOdDavtRnMViBMxC1JZsj0IuZhKSRo8tSb1oLNGNbs0cY3kYnKABWgev+a1+scn8QUujBupLfKrO0VScOWYnW4tW9fSOqQiyqfE0+VfnAqg3fs7/AM1lQpIBDh3DGgDsW1/aD8BMyoLhQC7LeihdgsBvzCgt6Qol8OM1SvLdRupNy2nMWAs1SPpBow4w0krnjIWDys+YXzBS8zsapcCnKHeGNoXuy4yQVE5Qc+rfEk/d4Fmz5MoZlEPmZKLkEVAyi9QC3R4pVxHEYkgYeUuYR+miE3ActlBJLNfpHD4exEuZ500ITMCGJWUhThVCLkGqU9WfWg1YWlpA/FMYubLOZLZ1UJpyhjbTfoIX4nhCkXSxatXLsFOQKihAawbQuIvVjJmarAo/KCHTUG2hoKGPasSteZanUpRLqN1Ely5vcw+KpUJyK3Ylmyiqpc9S56Hq9Y9SJGHK0pShImBQWAo+0avmKrp1yhg4ajwbMkumoAbaFuJ4YJl0k7kFsvXWCYtJrRppfiJKSBMbMnQpKWD0v0IJrUamDJXFRNUZgmHMAGSFEs3NRjQCnoTGRliegZJuachIopIdaEgu5DF0jXaCcOBkSJYCiokggAANqVgB2Gl3LUhLgh1s0GM4nKmoy4lJAJATMoyaOC49jKaPaoqIXY/w7QKlzpQoMomFSVTP7SxctuRAuHBUlYKgkOQRuBU+n+YB4h4e8xAImlITYE5kDTlFGNP9RerSFuXyJ+JcSykpUVpWn8osNSDVgD0ekKTjS5IO/wA41H/CmZLEwkLSBk5qLUASAsK36agXi8+DpEsOsqULvmsP+012+6H5RWgY1LhiZk4qLkv3jyTG7m+FcNNH4Tj+pJfQfqJ3F4zfEPDcxCyEJKk6Gj+6DUkwqYniQyw3AZivaZCRUk6Cug7Q94TwTChXMoz1JAJSk5BfdQu2kRySIlZk5coqLJBPYPHFIIuCO8fUsFOC1ebLSmWsAjIoMFNQOpLEEaKHrFeIwsmcpQWhMmYfaT7KFm9bBKn19k9IW8tegows+Xx0GNbxXwiEJUv2Skl0kFxt9sYSSOCeYWQtJezmvQHvb3bwxSTVgtUVSTKWGW8tX6xzJP8Acm47j3R3E8EmJYgBaCWC0HMg+uh6FjHr/hlAjMoAH81SB1oLdYNw+FnSOZCgpOrFs3f/ADF2QV4vhkyUQFoIcONaekFcKwqVhSVy1PcKGnQg0MajDcYkzQ005VmjmhAI6U02I6QoxCJ0pKiwmS6NMSxS2mbKdoqyIDxvh1QDo5gLs/x2hTNklJZQYw3ncZUkuk5VfqB06dPU3jp4tKnADEIY/rQwL9gGibJoSgQZhuFqUzhQBtT99OsMsJwDMoLkTPMT/TyLHRQJBHcPFGNJRNPmSyHHKVglnDeuu8XZRcODS/1/AxINkIRlTzpsPl2iQNshrpHEUSwVS5mZaUuDLdRD2Zn27UrSFI4uStOWUtCylKBnLrOVLOSWH5SXJF7VMWpmqM5K0oKs4Y6BbDKqhcZbfJ9mGB4EZawtKCNV5i6hmc8tW9wtrvmjFRRotthXD5UxQqObYPa2oFa7e+HSsBLlpedMFhSxHexPqGhYnja1ky5MvIE3Wpg2oruQQfUQvxWBCj+KoTi/s5nSD/bY/wDc8Bv3oc69E4p4uGdIwcta8qnzAHKLg81mrp9ICHDZqcUg4srUFNyoJQF5xZwXUSVJDk6GtHguXiyFJBzABuUMBd6jKXHS1toL8YrKZsmcWWEqIINAc6WBcNlYgH12JENjrSM8m/ZvZPGcPIkiUmagKlgApSpJU7V5QaFtDpS0YTHeJVzzNCJYTkW6CpyssguCqxzEsQAQxF2eJiJxy/hyyla2GeyRQiwpmJNzbKKO5hFiJU2TNypKiTMISR1cuBdqv3Ji4pPoPOHHznMWGZKTSz5W+MF4SUqodwQxrlLbdtWiYaSH/ESpIDsCMt3UwoLEHeA0cUBnrRQAKyvT1YXHSCt0FatIN8gOxU2/5m006xoJHABlSpCkkM/U0/VoXfSM5IxKlHKQkmzk9AAR2DN/qNR4ew5AUFLJR1ppe1gS3ugMml0vG25bQNM4XmDim+tr1ELMfwo5eUFK015aBfQtY6Zve8ajBy0ZixLl7gBwLNBE3AAh7ja/eFptBzipdPmsrGn8zghwxFdXHzbSkHTZwnSZkoBOY5a6pq+2xel6CNRxTgyJjOgOzf1DsYS4fgpk5kglaXcAlmIodGNIuT1a6Z5wdaB5csIASEkJSGT2AgLjKEKkLVZQZiL1UAR7ib0h/isICgPQs/38YzOOw6wWrlJbMLdixhGNtyMMLsTyELlDMguUjYBR1OUkV7VdoKk+Lkk5ZqARqUggjuOnSDcHJ8xRKzlqp1EUYuQzUDHN2bWFnHOEpUtRlqExLUILsb5RuTWmrUar7tN7N6lQ8lzkKQ6GUPd+0U8P4dKKyDLCi1FPlUXo1wKaM1oyOHmLQpgooUk2ejlwaHSNP/MgFKVFJWpGY5RSl301e8DKDroakrK8bJVKPszUpBYEkHrytW41hxhPEMhaAjEylJIAAmodQA6o2vuKwnl+So1zEFLFJUoh30rehDPAmM4c5yoCT1zEH0D1ezdItRVUwW9muxqiEHypiJyGIT+oE2A1BdqDvGOn4JeYkPLqSEFlKBJsX9ou9I9YCWqUrOiYpC7CuYdM2hBBIqNI0MrHpnN54ZQpnlg5B/cLofdyO0CoqD0W5OXTMzsfUAlpiXFQpLlgOYCxb3vC6fipiVMleSmjijXPy9I0XF+DZvxE/iWClp2uCpPXd29Yy5SVTci+WtXHR9Q7UtDY09i23dF3DcSpZKFJ8wK3clNNCLVgnB4TE4deeWMoL/mDN1GavqI1PAMZhk4RKAUoWAFLNnUoApoRWxFNtIpxU+UpJzpzaHKCp2JtUAf3XtAubukhH1X5VRnZyZOJNEDDzn7Sl/BkH4QrxmBMtRQsZVDd3+WsaPFqUMyUeV5TgAlmIaruXJvRqbxZMShCAmaPMlpSFMoh+8tTgtflrBKVDrTEctASjmUpPQKp3D1gjCHECXmW6pf6VgTH7JUX22jQypeACBOTJKkA1UkOR/cHdPugsKliWVS8OJeoVNCgA4u62SHGjKPQ6U5P4ImZ9OKlN/8AXPpLW3/tEgwKJqZ8mvRf7xIn9i7RpcbxrD4NAEqWZiy4TUAaPXQCnwgfhWNnmYZq1halUKH5QPdVVblvnEiQrxSiPu3Q5xWAZIXJAy1cJNASynA7i25OrwinzacxynYqcvcUA2bXaJEhcNht0V8NxyJUzMtyNCQWBzaEAkm+jdYecZQMVhGScxyug2qOZNNNKUNDEiQ1xrYhu2V8GnOEqKCSySApdAxBNAHDsQz0pfSyfgETcZIzFLKEzMySS2QpANTWresSJGdydsYlw9cRwGGwnliQhaFKdioqClGxJJoAXNhQsSKNGHXNmElbWUE2zE0IcqIDPvf69iQ/H9vkA1boJwuKlywrzisLAoBVy1iLjudo0vBuLOkEN92vQxIkFOPskJNDNJzHlZLXA6ECg3rYQfh+IqcJXQWeJEhL6OvQfMALtWB5shg++nfeJEiIpgGIkJIuk3YF6te3rGU414SRM/EDpapGZTa3BNLCob1pHIkH9r0K8U02Lsq0kAoy7EBIJAv0VcXrUxRiJ5VR3atBY1ozfvbq8ciQ1AAmLwyZmYqDKURViVWLnKA7epsfSj+S8tWZRWWBTmSHeoqFWpSl4kSCsiC8M5Blgs6gXUPZoeYvajuOh6GPKJWZ0klKlCgNWVQU3FHrSJEimRFErCF2NDqa23tXSrwdKksyXUxupNDtUve1YkSAcmxvikEYrHTJCklIK8psovRiKuC7wwkiRiFNMkolLZiNFK6F2ep/3SJEilwqR64hw6TLSCAyQchKTmSm9CEktXT1F4XYPwenGFZkgHL7RfLU2oq5JiRIjk0rIoIVYzw9OkBSQspy8xBdNQNGvT3wKeGz0IQpSUlIBWlLi3Z67tHIkGpNpC/FE4NipgmPLyA/mQSed7g9W2tWH3FMWnFSky3I8sHKgMkvoVPRYG43rHYkE+lFuAxQTKlpMhBKUJBJCCSwA3iRIkAWf//Z"/>
          <p:cNvSpPr>
            <a:spLocks noChangeAspect="1" noChangeArrowheads="1"/>
          </p:cNvSpPr>
          <p:nvPr/>
        </p:nvSpPr>
        <p:spPr bwMode="auto">
          <a:xfrm>
            <a:off x="1524000" y="-838200"/>
            <a:ext cx="2609850" cy="17526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66" name="Picture 18" descr="https://encrypted-tbn0.gstatic.com/images?q=tbn:ANd9GcSdfyizeZDYCUzmfSvMgkTsMYlmLd2KbIe-wjfKNPvdM6jtycnC2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32375" y="4255977"/>
            <a:ext cx="3699642" cy="22963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04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03" t="25497" r="13663" b="24680"/>
          <a:stretch>
            <a:fillRect/>
          </a:stretch>
        </p:blipFill>
        <p:spPr bwMode="auto">
          <a:xfrm>
            <a:off x="1271588" y="-30163"/>
            <a:ext cx="8964612" cy="7045326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07" t="38187" r="13635" b="49911"/>
          <a:stretch>
            <a:fillRect/>
          </a:stretch>
        </p:blipFill>
        <p:spPr bwMode="auto">
          <a:xfrm>
            <a:off x="161105" y="745331"/>
            <a:ext cx="11460162" cy="2160588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07" t="30702" r="15556" b="14561"/>
          <a:stretch>
            <a:fillRect/>
          </a:stretch>
        </p:blipFill>
        <p:spPr bwMode="auto">
          <a:xfrm>
            <a:off x="3143250" y="-30163"/>
            <a:ext cx="7391400" cy="7061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4630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23" y="156328"/>
            <a:ext cx="11843945" cy="5605326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33" y="980388"/>
            <a:ext cx="11524136" cy="5661450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280201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L8XYxNqEJqI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99155" y="264936"/>
            <a:ext cx="11441289" cy="643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28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40" y="94708"/>
            <a:ext cx="11809920" cy="5735472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4858" y="363998"/>
            <a:ext cx="8994448" cy="634223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831" y="5389209"/>
            <a:ext cx="11801475" cy="1228725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3961755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S2O6sVcUtLU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5289" y="242358"/>
            <a:ext cx="11509022" cy="647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48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425" y="300677"/>
            <a:ext cx="8229600" cy="720080"/>
          </a:xfrm>
        </p:spPr>
        <p:txBody>
          <a:bodyPr/>
          <a:lstStyle/>
          <a:p>
            <a:r>
              <a:rPr lang="en-GB" b="1" u="sng" dirty="0" smtClean="0"/>
              <a:t>The Classification Ladder</a:t>
            </a:r>
            <a:endParaRPr lang="en-GB" b="1" u="sng" dirty="0"/>
          </a:p>
        </p:txBody>
      </p:sp>
      <p:pic>
        <p:nvPicPr>
          <p:cNvPr id="2050" name="Picture 2" descr="File:Biological classification L Pengo vflip.sv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"/>
          <a:stretch/>
        </p:blipFill>
        <p:spPr bwMode="auto">
          <a:xfrm>
            <a:off x="1498320" y="251296"/>
            <a:ext cx="2595745" cy="6491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9"/>
          <p:cNvSpPr/>
          <p:nvPr/>
        </p:nvSpPr>
        <p:spPr>
          <a:xfrm>
            <a:off x="5030169" y="1340768"/>
            <a:ext cx="3960440" cy="84547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We can further classify an organism into these subgroups.  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361973" y="2351563"/>
            <a:ext cx="2304256" cy="79208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Largest number of organisms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174185" y="5157193"/>
            <a:ext cx="2664296" cy="99988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Smallest number of organisms – the animal is named.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5750249" y="3215660"/>
            <a:ext cx="1645652" cy="1941533"/>
          </a:xfrm>
          <a:prstGeom prst="downArrow">
            <a:avLst>
              <a:gd name="adj1" fmla="val 50000"/>
              <a:gd name="adj2" fmla="val 3802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en-GB" dirty="0"/>
              <a:t>The number of organisms decreases</a:t>
            </a:r>
          </a:p>
        </p:txBody>
      </p:sp>
      <p:cxnSp>
        <p:nvCxnSpPr>
          <p:cNvPr id="16" name="Straight Arrow Connector 15"/>
          <p:cNvCxnSpPr>
            <a:stCxn id="13" idx="1"/>
          </p:cNvCxnSpPr>
          <p:nvPr/>
        </p:nvCxnSpPr>
        <p:spPr>
          <a:xfrm flipH="1" flipV="1">
            <a:off x="4094065" y="1818854"/>
            <a:ext cx="1267908" cy="92875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4" idx="1"/>
          </p:cNvCxnSpPr>
          <p:nvPr/>
        </p:nvCxnSpPr>
        <p:spPr>
          <a:xfrm flipH="1">
            <a:off x="4094065" y="5657136"/>
            <a:ext cx="1080120" cy="4999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284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334" y="280640"/>
            <a:ext cx="11856666" cy="72008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Create your own Pneumonic to remember the order. </a:t>
            </a:r>
            <a:endParaRPr lang="en-GB" dirty="0"/>
          </a:p>
        </p:txBody>
      </p:sp>
      <p:sp>
        <p:nvSpPr>
          <p:cNvPr id="15" name="Rounded Rectangle 14"/>
          <p:cNvSpPr/>
          <p:nvPr/>
        </p:nvSpPr>
        <p:spPr>
          <a:xfrm>
            <a:off x="7804940" y="1374440"/>
            <a:ext cx="2304256" cy="489654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40000"/>
              </a:lnSpc>
            </a:pPr>
            <a:r>
              <a:rPr lang="en-GB" sz="3200" dirty="0"/>
              <a:t>Kuwait</a:t>
            </a:r>
          </a:p>
          <a:p>
            <a:pPr algn="ctr">
              <a:lnSpc>
                <a:spcPct val="140000"/>
              </a:lnSpc>
            </a:pPr>
            <a:r>
              <a:rPr lang="en-GB" sz="3200" dirty="0"/>
              <a:t>Produces</a:t>
            </a:r>
          </a:p>
          <a:p>
            <a:pPr algn="ctr">
              <a:lnSpc>
                <a:spcPct val="140000"/>
              </a:lnSpc>
            </a:pPr>
            <a:r>
              <a:rPr lang="en-GB" sz="3200" dirty="0"/>
              <a:t>Crude</a:t>
            </a:r>
          </a:p>
          <a:p>
            <a:pPr algn="ctr">
              <a:lnSpc>
                <a:spcPct val="140000"/>
              </a:lnSpc>
            </a:pPr>
            <a:r>
              <a:rPr lang="en-GB" sz="3200" dirty="0"/>
              <a:t>Oil</a:t>
            </a:r>
          </a:p>
          <a:p>
            <a:pPr algn="ctr">
              <a:lnSpc>
                <a:spcPct val="140000"/>
              </a:lnSpc>
            </a:pPr>
            <a:r>
              <a:rPr lang="en-GB" sz="3200" dirty="0"/>
              <a:t>For</a:t>
            </a:r>
          </a:p>
          <a:p>
            <a:pPr algn="ctr">
              <a:lnSpc>
                <a:spcPct val="140000"/>
              </a:lnSpc>
            </a:pPr>
            <a:r>
              <a:rPr lang="en-GB" sz="3200" dirty="0"/>
              <a:t>General</a:t>
            </a:r>
          </a:p>
          <a:p>
            <a:pPr algn="ctr">
              <a:lnSpc>
                <a:spcPct val="140000"/>
              </a:lnSpc>
            </a:pPr>
            <a:r>
              <a:rPr lang="en-GB" sz="3200" dirty="0"/>
              <a:t>Sale</a:t>
            </a:r>
          </a:p>
        </p:txBody>
      </p:sp>
      <p:pic>
        <p:nvPicPr>
          <p:cNvPr id="8" name="Picture 2" descr="File:Biological classification L Pengo vflip.sv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99"/>
          <a:stretch/>
        </p:blipFill>
        <p:spPr bwMode="auto">
          <a:xfrm>
            <a:off x="3520878" y="1333003"/>
            <a:ext cx="2595745" cy="4979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5944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7147" y="-66945"/>
            <a:ext cx="9892867" cy="1325563"/>
          </a:xfrm>
        </p:spPr>
        <p:txBody>
          <a:bodyPr/>
          <a:lstStyle/>
          <a:p>
            <a:r>
              <a:rPr lang="en-GB" b="1" u="sng" dirty="0" smtClean="0"/>
              <a:t>Classifying a Lion – Kingdom </a:t>
            </a:r>
            <a:r>
              <a:rPr lang="en-GB" b="1" u="sng" dirty="0" err="1" smtClean="0"/>
              <a:t>Animalia</a:t>
            </a:r>
            <a:endParaRPr lang="en-GB" b="1" u="sng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6" t="15950" r="9199" b="39820"/>
          <a:stretch/>
        </p:blipFill>
        <p:spPr bwMode="auto">
          <a:xfrm>
            <a:off x="1967635" y="1258618"/>
            <a:ext cx="7962178" cy="3394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2493936" y="4653137"/>
            <a:ext cx="7435877" cy="20882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en-GB" sz="2400" dirty="0"/>
              <a:t>What is classification?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 dirty="0"/>
              <a:t>To which class does the African lion belong?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 dirty="0"/>
              <a:t>Name one other class in the animal kingdom.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 dirty="0"/>
              <a:t>At which level of classification is the African lion grouped with the polar bear?</a:t>
            </a:r>
          </a:p>
        </p:txBody>
      </p:sp>
    </p:spTree>
    <p:extLst>
      <p:ext uri="{BB962C8B-B14F-4D97-AF65-F5344CB8AC3E}">
        <p14:creationId xmlns:p14="http://schemas.microsoft.com/office/powerpoint/2010/main" val="299699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9842" y="165428"/>
            <a:ext cx="10515600" cy="1325563"/>
          </a:xfrm>
        </p:spPr>
        <p:txBody>
          <a:bodyPr/>
          <a:lstStyle/>
          <a:p>
            <a:r>
              <a:rPr lang="en-GB" b="1" u="sng" dirty="0" smtClean="0"/>
              <a:t>The Five Kingdoms of Living Organisms</a:t>
            </a:r>
            <a:endParaRPr lang="en-GB" b="1" u="sng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56" t="15194" r="11551" b="17727"/>
          <a:stretch/>
        </p:blipFill>
        <p:spPr bwMode="auto">
          <a:xfrm>
            <a:off x="2269349" y="1288966"/>
            <a:ext cx="7128791" cy="54095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918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95" y="175939"/>
            <a:ext cx="11723446" cy="5895803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3298" y="929508"/>
            <a:ext cx="7839075" cy="5581650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673142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08" y="46680"/>
            <a:ext cx="11689950" cy="6811320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55620" y="5244542"/>
            <a:ext cx="8191822" cy="1300067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040975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8184" y="142876"/>
            <a:ext cx="9695631" cy="1325563"/>
          </a:xfrm>
        </p:spPr>
        <p:txBody>
          <a:bodyPr>
            <a:normAutofit/>
          </a:bodyPr>
          <a:lstStyle/>
          <a:p>
            <a:pPr algn="ctr"/>
            <a:r>
              <a:rPr lang="en-GB" b="1" u="sng" dirty="0" smtClean="0"/>
              <a:t>We can show evolutionary relationships in evolutionary trees.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4631" y="1692611"/>
            <a:ext cx="4262735" cy="5165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1268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1" y="1143006"/>
            <a:ext cx="2899568" cy="353697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We can show evolutionary relationships in evolutionary trees.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2637" y="2590005"/>
            <a:ext cx="10515600" cy="4351338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619333" cy="7045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485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2187</Words>
  <Application>Microsoft Office PowerPoint</Application>
  <PresentationFormat>Widescreen</PresentationFormat>
  <Paragraphs>335</Paragraphs>
  <Slides>130</Slides>
  <Notes>9</Notes>
  <HiddenSlides>0</HiddenSlides>
  <MMClips>23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130</vt:i4>
      </vt:variant>
    </vt:vector>
  </HeadingPairs>
  <TitlesOfParts>
    <vt:vector size="135" baseType="lpstr">
      <vt:lpstr>Arial</vt:lpstr>
      <vt:lpstr>Calibri</vt:lpstr>
      <vt:lpstr>Calibri Light</vt:lpstr>
      <vt:lpstr>Office Theme</vt:lpstr>
      <vt:lpstr>Flash Document</vt:lpstr>
      <vt:lpstr>PowerPoint Presentation</vt:lpstr>
      <vt:lpstr>PowerPoint Presentation</vt:lpstr>
      <vt:lpstr>PowerPoint Presentation</vt:lpstr>
      <vt:lpstr>PowerPoint Presentation</vt:lpstr>
      <vt:lpstr>Types of reproduction </vt:lpstr>
      <vt:lpstr>PowerPoint Presentation</vt:lpstr>
      <vt:lpstr>PowerPoint Presentation</vt:lpstr>
      <vt:lpstr>PowerPoint Presentation</vt:lpstr>
      <vt:lpstr>PowerPoint Presentation</vt:lpstr>
      <vt:lpstr>What is meiosis?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human genome</vt:lpstr>
      <vt:lpstr>The human genome – why is it important</vt:lpstr>
      <vt:lpstr>DNA structure - Nucleotide </vt:lpstr>
      <vt:lpstr>DNA Structure</vt:lpstr>
      <vt:lpstr>PowerPoint Presentation</vt:lpstr>
      <vt:lpstr>PowerPoint Presentation</vt:lpstr>
      <vt:lpstr>DNA Bases</vt:lpstr>
      <vt:lpstr>DNA Bases</vt:lpstr>
      <vt:lpstr>Bases and amino acids</vt:lpstr>
      <vt:lpstr>How do we make proteins?</vt:lpstr>
      <vt:lpstr>PowerPoint Presentation</vt:lpstr>
      <vt:lpstr>PowerPoint Presentation</vt:lpstr>
      <vt:lpstr>PowerPoint Presentation</vt:lpstr>
      <vt:lpstr>PowerPoint Presentation</vt:lpstr>
      <vt:lpstr>Protein synthesis </vt:lpstr>
      <vt:lpstr>PowerPoint Presentation</vt:lpstr>
      <vt:lpstr>PowerPoint Presentation</vt:lpstr>
      <vt:lpstr>Mutation</vt:lpstr>
      <vt:lpstr>Mutations  </vt:lpstr>
      <vt:lpstr>Damaging mutations </vt:lpstr>
      <vt:lpstr>PowerPoint Presentation</vt:lpstr>
      <vt:lpstr>PowerPoint Presentation</vt:lpstr>
      <vt:lpstr>What is the definition of the following words:</vt:lpstr>
      <vt:lpstr>PowerPoint Presentation</vt:lpstr>
      <vt:lpstr>PowerPoint Presentation</vt:lpstr>
      <vt:lpstr>Alleles</vt:lpstr>
      <vt:lpstr>Dominant or Recessive?</vt:lpstr>
      <vt:lpstr>Representing alleles</vt:lpstr>
      <vt:lpstr>PowerPoint Presentation</vt:lpstr>
      <vt:lpstr>PowerPoint Presentation</vt:lpstr>
      <vt:lpstr>PowerPoint Presentation</vt:lpstr>
      <vt:lpstr>PowerPoint Presentation</vt:lpstr>
      <vt:lpstr>Genetic disorders -Cystic fibrosis</vt:lpstr>
      <vt:lpstr>PowerPoint Presentation</vt:lpstr>
      <vt:lpstr>Genetic disorders  - Polydactyly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SELECTIVE BREEDING</vt:lpstr>
      <vt:lpstr>What steps are involved?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Genetic engineering </vt:lpstr>
      <vt:lpstr>PowerPoint Presentation</vt:lpstr>
      <vt:lpstr>PowerPoint Presentation</vt:lpstr>
      <vt:lpstr>PowerPoint Presentation</vt:lpstr>
      <vt:lpstr>Plant cloning </vt:lpstr>
      <vt:lpstr>PowerPoint Presentation</vt:lpstr>
      <vt:lpstr>PowerPoint Presentation</vt:lpstr>
      <vt:lpstr>PowerPoint Presentation</vt:lpstr>
      <vt:lpstr>Animal cloning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Darwin &amp; natural selection</vt:lpstr>
      <vt:lpstr>Accepting Darwin’s Ideas</vt:lpstr>
      <vt:lpstr>PowerPoint Presentation</vt:lpstr>
      <vt:lpstr>PowerPoint Presentation</vt:lpstr>
      <vt:lpstr>PowerPoint Presentation</vt:lpstr>
      <vt:lpstr>Other theories of Evolution </vt:lpstr>
      <vt:lpstr>PowerPoint Presentation</vt:lpstr>
      <vt:lpstr>PowerPoint Presentation</vt:lpstr>
      <vt:lpstr>PowerPoint Presentation</vt:lpstr>
      <vt:lpstr>6 Steps to Exam SUCCESS - Speciation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Gregor Mendel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Fossils form in different ways</vt:lpstr>
      <vt:lpstr>PowerPoint Presentation</vt:lpstr>
      <vt:lpstr>PowerPoint Presentation</vt:lpstr>
      <vt:lpstr>PowerPoint Presentation</vt:lpstr>
      <vt:lpstr>PowerPoint Presentation</vt:lpstr>
      <vt:lpstr>Extinction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Classification Ladder</vt:lpstr>
      <vt:lpstr>Create your own Pneumonic to remember the order. </vt:lpstr>
      <vt:lpstr>Classifying a Lion – Kingdom Animalia</vt:lpstr>
      <vt:lpstr>The Five Kingdoms of Living Organisms</vt:lpstr>
      <vt:lpstr>PowerPoint Presentation</vt:lpstr>
      <vt:lpstr>PowerPoint Presentation</vt:lpstr>
      <vt:lpstr>We can show evolutionary relationships in evolutionary trees.</vt:lpstr>
      <vt:lpstr>We can show evolutionary relationships in evolutionary trees.</vt:lpstr>
    </vt:vector>
  </TitlesOfParts>
  <Company>Torch Academy Gateway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Fugill</dc:creator>
  <cp:lastModifiedBy>I. Singh</cp:lastModifiedBy>
  <cp:revision>29</cp:revision>
  <dcterms:created xsi:type="dcterms:W3CDTF">2018-05-16T14:06:30Z</dcterms:created>
  <dcterms:modified xsi:type="dcterms:W3CDTF">2019-06-05T09:35:44Z</dcterms:modified>
</cp:coreProperties>
</file>