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3.xml" ContentType="application/vnd.openxmlformats-officedocument.presentationml.notesSlide+xml"/>
  <Override PartName="/ppt/tags/tag15.xml" ContentType="application/vnd.openxmlformats-officedocument.presentationml.tags+xml"/>
  <Override PartName="/ppt/notesSlides/notesSlide4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5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256" r:id="rId2"/>
    <p:sldId id="274" r:id="rId3"/>
    <p:sldId id="257" r:id="rId4"/>
    <p:sldId id="277" r:id="rId5"/>
    <p:sldId id="258" r:id="rId6"/>
    <p:sldId id="278" r:id="rId7"/>
    <p:sldId id="259" r:id="rId8"/>
    <p:sldId id="280" r:id="rId9"/>
    <p:sldId id="281" r:id="rId10"/>
    <p:sldId id="282" r:id="rId11"/>
    <p:sldId id="260" r:id="rId12"/>
    <p:sldId id="283" r:id="rId13"/>
    <p:sldId id="284" r:id="rId14"/>
    <p:sldId id="261" r:id="rId15"/>
    <p:sldId id="285" r:id="rId16"/>
    <p:sldId id="286" r:id="rId17"/>
    <p:sldId id="287" r:id="rId18"/>
    <p:sldId id="262" r:id="rId19"/>
    <p:sldId id="288" r:id="rId20"/>
    <p:sldId id="289" r:id="rId21"/>
    <p:sldId id="290" r:id="rId22"/>
    <p:sldId id="291" r:id="rId23"/>
    <p:sldId id="264" r:id="rId24"/>
    <p:sldId id="292" r:id="rId25"/>
    <p:sldId id="293" r:id="rId26"/>
    <p:sldId id="294" r:id="rId27"/>
    <p:sldId id="296" r:id="rId28"/>
    <p:sldId id="295" r:id="rId29"/>
    <p:sldId id="297" r:id="rId30"/>
    <p:sldId id="298" r:id="rId31"/>
    <p:sldId id="265" r:id="rId32"/>
    <p:sldId id="266" r:id="rId33"/>
    <p:sldId id="330" r:id="rId34"/>
    <p:sldId id="332" r:id="rId35"/>
    <p:sldId id="333" r:id="rId36"/>
    <p:sldId id="334" r:id="rId37"/>
    <p:sldId id="335" r:id="rId38"/>
    <p:sldId id="267" r:id="rId39"/>
    <p:sldId id="299" r:id="rId40"/>
    <p:sldId id="300" r:id="rId41"/>
    <p:sldId id="301" r:id="rId42"/>
    <p:sldId id="302" r:id="rId43"/>
    <p:sldId id="303" r:id="rId44"/>
    <p:sldId id="304" r:id="rId45"/>
    <p:sldId id="319" r:id="rId46"/>
    <p:sldId id="268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20" r:id="rId56"/>
    <p:sldId id="322" r:id="rId57"/>
    <p:sldId id="323" r:id="rId58"/>
    <p:sldId id="313" r:id="rId59"/>
    <p:sldId id="269" r:id="rId60"/>
    <p:sldId id="270" r:id="rId61"/>
    <p:sldId id="318" r:id="rId62"/>
    <p:sldId id="271" r:id="rId63"/>
    <p:sldId id="315" r:id="rId64"/>
    <p:sldId id="316" r:id="rId65"/>
    <p:sldId id="317" r:id="rId66"/>
    <p:sldId id="272" r:id="rId67"/>
    <p:sldId id="273" r:id="rId68"/>
    <p:sldId id="324" r:id="rId69"/>
    <p:sldId id="325" r:id="rId70"/>
    <p:sldId id="326" r:id="rId71"/>
    <p:sldId id="327" r:id="rId72"/>
    <p:sldId id="328" r:id="rId7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90" autoAdjust="0"/>
  </p:normalViewPr>
  <p:slideViewPr>
    <p:cSldViewPr snapToGrid="0">
      <p:cViewPr varScale="1">
        <p:scale>
          <a:sx n="70" d="100"/>
          <a:sy n="70" d="100"/>
        </p:scale>
        <p:origin x="5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B78A8-0CE9-4EB7-A79A-914D0557783B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C8569-2355-4A15-A1EA-39534F5387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683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1550A6-8075-452A-90C0-E085E94F4C86}" type="slidenum">
              <a:rPr lang="en-GB"/>
              <a:pPr/>
              <a:t>16</a:t>
            </a:fld>
            <a:endParaRPr lang="en-GB"/>
          </a:p>
        </p:txBody>
      </p:sp>
      <p:sp>
        <p:nvSpPr>
          <p:cNvPr id="46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123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23B8C4-BF75-4209-BD8E-C08F1CC0C425}" type="slidenum">
              <a:rPr lang="en-GB"/>
              <a:pPr/>
              <a:t>17</a:t>
            </a:fld>
            <a:endParaRPr lang="en-GB"/>
          </a:p>
        </p:txBody>
      </p:sp>
      <p:sp>
        <p:nvSpPr>
          <p:cNvPr id="463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3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524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148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0039597-6D8B-4680-B47B-E07AB1C67969}" type="slidenum">
              <a:rPr lang="en-GB" altLang="en-US" smtClean="0"/>
              <a:pPr/>
              <a:t>61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253247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413DB9F-6494-49FA-8038-F98D1B982167}" type="slidenum">
              <a:rPr lang="en-GB" altLang="en-US" smtClean="0"/>
              <a:pPr/>
              <a:t>63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748027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EC9715F-D65D-4DC7-864D-9811CDBC00DD}" type="slidenum">
              <a:rPr lang="en-GB" altLang="en-US" smtClean="0"/>
              <a:pPr/>
              <a:t>65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147098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73B49F-4EF5-478E-87EA-F34BF8B44559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72</a:t>
            </a:fld>
            <a:endParaRPr lang="en-GB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87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5775F-D54F-4C4D-8E09-8724A6F742DC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2544-179A-4998-A0D4-639E48DC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03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5775F-D54F-4C4D-8E09-8724A6F742DC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2544-179A-4998-A0D4-639E48DC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246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5775F-D54F-4C4D-8E09-8724A6F742DC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2544-179A-4998-A0D4-639E48DC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461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5775F-D54F-4C4D-8E09-8724A6F742DC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2544-179A-4998-A0D4-639E48DC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045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5775F-D54F-4C4D-8E09-8724A6F742DC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2544-179A-4998-A0D4-639E48DC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982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5775F-D54F-4C4D-8E09-8724A6F742DC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2544-179A-4998-A0D4-639E48DC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49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5775F-D54F-4C4D-8E09-8724A6F742DC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2544-179A-4998-A0D4-639E48DC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536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5775F-D54F-4C4D-8E09-8724A6F742DC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2544-179A-4998-A0D4-639E48DC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532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5775F-D54F-4C4D-8E09-8724A6F742DC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2544-179A-4998-A0D4-639E48DC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19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5775F-D54F-4C4D-8E09-8724A6F742DC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2544-179A-4998-A0D4-639E48DC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390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5775F-D54F-4C4D-8E09-8724A6F742DC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32544-179A-4998-A0D4-639E48DC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2307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5775F-D54F-4C4D-8E09-8724A6F742DC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32544-179A-4998-A0D4-639E48DCF4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94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annotation_id=annotation_4032336563&amp;feature=iv&amp;src_vid=-1nJv0k8zQU&amp;v=tIbD8MG1qMM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E3CKkkMljo" TargetMode="External"/><Relationship Id="rId2" Type="http://schemas.openxmlformats.org/officeDocument/2006/relationships/hyperlink" Target="https://www.youtube.com/watch?v=DupXDD87oHc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45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4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56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6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75" y="144965"/>
            <a:ext cx="11952649" cy="4808537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34996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>
                <a:latin typeface="+mn-lt"/>
              </a:rPr>
              <a:t>Oxidation</a:t>
            </a:r>
            <a:endParaRPr lang="en-GB" b="1" u="sng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 smtClean="0"/>
              <a:t>Magnesium + oxygen </a:t>
            </a:r>
            <a:r>
              <a:rPr lang="en-GB" sz="4000" dirty="0" smtClean="0">
                <a:sym typeface="Wingdings" panose="05000000000000000000" pitchFamily="2" charset="2"/>
              </a:rPr>
              <a:t> Magnesium oxide</a:t>
            </a:r>
            <a:endParaRPr lang="en-GB" sz="4000" dirty="0"/>
          </a:p>
        </p:txBody>
      </p:sp>
      <p:sp>
        <p:nvSpPr>
          <p:cNvPr id="7" name="Rounded Rectangle 6"/>
          <p:cNvSpPr/>
          <p:nvPr/>
        </p:nvSpPr>
        <p:spPr>
          <a:xfrm>
            <a:off x="6096000" y="3189249"/>
            <a:ext cx="4573859" cy="123778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Magnesium is OXIDISED, because it has gained oxygen</a:t>
            </a:r>
            <a:endParaRPr lang="en-GB" sz="2800" dirty="0"/>
          </a:p>
        </p:txBody>
      </p:sp>
      <p:cxnSp>
        <p:nvCxnSpPr>
          <p:cNvPr id="9" name="Straight Arrow Connector 8"/>
          <p:cNvCxnSpPr>
            <a:stCxn id="7" idx="0"/>
          </p:cNvCxnSpPr>
          <p:nvPr/>
        </p:nvCxnSpPr>
        <p:spPr>
          <a:xfrm flipV="1">
            <a:off x="8382930" y="2397512"/>
            <a:ext cx="47392" cy="7917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5100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74" y="114300"/>
            <a:ext cx="10437541" cy="660578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515" y="1941513"/>
            <a:ext cx="9631811" cy="4778573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648484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537" y="1"/>
            <a:ext cx="10515600" cy="936702"/>
          </a:xfrm>
        </p:spPr>
        <p:txBody>
          <a:bodyPr/>
          <a:lstStyle/>
          <a:p>
            <a:r>
              <a:rPr lang="en-GB" b="1" u="sng" dirty="0" smtClean="0"/>
              <a:t>Reactivity series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3683" y="1204331"/>
            <a:ext cx="1670823" cy="540834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 smtClean="0"/>
              <a:t>Potassium</a:t>
            </a:r>
          </a:p>
          <a:p>
            <a:pPr marL="0" indent="0">
              <a:buNone/>
            </a:pPr>
            <a:r>
              <a:rPr lang="en-GB" sz="2400" dirty="0" smtClean="0"/>
              <a:t>Sodium</a:t>
            </a:r>
          </a:p>
          <a:p>
            <a:pPr marL="0" indent="0">
              <a:buNone/>
            </a:pPr>
            <a:r>
              <a:rPr lang="en-GB" sz="2400" dirty="0" smtClean="0"/>
              <a:t>Lithium</a:t>
            </a:r>
          </a:p>
          <a:p>
            <a:pPr marL="0" indent="0">
              <a:buNone/>
            </a:pPr>
            <a:r>
              <a:rPr lang="en-GB" sz="2400" dirty="0" smtClean="0"/>
              <a:t>Calcium</a:t>
            </a:r>
          </a:p>
          <a:p>
            <a:pPr marL="0" indent="0">
              <a:buNone/>
            </a:pPr>
            <a:r>
              <a:rPr lang="en-GB" sz="2400" dirty="0" smtClean="0"/>
              <a:t>Magnesium</a:t>
            </a:r>
          </a:p>
          <a:p>
            <a:pPr marL="0" indent="0">
              <a:buNone/>
            </a:pPr>
            <a:r>
              <a:rPr lang="en-GB" sz="2400" dirty="0" smtClean="0">
                <a:solidFill>
                  <a:srgbClr val="FF0000"/>
                </a:solidFill>
              </a:rPr>
              <a:t>Carbon</a:t>
            </a:r>
          </a:p>
          <a:p>
            <a:pPr marL="0" indent="0">
              <a:buNone/>
            </a:pPr>
            <a:r>
              <a:rPr lang="en-GB" sz="2400" dirty="0" smtClean="0"/>
              <a:t>Zinc</a:t>
            </a:r>
          </a:p>
          <a:p>
            <a:pPr marL="0" indent="0">
              <a:buNone/>
            </a:pPr>
            <a:r>
              <a:rPr lang="en-GB" sz="2400" dirty="0" smtClean="0"/>
              <a:t>Iron </a:t>
            </a:r>
          </a:p>
          <a:p>
            <a:pPr marL="0" indent="0">
              <a:buNone/>
            </a:pPr>
            <a:r>
              <a:rPr lang="en-GB" sz="2400" dirty="0" smtClean="0">
                <a:solidFill>
                  <a:srgbClr val="FF0000"/>
                </a:solidFill>
              </a:rPr>
              <a:t>Hydrogen</a:t>
            </a:r>
          </a:p>
          <a:p>
            <a:pPr marL="0" indent="0">
              <a:buNone/>
            </a:pPr>
            <a:r>
              <a:rPr lang="en-GB" sz="2400" dirty="0" smtClean="0"/>
              <a:t>Copper</a:t>
            </a:r>
          </a:p>
          <a:p>
            <a:pPr marL="0" indent="0">
              <a:buNone/>
            </a:pPr>
            <a:r>
              <a:rPr lang="en-GB" sz="2400" dirty="0" smtClean="0"/>
              <a:t>Silver</a:t>
            </a:r>
          </a:p>
          <a:p>
            <a:pPr marL="0" indent="0">
              <a:buNone/>
            </a:pPr>
            <a:r>
              <a:rPr lang="en-GB" sz="2400" dirty="0" smtClean="0"/>
              <a:t>Gold</a:t>
            </a:r>
            <a:endParaRPr lang="en-GB" sz="2400" dirty="0"/>
          </a:p>
        </p:txBody>
      </p:sp>
      <p:sp>
        <p:nvSpPr>
          <p:cNvPr id="6" name="Right Brace 5"/>
          <p:cNvSpPr/>
          <p:nvPr/>
        </p:nvSpPr>
        <p:spPr>
          <a:xfrm>
            <a:off x="3869473" y="1204331"/>
            <a:ext cx="512956" cy="2219093"/>
          </a:xfrm>
          <a:prstGeom prst="rightBrac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Brace 6"/>
          <p:cNvSpPr/>
          <p:nvPr/>
        </p:nvSpPr>
        <p:spPr>
          <a:xfrm>
            <a:off x="3869473" y="3821151"/>
            <a:ext cx="512956" cy="1810216"/>
          </a:xfrm>
          <a:prstGeom prst="rightBrac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Brace 7"/>
          <p:cNvSpPr/>
          <p:nvPr/>
        </p:nvSpPr>
        <p:spPr>
          <a:xfrm>
            <a:off x="3869473" y="5898996"/>
            <a:ext cx="512956" cy="620751"/>
          </a:xfrm>
          <a:prstGeom prst="rightBrac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527396" y="1944028"/>
            <a:ext cx="2319454" cy="69137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ELECTROLYSIS</a:t>
            </a:r>
            <a:endParaRPr lang="en-GB" sz="2400" dirty="0"/>
          </a:p>
        </p:txBody>
      </p:sp>
      <p:sp>
        <p:nvSpPr>
          <p:cNvPr id="10" name="Rectangle 9"/>
          <p:cNvSpPr/>
          <p:nvPr/>
        </p:nvSpPr>
        <p:spPr>
          <a:xfrm>
            <a:off x="4527396" y="4296937"/>
            <a:ext cx="2319454" cy="69137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REDUCTION</a:t>
            </a:r>
            <a:endParaRPr lang="en-GB" sz="2400" dirty="0"/>
          </a:p>
        </p:txBody>
      </p:sp>
      <p:sp>
        <p:nvSpPr>
          <p:cNvPr id="11" name="Rectangle 10"/>
          <p:cNvSpPr/>
          <p:nvPr/>
        </p:nvSpPr>
        <p:spPr>
          <a:xfrm>
            <a:off x="4527396" y="5828371"/>
            <a:ext cx="2319454" cy="69137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NATIVE METALS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42000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80" y="83344"/>
            <a:ext cx="9579130" cy="644113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924" y="4001294"/>
            <a:ext cx="11451625" cy="2730772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92422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Displacement reactions</a:t>
            </a:r>
            <a:endParaRPr lang="en-GB" b="1" u="sng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30697" y="1690688"/>
            <a:ext cx="6524283" cy="138499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2800" b="1" kern="0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Oxygen is displaced from the metal oxide to join with carbon; leaving the metal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117" y="3324223"/>
            <a:ext cx="11459626" cy="1827639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6" name="Rounded Rectangle 5"/>
          <p:cNvSpPr/>
          <p:nvPr/>
        </p:nvSpPr>
        <p:spPr>
          <a:xfrm>
            <a:off x="7751956" y="1462608"/>
            <a:ext cx="4573859" cy="123778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Carbon is OXIDISED, because it has gained oxygen</a:t>
            </a:r>
            <a:endParaRPr lang="en-GB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6239289" y="5400402"/>
            <a:ext cx="4573859" cy="123778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Copper is REDUCED, because it has lost oxygen</a:t>
            </a:r>
            <a:endParaRPr lang="en-GB" sz="2800" dirty="0"/>
          </a:p>
        </p:txBody>
      </p:sp>
      <p:cxnSp>
        <p:nvCxnSpPr>
          <p:cNvPr id="8" name="Straight Arrow Connector 7"/>
          <p:cNvCxnSpPr>
            <a:stCxn id="7" idx="0"/>
          </p:cNvCxnSpPr>
          <p:nvPr/>
        </p:nvCxnSpPr>
        <p:spPr>
          <a:xfrm flipH="1" flipV="1">
            <a:off x="7254980" y="4861932"/>
            <a:ext cx="1271239" cy="5384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0038885" y="2711515"/>
            <a:ext cx="142178" cy="61270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91722" y="5593566"/>
            <a:ext cx="4369127" cy="95410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28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Oxygen is a ‘spectator’ ion</a:t>
            </a:r>
            <a:endParaRPr lang="en-GB" sz="2800" b="1" kern="0" dirty="0">
              <a:solidFill>
                <a:schemeClr val="tx1">
                  <a:lumMod val="85000"/>
                  <a:lumOff val="15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89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16" y="83169"/>
            <a:ext cx="11910896" cy="5909987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82517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981200" y="-15875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u="sng" dirty="0" smtClean="0"/>
              <a:t>Reduction and oxidation reactions</a:t>
            </a:r>
          </a:p>
        </p:txBody>
      </p:sp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844" y="2008981"/>
            <a:ext cx="2347912" cy="436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1738313" y="1285875"/>
            <a:ext cx="58229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/>
              <a:t>Fe</a:t>
            </a:r>
            <a:r>
              <a:rPr lang="en-GB" altLang="en-US" sz="3600" baseline="-25000"/>
              <a:t>2</a:t>
            </a:r>
            <a:r>
              <a:rPr lang="en-GB" altLang="en-US" sz="3600"/>
              <a:t>O</a:t>
            </a:r>
            <a:r>
              <a:rPr lang="en-GB" altLang="en-US" sz="3600" baseline="-25000"/>
              <a:t>3</a:t>
            </a:r>
            <a:r>
              <a:rPr lang="en-GB" altLang="en-US" sz="3600"/>
              <a:t>   +   Al   </a:t>
            </a:r>
            <a:r>
              <a:rPr lang="en-GB" altLang="en-US" sz="3600">
                <a:sym typeface="Symbol" panose="05050102010706020507" pitchFamily="18" charset="2"/>
              </a:rPr>
              <a:t>   Fe   +   Al</a:t>
            </a:r>
            <a:r>
              <a:rPr lang="en-GB" altLang="en-US" sz="3600" baseline="-25000">
                <a:sym typeface="Symbol" panose="05050102010706020507" pitchFamily="18" charset="2"/>
              </a:rPr>
              <a:t>2</a:t>
            </a:r>
            <a:r>
              <a:rPr lang="en-GB" altLang="en-US" sz="3600">
                <a:sym typeface="Symbol" panose="05050102010706020507" pitchFamily="18" charset="2"/>
              </a:rPr>
              <a:t>O</a:t>
            </a:r>
            <a:r>
              <a:rPr lang="en-GB" altLang="en-US" sz="3600" baseline="-25000">
                <a:sym typeface="Symbol" panose="05050102010706020507" pitchFamily="18" charset="2"/>
              </a:rPr>
              <a:t>3</a:t>
            </a:r>
            <a:endParaRPr lang="en-GB" altLang="en-US" sz="3600" baseline="-2500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881188" y="2143125"/>
            <a:ext cx="52720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chemeClr val="tx2"/>
                </a:solidFill>
              </a:rPr>
              <a:t>Fe</a:t>
            </a:r>
            <a:r>
              <a:rPr lang="en-GB" altLang="en-US" sz="2800" baseline="30000">
                <a:solidFill>
                  <a:schemeClr val="tx2"/>
                </a:solidFill>
              </a:rPr>
              <a:t>3+</a:t>
            </a:r>
            <a:r>
              <a:rPr lang="en-GB" altLang="en-US" sz="2800">
                <a:solidFill>
                  <a:schemeClr val="tx2"/>
                </a:solidFill>
              </a:rPr>
              <a:t>              Al</a:t>
            </a:r>
            <a:r>
              <a:rPr lang="en-GB" altLang="en-US" sz="2800" baseline="30000">
                <a:solidFill>
                  <a:schemeClr val="tx2"/>
                </a:solidFill>
              </a:rPr>
              <a:t>0</a:t>
            </a:r>
            <a:r>
              <a:rPr lang="en-GB" altLang="en-US" sz="2800">
                <a:solidFill>
                  <a:schemeClr val="tx2"/>
                </a:solidFill>
              </a:rPr>
              <a:t>             </a:t>
            </a:r>
            <a:r>
              <a:rPr lang="en-GB" altLang="en-US" sz="2800">
                <a:solidFill>
                  <a:schemeClr val="tx2"/>
                </a:solidFill>
                <a:sym typeface="Symbol" panose="05050102010706020507" pitchFamily="18" charset="2"/>
              </a:rPr>
              <a:t>Fe</a:t>
            </a:r>
            <a:r>
              <a:rPr lang="en-GB" altLang="en-US" sz="2800" baseline="30000">
                <a:solidFill>
                  <a:schemeClr val="tx2"/>
                </a:solidFill>
                <a:sym typeface="Symbol" panose="05050102010706020507" pitchFamily="18" charset="2"/>
              </a:rPr>
              <a:t>0</a:t>
            </a:r>
            <a:r>
              <a:rPr lang="en-GB" altLang="en-US" sz="2800">
                <a:solidFill>
                  <a:schemeClr val="tx2"/>
                </a:solidFill>
                <a:sym typeface="Symbol" panose="05050102010706020507" pitchFamily="18" charset="2"/>
              </a:rPr>
              <a:t>           Al</a:t>
            </a:r>
            <a:r>
              <a:rPr lang="en-GB" altLang="en-US" sz="2800" baseline="30000">
                <a:solidFill>
                  <a:schemeClr val="tx2"/>
                </a:solidFill>
                <a:sym typeface="Symbol" panose="05050102010706020507" pitchFamily="18" charset="2"/>
              </a:rPr>
              <a:t>3+</a:t>
            </a:r>
            <a:endParaRPr lang="en-GB" altLang="en-US" sz="2800" baseline="-2500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952625" y="3286125"/>
            <a:ext cx="5981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/>
              <a:t>Fe</a:t>
            </a:r>
            <a:r>
              <a:rPr lang="en-GB" altLang="en-US" sz="3600" baseline="30000"/>
              <a:t>3+  </a:t>
            </a:r>
            <a:r>
              <a:rPr lang="en-GB" altLang="en-US" sz="3600">
                <a:sym typeface="Symbol" panose="05050102010706020507" pitchFamily="18" charset="2"/>
              </a:rPr>
              <a:t>+  3e</a:t>
            </a:r>
            <a:r>
              <a:rPr lang="en-GB" altLang="en-US" sz="3600" baseline="30000">
                <a:sym typeface="Symbol" panose="05050102010706020507" pitchFamily="18" charset="2"/>
              </a:rPr>
              <a:t>-</a:t>
            </a:r>
            <a:r>
              <a:rPr lang="en-GB" altLang="en-US" sz="3600"/>
              <a:t> </a:t>
            </a:r>
            <a:r>
              <a:rPr lang="en-GB" altLang="en-US" sz="3600">
                <a:sym typeface="Symbol" panose="05050102010706020507" pitchFamily="18" charset="2"/>
              </a:rPr>
              <a:t>  Fe</a:t>
            </a:r>
            <a:r>
              <a:rPr lang="en-GB" altLang="en-US" sz="3600" baseline="30000">
                <a:sym typeface="Symbol" panose="05050102010706020507" pitchFamily="18" charset="2"/>
              </a:rPr>
              <a:t>	   </a:t>
            </a:r>
            <a:r>
              <a:rPr lang="en-GB" altLang="en-US" sz="3600">
                <a:solidFill>
                  <a:schemeClr val="accent2"/>
                </a:solidFill>
                <a:sym typeface="Symbol" panose="05050102010706020507" pitchFamily="18" charset="2"/>
              </a:rPr>
              <a:t>Reduction</a:t>
            </a:r>
            <a:endParaRPr lang="en-GB" altLang="en-US" sz="3600" baseline="30000">
              <a:solidFill>
                <a:schemeClr val="accent2"/>
              </a:solidFill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952625" y="4191000"/>
            <a:ext cx="58991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/>
              <a:t>Al</a:t>
            </a:r>
            <a:r>
              <a:rPr lang="en-GB" altLang="en-US" sz="3600">
                <a:sym typeface="Symbol" panose="05050102010706020507" pitchFamily="18" charset="2"/>
              </a:rPr>
              <a:t>    Al</a:t>
            </a:r>
            <a:r>
              <a:rPr lang="en-GB" altLang="en-US" sz="3600" baseline="-25000">
                <a:sym typeface="Symbol" panose="05050102010706020507" pitchFamily="18" charset="2"/>
              </a:rPr>
              <a:t>2</a:t>
            </a:r>
            <a:r>
              <a:rPr lang="en-GB" altLang="en-US" sz="3600">
                <a:sym typeface="Symbol" panose="05050102010706020507" pitchFamily="18" charset="2"/>
              </a:rPr>
              <a:t>O</a:t>
            </a:r>
            <a:r>
              <a:rPr lang="en-GB" altLang="en-US" sz="3600" baseline="-25000">
                <a:sym typeface="Symbol" panose="05050102010706020507" pitchFamily="18" charset="2"/>
              </a:rPr>
              <a:t>3</a:t>
            </a:r>
            <a:r>
              <a:rPr lang="en-GB" altLang="en-US" sz="3600">
                <a:sym typeface="Symbol" panose="05050102010706020507" pitchFamily="18" charset="2"/>
              </a:rPr>
              <a:t>  + 3e</a:t>
            </a:r>
            <a:r>
              <a:rPr lang="en-GB" altLang="en-US" sz="3600" baseline="30000">
                <a:sym typeface="Symbol" panose="05050102010706020507" pitchFamily="18" charset="2"/>
              </a:rPr>
              <a:t>-</a:t>
            </a:r>
            <a:r>
              <a:rPr lang="en-GB" altLang="en-US" sz="3600"/>
              <a:t> </a:t>
            </a:r>
            <a:r>
              <a:rPr lang="en-GB" altLang="en-US" sz="3600" baseline="30000">
                <a:sym typeface="Symbol" panose="05050102010706020507" pitchFamily="18" charset="2"/>
              </a:rPr>
              <a:t>	   </a:t>
            </a:r>
            <a:r>
              <a:rPr lang="en-GB" altLang="en-US" sz="3600">
                <a:solidFill>
                  <a:schemeClr val="accent2"/>
                </a:solidFill>
                <a:sym typeface="Symbol" panose="05050102010706020507" pitchFamily="18" charset="2"/>
              </a:rPr>
              <a:t>Oxidation</a:t>
            </a:r>
            <a:endParaRPr lang="en-GB" altLang="en-US" sz="3600" baseline="30000">
              <a:solidFill>
                <a:schemeClr val="accent2"/>
              </a:solidFill>
            </a:endParaRPr>
          </a:p>
        </p:txBody>
      </p:sp>
      <p:sp>
        <p:nvSpPr>
          <p:cNvPr id="12" name="Bent Arrow 11"/>
          <p:cNvSpPr/>
          <p:nvPr/>
        </p:nvSpPr>
        <p:spPr>
          <a:xfrm rot="16200000">
            <a:off x="3189772" y="4943028"/>
            <a:ext cx="1000125" cy="107156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442657" y="5478809"/>
            <a:ext cx="39004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3600" dirty="0"/>
              <a:t>Ionic half-equations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02513" y="5286375"/>
            <a:ext cx="2546715" cy="138499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n-GB" sz="28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Oxygen is a ‘spectator’ ion</a:t>
            </a:r>
            <a:endParaRPr lang="en-GB" sz="2800" b="1" kern="0" dirty="0">
              <a:solidFill>
                <a:schemeClr val="tx1">
                  <a:lumMod val="85000"/>
                  <a:lumOff val="15000"/>
                </a:scheme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985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7200" b="1" u="sng" dirty="0" smtClean="0"/>
              <a:t>OIL RIG</a:t>
            </a:r>
            <a:endParaRPr lang="en-GB" sz="7200" b="1" u="sng" dirty="0"/>
          </a:p>
        </p:txBody>
      </p:sp>
      <p:sp>
        <p:nvSpPr>
          <p:cNvPr id="4" name="Rounded Rectangle 3"/>
          <p:cNvSpPr/>
          <p:nvPr/>
        </p:nvSpPr>
        <p:spPr>
          <a:xfrm>
            <a:off x="211874" y="2007220"/>
            <a:ext cx="11708780" cy="4169743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smtClean="0"/>
              <a:t>OXIDATION is LOSS (of electrons)</a:t>
            </a:r>
          </a:p>
          <a:p>
            <a:pPr algn="ctr"/>
            <a:endParaRPr lang="en-GB" sz="6000" dirty="0" smtClean="0"/>
          </a:p>
          <a:p>
            <a:pPr algn="ctr"/>
            <a:r>
              <a:rPr lang="en-GB" sz="6000" dirty="0" smtClean="0"/>
              <a:t>REDUCTION is GAIN (of electrons)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215741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0"/>
          <a:ext cx="9144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GB" sz="24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Complete the half-equation</a:t>
                      </a:r>
                    </a:p>
                    <a:p>
                      <a:pPr algn="ctr"/>
                      <a:r>
                        <a:rPr lang="en-GB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Na </a:t>
                      </a:r>
                      <a:r>
                        <a:rPr lang="en-GB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  <a:sym typeface="Symbol"/>
                        </a:rPr>
                        <a:t></a:t>
                      </a:r>
                      <a:r>
                        <a:rPr lang="en-GB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Na</a:t>
                      </a:r>
                      <a:r>
                        <a:rPr lang="en-GB" sz="2400" b="1" kern="1200" baseline="300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+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 </a:t>
                      </a:r>
                      <a:r>
                        <a:rPr lang="en-GB" sz="2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</a:t>
                      </a:r>
                      <a:r>
                        <a:rPr lang="en-GB" sz="2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Na</a:t>
                      </a:r>
                      <a:r>
                        <a:rPr lang="en-GB" sz="2800" b="1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lang="en-GB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  e</a:t>
                      </a:r>
                      <a:r>
                        <a:rPr lang="en-GB" sz="2800" b="1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endParaRPr lang="en-GB" sz="2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Complete the half-equation</a:t>
                      </a:r>
                      <a:endParaRPr lang="en-GB" sz="2400" b="1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Pb</a:t>
                      </a:r>
                      <a:r>
                        <a:rPr lang="en-GB" sz="2400" b="1" kern="1200" baseline="300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4+</a:t>
                      </a:r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  <a:sym typeface="Symbol"/>
                        </a:rPr>
                        <a:t></a:t>
                      </a:r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Pb</a:t>
                      </a:r>
                      <a:r>
                        <a:rPr lang="en-GB" sz="2400" b="1" kern="1200" baseline="300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2+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Pb</a:t>
                      </a:r>
                      <a:r>
                        <a:rPr lang="en-GB" sz="2800" b="1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4+</a:t>
                      </a:r>
                      <a:r>
                        <a:rPr lang="en-GB" sz="28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GB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  2e</a:t>
                      </a:r>
                      <a:r>
                        <a:rPr lang="en-GB" sz="2800" b="1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GB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</a:t>
                      </a:r>
                      <a:r>
                        <a:rPr lang="en-GB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Pb</a:t>
                      </a:r>
                      <a:r>
                        <a:rPr lang="en-GB" sz="2800" b="1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2+</a:t>
                      </a:r>
                      <a:endParaRPr lang="en-GB" sz="2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Complete the half-equation</a:t>
                      </a:r>
                    </a:p>
                    <a:p>
                      <a:pPr algn="ctr"/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H</a:t>
                      </a:r>
                      <a:r>
                        <a:rPr lang="en-GB" sz="2400" b="1" kern="1200" baseline="-250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  <a:sym typeface="Symbol"/>
                        </a:rPr>
                        <a:t></a:t>
                      </a:r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H</a:t>
                      </a:r>
                      <a:r>
                        <a:rPr lang="en-GB" sz="2400" b="1" kern="1200" baseline="300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+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en-GB" sz="2800" b="1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</a:t>
                      </a:r>
                      <a:r>
                        <a:rPr lang="en-GB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2H</a:t>
                      </a:r>
                      <a:r>
                        <a:rPr lang="en-GB" sz="2800" b="1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  </a:t>
                      </a:r>
                      <a:r>
                        <a:rPr lang="en-GB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  2e</a:t>
                      </a:r>
                      <a:r>
                        <a:rPr lang="en-GB" sz="2800" b="1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endParaRPr lang="en-GB" sz="2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Complete the half-equation</a:t>
                      </a:r>
                    </a:p>
                    <a:p>
                      <a:pPr algn="ctr"/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Cr</a:t>
                      </a:r>
                      <a:r>
                        <a:rPr lang="en-GB" sz="2400" b="1" kern="1200" baseline="-250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</a:t>
                      </a:r>
                      <a:r>
                        <a:rPr lang="en-GB" sz="2400" b="1" kern="1200" baseline="-250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7</a:t>
                      </a:r>
                      <a:r>
                        <a:rPr lang="en-GB" sz="2400" b="1" kern="1200" baseline="300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2-</a:t>
                      </a:r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  <a:sym typeface="Symbol"/>
                        </a:rPr>
                        <a:t></a:t>
                      </a:r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Cr</a:t>
                      </a:r>
                      <a:r>
                        <a:rPr lang="en-GB" sz="2400" b="1" kern="1200" baseline="300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3+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</a:t>
                      </a:r>
                      <a:r>
                        <a:rPr lang="en-GB" sz="2800" b="1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en-GB" sz="2800" b="1" kern="1200" baseline="-25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GB" sz="2800" b="1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2-</a:t>
                      </a:r>
                      <a:r>
                        <a:rPr lang="en-GB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+  6e</a:t>
                      </a:r>
                      <a:r>
                        <a:rPr lang="en-GB" sz="2800" b="1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GB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</a:t>
                      </a:r>
                      <a:r>
                        <a:rPr lang="en-GB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2Cr</a:t>
                      </a:r>
                      <a:r>
                        <a:rPr lang="en-GB" sz="2800" b="1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3+</a:t>
                      </a:r>
                      <a:endParaRPr lang="en-GB" sz="2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What’s wrong with this equation?</a:t>
                      </a:r>
                    </a:p>
                    <a:p>
                      <a:pPr algn="ctr"/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Ce</a:t>
                      </a:r>
                      <a:r>
                        <a:rPr lang="en-GB" sz="2400" b="1" kern="1200" baseline="300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3+</a:t>
                      </a:r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+ e</a:t>
                      </a:r>
                      <a:r>
                        <a:rPr lang="en-GB" sz="2400" b="1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 </a:t>
                      </a:r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  <a:sym typeface="Symbol"/>
                        </a:rPr>
                        <a:t></a:t>
                      </a:r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 Ce</a:t>
                      </a:r>
                      <a:r>
                        <a:rPr lang="en-GB" sz="2400" b="1" kern="1200" baseline="300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4+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Electron</a:t>
                      </a:r>
                      <a:r>
                        <a:rPr lang="en-GB" sz="20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is on the wrong side!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What’s wrong with this equation?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i="0" dirty="0" smtClean="0">
                          <a:latin typeface="+mj-lt"/>
                        </a:rPr>
                        <a:t>Mg  +  2H</a:t>
                      </a:r>
                      <a:r>
                        <a:rPr lang="en-GB" sz="2400" b="1" i="0" baseline="30000" dirty="0" smtClean="0">
                          <a:latin typeface="+mj-lt"/>
                        </a:rPr>
                        <a:t>+  </a:t>
                      </a:r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  e</a:t>
                      </a:r>
                      <a:r>
                        <a:rPr lang="en-GB" sz="2400" b="1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GB" sz="2400" b="1" i="0" baseline="30000" dirty="0" smtClean="0">
                          <a:latin typeface="+mj-lt"/>
                        </a:rPr>
                        <a:t> </a:t>
                      </a:r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</a:t>
                      </a:r>
                      <a:r>
                        <a:rPr lang="en-GB" sz="2400" b="1" i="0" dirty="0" smtClean="0">
                          <a:latin typeface="+mj-lt"/>
                        </a:rPr>
                        <a:t>  Mg</a:t>
                      </a:r>
                      <a:r>
                        <a:rPr lang="en-GB" sz="2400" b="1" i="0" baseline="30000" dirty="0" smtClean="0">
                          <a:latin typeface="+mj-lt"/>
                        </a:rPr>
                        <a:t>+</a:t>
                      </a:r>
                      <a:r>
                        <a:rPr lang="en-GB" sz="2400" b="1" i="0" dirty="0" smtClean="0">
                          <a:latin typeface="+mj-lt"/>
                        </a:rPr>
                        <a:t>  +  H</a:t>
                      </a:r>
                      <a:r>
                        <a:rPr lang="en-GB" sz="2400" b="1" i="0" baseline="-25000" dirty="0" smtClean="0">
                          <a:latin typeface="+mj-lt"/>
                        </a:rPr>
                        <a:t>2  </a:t>
                      </a:r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+  e</a:t>
                      </a:r>
                      <a:r>
                        <a:rPr lang="en-GB" sz="2400" b="1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endParaRPr lang="en-GB" sz="2400" i="0" baseline="30000" dirty="0" smtClean="0">
                        <a:latin typeface="+mj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Should be Mg</a:t>
                      </a:r>
                      <a:r>
                        <a:rPr lang="en-GB" sz="2000" b="1" baseline="30000" dirty="0" smtClean="0">
                          <a:solidFill>
                            <a:schemeClr val="tx1"/>
                          </a:solidFill>
                          <a:latin typeface="+mj-lt"/>
                        </a:rPr>
                        <a:t>2+</a:t>
                      </a:r>
                      <a:r>
                        <a:rPr lang="en-GB" sz="20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</a:p>
                    <a:p>
                      <a:pPr algn="ctr"/>
                      <a:r>
                        <a:rPr lang="en-GB" sz="20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Electrons should be cancelled out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6088566" y="0"/>
            <a:ext cx="4579434" cy="1126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6088566" y="1126273"/>
            <a:ext cx="4579434" cy="1126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6088566" y="2302726"/>
            <a:ext cx="4579434" cy="1126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088566" y="3426211"/>
            <a:ext cx="4579434" cy="1126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088566" y="4578968"/>
            <a:ext cx="4579434" cy="1126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6088566" y="5730333"/>
            <a:ext cx="4579434" cy="1126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74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25" y="96875"/>
            <a:ext cx="10816568" cy="6627493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24373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1515915" y="1043949"/>
            <a:ext cx="9790770" cy="115212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b="1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745558" y="1324020"/>
            <a:ext cx="35529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3600" b="1" dirty="0" smtClean="0">
                <a:solidFill>
                  <a:schemeClr val="tx2"/>
                </a:solidFill>
                <a:latin typeface="+mn-lt"/>
              </a:rPr>
              <a:t>Metal</a:t>
            </a:r>
            <a:r>
              <a:rPr lang="en-GB" sz="3600" b="1" baseline="-25000" dirty="0" smtClean="0">
                <a:solidFill>
                  <a:schemeClr val="tx2"/>
                </a:solidFill>
                <a:latin typeface="+mn-lt"/>
              </a:rPr>
              <a:t>(s)  </a:t>
            </a:r>
            <a:r>
              <a:rPr lang="en-GB" sz="3600" b="1" dirty="0">
                <a:solidFill>
                  <a:schemeClr val="tx2"/>
                </a:solidFill>
                <a:latin typeface="+mn-lt"/>
              </a:rPr>
              <a:t>+  </a:t>
            </a:r>
            <a:r>
              <a:rPr lang="en-GB" sz="3600" b="1" dirty="0" smtClean="0">
                <a:latin typeface="+mn-lt"/>
              </a:rPr>
              <a:t>Acid</a:t>
            </a:r>
            <a:r>
              <a:rPr lang="en-GB" sz="3600" b="1" baseline="-25000" dirty="0" smtClean="0">
                <a:latin typeface="+mn-lt"/>
              </a:rPr>
              <a:t>(</a:t>
            </a:r>
            <a:r>
              <a:rPr lang="en-GB" sz="3600" b="1" baseline="-25000" dirty="0" err="1" smtClean="0">
                <a:latin typeface="+mn-lt"/>
              </a:rPr>
              <a:t>aq</a:t>
            </a:r>
            <a:r>
              <a:rPr lang="en-GB" sz="3600" b="1" baseline="-25000" dirty="0" smtClean="0">
                <a:latin typeface="+mn-lt"/>
              </a:rPr>
              <a:t>)</a:t>
            </a:r>
            <a:endParaRPr lang="en-GB" sz="3600" b="1" baseline="-25000" dirty="0">
              <a:latin typeface="+mn-lt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668884" y="1276810"/>
            <a:ext cx="42548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3600" b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+mn-lt"/>
              </a:rPr>
              <a:t>Salt</a:t>
            </a:r>
            <a:r>
              <a:rPr lang="en-GB" sz="3600" b="1" baseline="-25000" dirty="0" smtClean="0">
                <a:solidFill>
                  <a:schemeClr val="tx2"/>
                </a:solidFill>
                <a:latin typeface="+mn-lt"/>
              </a:rPr>
              <a:t>(</a:t>
            </a:r>
            <a:r>
              <a:rPr lang="en-GB" sz="3600" b="1" baseline="-25000" dirty="0" err="1" smtClean="0">
                <a:solidFill>
                  <a:schemeClr val="tx2"/>
                </a:solidFill>
                <a:latin typeface="+mn-lt"/>
              </a:rPr>
              <a:t>aq</a:t>
            </a:r>
            <a:r>
              <a:rPr lang="en-GB" sz="3600" b="1" baseline="-25000" dirty="0" smtClean="0">
                <a:solidFill>
                  <a:schemeClr val="tx2"/>
                </a:solidFill>
                <a:latin typeface="+mn-lt"/>
              </a:rPr>
              <a:t>)</a:t>
            </a:r>
            <a:r>
              <a:rPr lang="en-GB" sz="3600" b="1" dirty="0" smtClean="0">
                <a:solidFill>
                  <a:schemeClr val="tx2"/>
                </a:solidFill>
                <a:latin typeface="+mn-lt"/>
              </a:rPr>
              <a:t> </a:t>
            </a:r>
            <a:r>
              <a:rPr lang="en-GB" sz="3600" b="1" dirty="0">
                <a:solidFill>
                  <a:schemeClr val="tx2"/>
                </a:solidFill>
                <a:latin typeface="+mn-lt"/>
              </a:rPr>
              <a:t>+ </a:t>
            </a:r>
            <a:r>
              <a:rPr lang="en-GB" sz="3600" b="1" dirty="0" smtClean="0">
                <a:solidFill>
                  <a:schemeClr val="tx2"/>
                </a:solidFill>
                <a:latin typeface="+mn-lt"/>
              </a:rPr>
              <a:t>Hydrogen</a:t>
            </a:r>
            <a:r>
              <a:rPr lang="en-GB" sz="3600" b="1" baseline="-25000" dirty="0" smtClean="0">
                <a:solidFill>
                  <a:schemeClr val="tx2"/>
                </a:solidFill>
                <a:latin typeface="+mn-lt"/>
              </a:rPr>
              <a:t>(g)</a:t>
            </a:r>
            <a:r>
              <a:rPr lang="en-GB" sz="3600" b="1" dirty="0" smtClean="0">
                <a:solidFill>
                  <a:schemeClr val="tx2"/>
                </a:solidFill>
                <a:latin typeface="+mn-lt"/>
              </a:rPr>
              <a:t> </a:t>
            </a:r>
            <a:endParaRPr lang="en-GB" sz="36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" name="Right Arrow 4"/>
          <p:cNvSpPr>
            <a:spLocks noChangeArrowheads="1"/>
          </p:cNvSpPr>
          <p:nvPr/>
        </p:nvSpPr>
        <p:spPr bwMode="auto">
          <a:xfrm>
            <a:off x="5279546" y="4266699"/>
            <a:ext cx="952500" cy="241300"/>
          </a:xfrm>
          <a:prstGeom prst="rightArrow">
            <a:avLst>
              <a:gd name="adj1" fmla="val 50000"/>
              <a:gd name="adj2" fmla="val 5001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745558" y="2908823"/>
            <a:ext cx="39300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chemeClr val="tx2"/>
                </a:solidFill>
                <a:latin typeface="+mn-lt"/>
              </a:rPr>
              <a:t>Hydrochloric + Magnesium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chemeClr val="tx2"/>
                </a:solidFill>
                <a:latin typeface="+mn-lt"/>
              </a:rPr>
              <a:t>      Acid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788106" y="2904210"/>
            <a:ext cx="321338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chemeClr val="tx2"/>
                </a:solidFill>
                <a:latin typeface="+mn-lt"/>
              </a:rPr>
              <a:t>Magnesium + Hydrogen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chemeClr val="tx2"/>
                </a:solidFill>
                <a:latin typeface="+mn-lt"/>
              </a:rPr>
              <a:t>  Chloride</a:t>
            </a:r>
          </a:p>
        </p:txBody>
      </p:sp>
      <p:sp>
        <p:nvSpPr>
          <p:cNvPr id="14" name="Right Arrow 13"/>
          <p:cNvSpPr>
            <a:spLocks noChangeArrowheads="1"/>
          </p:cNvSpPr>
          <p:nvPr/>
        </p:nvSpPr>
        <p:spPr bwMode="auto">
          <a:xfrm>
            <a:off x="5565143" y="3083020"/>
            <a:ext cx="952500" cy="241300"/>
          </a:xfrm>
          <a:prstGeom prst="rightArrow">
            <a:avLst>
              <a:gd name="adj1" fmla="val 50000"/>
              <a:gd name="adj2" fmla="val 5001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515915" y="2348881"/>
            <a:ext cx="39300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000000"/>
                </a:solidFill>
                <a:latin typeface="+mn-lt"/>
              </a:rPr>
              <a:t>For example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26814" y="290347"/>
            <a:ext cx="5917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u="sng" dirty="0">
                <a:solidFill>
                  <a:srgbClr val="000000"/>
                </a:solidFill>
              </a:rPr>
              <a:t>Reaction of Metals with </a:t>
            </a:r>
            <a:r>
              <a:rPr lang="en-GB" sz="3600" u="sng" dirty="0"/>
              <a:t>Acids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432" y="1483956"/>
            <a:ext cx="969963" cy="28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626584" y="4064185"/>
            <a:ext cx="44224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3600" b="1" dirty="0">
                <a:solidFill>
                  <a:srgbClr val="000000"/>
                </a:solidFill>
                <a:latin typeface="+mn-lt"/>
              </a:rPr>
              <a:t>  </a:t>
            </a:r>
            <a:r>
              <a:rPr lang="en-GB" sz="3600" b="1" dirty="0">
                <a:solidFill>
                  <a:schemeClr val="tx2"/>
                </a:solidFill>
                <a:latin typeface="+mn-lt"/>
              </a:rPr>
              <a:t>2HCl</a:t>
            </a:r>
            <a:r>
              <a:rPr lang="en-GB" sz="3600" b="1" baseline="-25000" dirty="0">
                <a:solidFill>
                  <a:schemeClr val="tx2"/>
                </a:solidFill>
                <a:latin typeface="+mn-lt"/>
              </a:rPr>
              <a:t>(</a:t>
            </a:r>
            <a:r>
              <a:rPr lang="en-GB" sz="3600" b="1" baseline="-25000" dirty="0" err="1">
                <a:solidFill>
                  <a:schemeClr val="tx2"/>
                </a:solidFill>
                <a:latin typeface="+mn-lt"/>
              </a:rPr>
              <a:t>aq</a:t>
            </a:r>
            <a:r>
              <a:rPr lang="en-GB" sz="3600" b="1" baseline="-25000" dirty="0">
                <a:solidFill>
                  <a:schemeClr val="tx2"/>
                </a:solidFill>
                <a:latin typeface="+mn-lt"/>
              </a:rPr>
              <a:t>)  </a:t>
            </a:r>
            <a:r>
              <a:rPr lang="en-GB" sz="3600" b="1" dirty="0">
                <a:solidFill>
                  <a:schemeClr val="tx2"/>
                </a:solidFill>
                <a:latin typeface="+mn-lt"/>
              </a:rPr>
              <a:t>+  Mg</a:t>
            </a:r>
            <a:r>
              <a:rPr lang="en-GB" sz="3600" b="1" baseline="-25000" dirty="0">
                <a:solidFill>
                  <a:schemeClr val="tx2"/>
                </a:solidFill>
                <a:latin typeface="+mn-lt"/>
              </a:rPr>
              <a:t>(s)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369096" y="4064185"/>
            <a:ext cx="38937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3600" b="1" dirty="0">
                <a:solidFill>
                  <a:srgbClr val="000000"/>
                </a:solidFill>
                <a:latin typeface="+mn-lt"/>
              </a:rPr>
              <a:t>  </a:t>
            </a:r>
            <a:r>
              <a:rPr lang="en-GB" sz="3600" b="1" dirty="0">
                <a:solidFill>
                  <a:schemeClr val="tx2"/>
                </a:solidFill>
                <a:latin typeface="+mn-lt"/>
              </a:rPr>
              <a:t>MgCl</a:t>
            </a:r>
            <a:r>
              <a:rPr lang="en-GB" sz="3600" b="1" baseline="-25000" dirty="0">
                <a:solidFill>
                  <a:schemeClr val="tx2"/>
                </a:solidFill>
                <a:latin typeface="+mn-lt"/>
              </a:rPr>
              <a:t>2(</a:t>
            </a:r>
            <a:r>
              <a:rPr lang="en-GB" sz="3600" b="1" baseline="-25000" dirty="0" err="1">
                <a:solidFill>
                  <a:schemeClr val="tx2"/>
                </a:solidFill>
                <a:latin typeface="+mn-lt"/>
              </a:rPr>
              <a:t>aq</a:t>
            </a:r>
            <a:r>
              <a:rPr lang="en-GB" sz="3600" b="1" baseline="-25000" dirty="0">
                <a:solidFill>
                  <a:schemeClr val="tx2"/>
                </a:solidFill>
                <a:latin typeface="+mn-lt"/>
              </a:rPr>
              <a:t>)</a:t>
            </a:r>
            <a:r>
              <a:rPr lang="en-GB" sz="3600" b="1" dirty="0">
                <a:solidFill>
                  <a:schemeClr val="tx2"/>
                </a:solidFill>
                <a:latin typeface="+mn-lt"/>
              </a:rPr>
              <a:t>  +  H</a:t>
            </a:r>
            <a:r>
              <a:rPr lang="en-GB" sz="3600" b="1" baseline="-25000" dirty="0">
                <a:solidFill>
                  <a:schemeClr val="tx2"/>
                </a:solidFill>
                <a:latin typeface="+mn-lt"/>
              </a:rPr>
              <a:t>2(g)</a:t>
            </a:r>
            <a:endParaRPr lang="en-GB" sz="36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36661" y="5363990"/>
            <a:ext cx="979077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Why is this an example of a displacement reaction? (Key words: reactive, magnesium, hydrogen)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830013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12" grpId="0"/>
      <p:bldP spid="13" grpId="0"/>
      <p:bldP spid="14" grpId="0" animBg="1"/>
      <p:bldP spid="15" grpId="0"/>
      <p:bldP spid="20" grpId="0"/>
      <p:bldP spid="21" grpId="0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Arrow 4"/>
          <p:cNvSpPr>
            <a:spLocks noChangeArrowheads="1"/>
          </p:cNvSpPr>
          <p:nvPr/>
        </p:nvSpPr>
        <p:spPr bwMode="auto">
          <a:xfrm>
            <a:off x="5547176" y="2321254"/>
            <a:ext cx="952500" cy="241300"/>
          </a:xfrm>
          <a:prstGeom prst="rightArrow">
            <a:avLst>
              <a:gd name="adj1" fmla="val 50000"/>
              <a:gd name="adj2" fmla="val 5001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756709" y="1224988"/>
            <a:ext cx="39300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7030A0"/>
                </a:solidFill>
                <a:latin typeface="+mn-lt"/>
              </a:rPr>
              <a:t>Hydrochloric + Magnesium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7030A0"/>
                </a:solidFill>
                <a:latin typeface="+mn-lt"/>
              </a:rPr>
              <a:t>      Acid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799257" y="1220375"/>
            <a:ext cx="321338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7030A0"/>
                </a:solidFill>
                <a:latin typeface="+mn-lt"/>
              </a:rPr>
              <a:t>Magnesium + Hydrogen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7030A0"/>
                </a:solidFill>
                <a:latin typeface="+mn-lt"/>
              </a:rPr>
              <a:t>  Chloride</a:t>
            </a:r>
          </a:p>
        </p:txBody>
      </p:sp>
      <p:sp>
        <p:nvSpPr>
          <p:cNvPr id="14" name="Right Arrow 13"/>
          <p:cNvSpPr>
            <a:spLocks noChangeArrowheads="1"/>
          </p:cNvSpPr>
          <p:nvPr/>
        </p:nvSpPr>
        <p:spPr bwMode="auto">
          <a:xfrm>
            <a:off x="5684226" y="1421112"/>
            <a:ext cx="952500" cy="241300"/>
          </a:xfrm>
          <a:prstGeom prst="rightArrow">
            <a:avLst>
              <a:gd name="adj1" fmla="val 50000"/>
              <a:gd name="adj2" fmla="val 5001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26814" y="290347"/>
            <a:ext cx="5917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u="sng" dirty="0">
                <a:solidFill>
                  <a:srgbClr val="000000"/>
                </a:solidFill>
              </a:rPr>
              <a:t>Reaction of Metals with </a:t>
            </a:r>
            <a:r>
              <a:rPr lang="en-GB" sz="3600" u="sng" dirty="0"/>
              <a:t>Acids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894214" y="2118740"/>
            <a:ext cx="44224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3600" b="1" dirty="0">
                <a:solidFill>
                  <a:srgbClr val="000000"/>
                </a:solidFill>
                <a:latin typeface="+mn-lt"/>
              </a:rPr>
              <a:t>  </a:t>
            </a:r>
            <a:r>
              <a:rPr lang="en-GB" sz="3600" b="1" dirty="0">
                <a:solidFill>
                  <a:schemeClr val="tx2"/>
                </a:solidFill>
                <a:latin typeface="+mn-lt"/>
              </a:rPr>
              <a:t>2HCl</a:t>
            </a:r>
            <a:r>
              <a:rPr lang="en-GB" sz="3600" b="1" baseline="-25000" dirty="0">
                <a:solidFill>
                  <a:schemeClr val="tx2"/>
                </a:solidFill>
                <a:latin typeface="+mn-lt"/>
              </a:rPr>
              <a:t>(</a:t>
            </a:r>
            <a:r>
              <a:rPr lang="en-GB" sz="3600" b="1" baseline="-25000" dirty="0" err="1">
                <a:solidFill>
                  <a:schemeClr val="tx2"/>
                </a:solidFill>
                <a:latin typeface="+mn-lt"/>
              </a:rPr>
              <a:t>aq</a:t>
            </a:r>
            <a:r>
              <a:rPr lang="en-GB" sz="3600" b="1" baseline="-25000" dirty="0">
                <a:solidFill>
                  <a:schemeClr val="tx2"/>
                </a:solidFill>
                <a:latin typeface="+mn-lt"/>
              </a:rPr>
              <a:t>)  </a:t>
            </a:r>
            <a:r>
              <a:rPr lang="en-GB" sz="3600" b="1" dirty="0">
                <a:solidFill>
                  <a:schemeClr val="tx2"/>
                </a:solidFill>
                <a:latin typeface="+mn-lt"/>
              </a:rPr>
              <a:t>+  Mg</a:t>
            </a:r>
            <a:r>
              <a:rPr lang="en-GB" sz="3600" b="1" baseline="-25000" dirty="0">
                <a:solidFill>
                  <a:schemeClr val="tx2"/>
                </a:solidFill>
                <a:latin typeface="+mn-lt"/>
              </a:rPr>
              <a:t>(s)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636726" y="2118740"/>
            <a:ext cx="38937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3600" b="1" dirty="0">
                <a:solidFill>
                  <a:srgbClr val="000000"/>
                </a:solidFill>
                <a:latin typeface="+mn-lt"/>
              </a:rPr>
              <a:t>  </a:t>
            </a:r>
            <a:r>
              <a:rPr lang="en-GB" sz="3600" b="1" dirty="0">
                <a:solidFill>
                  <a:schemeClr val="tx2"/>
                </a:solidFill>
                <a:latin typeface="+mn-lt"/>
              </a:rPr>
              <a:t>MgCl</a:t>
            </a:r>
            <a:r>
              <a:rPr lang="en-GB" sz="3600" b="1" baseline="-25000" dirty="0">
                <a:solidFill>
                  <a:schemeClr val="tx2"/>
                </a:solidFill>
                <a:latin typeface="+mn-lt"/>
              </a:rPr>
              <a:t>2(</a:t>
            </a:r>
            <a:r>
              <a:rPr lang="en-GB" sz="3600" b="1" baseline="-25000" dirty="0" err="1">
                <a:solidFill>
                  <a:schemeClr val="tx2"/>
                </a:solidFill>
                <a:latin typeface="+mn-lt"/>
              </a:rPr>
              <a:t>aq</a:t>
            </a:r>
            <a:r>
              <a:rPr lang="en-GB" sz="3600" b="1" baseline="-25000" dirty="0">
                <a:solidFill>
                  <a:schemeClr val="tx2"/>
                </a:solidFill>
                <a:latin typeface="+mn-lt"/>
              </a:rPr>
              <a:t>)</a:t>
            </a:r>
            <a:r>
              <a:rPr lang="en-GB" sz="3600" b="1" dirty="0">
                <a:solidFill>
                  <a:schemeClr val="tx2"/>
                </a:solidFill>
                <a:latin typeface="+mn-lt"/>
              </a:rPr>
              <a:t>  +  H</a:t>
            </a:r>
            <a:r>
              <a:rPr lang="en-GB" sz="3600" b="1" baseline="-25000" dirty="0">
                <a:solidFill>
                  <a:schemeClr val="tx2"/>
                </a:solidFill>
                <a:latin typeface="+mn-lt"/>
              </a:rPr>
              <a:t>2(g)</a:t>
            </a:r>
            <a:endParaRPr lang="en-GB" sz="3600" b="1" dirty="0">
              <a:solidFill>
                <a:schemeClr val="tx2"/>
              </a:solidFill>
              <a:latin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35979" y="3411402"/>
            <a:ext cx="10154902" cy="1112231"/>
            <a:chOff x="735979" y="3411402"/>
            <a:chExt cx="10154902" cy="1112231"/>
          </a:xfrm>
        </p:grpSpPr>
        <p:sp>
          <p:nvSpPr>
            <p:cNvPr id="16" name="Right Arrow 15"/>
            <p:cNvSpPr>
              <a:spLocks noChangeArrowheads="1"/>
            </p:cNvSpPr>
            <p:nvPr/>
          </p:nvSpPr>
          <p:spPr bwMode="auto">
            <a:xfrm>
              <a:off x="5907591" y="4079816"/>
              <a:ext cx="952500" cy="241300"/>
            </a:xfrm>
            <a:prstGeom prst="rightArrow">
              <a:avLst>
                <a:gd name="adj1" fmla="val 50000"/>
                <a:gd name="adj2" fmla="val 50018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b="1">
                <a:solidFill>
                  <a:srgbClr val="000000"/>
                </a:solidFill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2254629" y="3877302"/>
              <a:ext cx="442247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GB" sz="3600" b="1" dirty="0">
                  <a:solidFill>
                    <a:srgbClr val="000000"/>
                  </a:solidFill>
                  <a:latin typeface="+mn-lt"/>
                </a:rPr>
                <a:t>  </a:t>
              </a:r>
              <a:r>
                <a:rPr lang="en-GB" sz="3600" b="1" dirty="0" smtClean="0">
                  <a:solidFill>
                    <a:srgbClr val="000000"/>
                  </a:solidFill>
                  <a:latin typeface="+mn-lt"/>
                </a:rPr>
                <a:t>   </a:t>
              </a:r>
              <a:r>
                <a:rPr lang="en-GB" sz="3600" b="1" dirty="0">
                  <a:solidFill>
                    <a:schemeClr val="tx2"/>
                  </a:solidFill>
                </a:rPr>
                <a:t>2</a:t>
              </a:r>
              <a:r>
                <a:rPr lang="en-GB" sz="3600" b="1" dirty="0" smtClean="0">
                  <a:solidFill>
                    <a:schemeClr val="tx2"/>
                  </a:solidFill>
                  <a:latin typeface="+mn-lt"/>
                </a:rPr>
                <a:t>H</a:t>
              </a:r>
              <a:r>
                <a:rPr lang="en-GB" sz="3600" b="1" baseline="30000" dirty="0" smtClean="0">
                  <a:solidFill>
                    <a:schemeClr val="tx2"/>
                  </a:solidFill>
                  <a:latin typeface="+mn-lt"/>
                </a:rPr>
                <a:t>+</a:t>
              </a:r>
              <a:r>
                <a:rPr lang="en-GB" sz="3600" b="1" dirty="0" smtClean="0">
                  <a:solidFill>
                    <a:schemeClr val="tx2"/>
                  </a:solidFill>
                  <a:latin typeface="+mn-lt"/>
                </a:rPr>
                <a:t>       +   Mg   </a:t>
              </a:r>
              <a:endParaRPr lang="en-GB" sz="3600" b="1" baseline="-25000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19" name="TextBox 18"/>
            <p:cNvSpPr txBox="1">
              <a:spLocks noChangeArrowheads="1"/>
            </p:cNvSpPr>
            <p:nvPr/>
          </p:nvSpPr>
          <p:spPr bwMode="auto">
            <a:xfrm>
              <a:off x="6997141" y="3877302"/>
              <a:ext cx="389374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GB" sz="3600" b="1" dirty="0">
                  <a:solidFill>
                    <a:srgbClr val="000000"/>
                  </a:solidFill>
                  <a:latin typeface="+mn-lt"/>
                </a:rPr>
                <a:t>  </a:t>
              </a:r>
              <a:r>
                <a:rPr lang="en-GB" sz="3600" b="1" dirty="0" smtClean="0">
                  <a:solidFill>
                    <a:schemeClr val="tx2"/>
                  </a:solidFill>
                  <a:latin typeface="+mn-lt"/>
                </a:rPr>
                <a:t>Mg</a:t>
              </a:r>
              <a:r>
                <a:rPr lang="en-GB" sz="3600" b="1" baseline="30000" dirty="0" smtClean="0">
                  <a:solidFill>
                    <a:schemeClr val="tx2"/>
                  </a:solidFill>
                  <a:latin typeface="+mn-lt"/>
                </a:rPr>
                <a:t>2+</a:t>
              </a:r>
              <a:r>
                <a:rPr lang="en-GB" sz="3600" b="1" dirty="0" smtClean="0">
                  <a:solidFill>
                    <a:schemeClr val="tx2"/>
                  </a:solidFill>
                  <a:latin typeface="+mn-lt"/>
                </a:rPr>
                <a:t>  </a:t>
              </a:r>
              <a:r>
                <a:rPr lang="en-GB" sz="3600" b="1" dirty="0">
                  <a:solidFill>
                    <a:schemeClr val="tx2"/>
                  </a:solidFill>
                  <a:latin typeface="+mn-lt"/>
                </a:rPr>
                <a:t>+  </a:t>
              </a:r>
              <a:r>
                <a:rPr lang="en-GB" sz="3600" b="1" dirty="0" smtClean="0">
                  <a:solidFill>
                    <a:schemeClr val="tx2"/>
                  </a:solidFill>
                  <a:latin typeface="+mn-lt"/>
                </a:rPr>
                <a:t>H</a:t>
              </a:r>
              <a:r>
                <a:rPr lang="en-GB" sz="3600" b="1" baseline="-25000" dirty="0">
                  <a:solidFill>
                    <a:schemeClr val="tx2"/>
                  </a:solidFill>
                </a:rPr>
                <a:t>2</a:t>
              </a:r>
              <a:endParaRPr lang="en-GB" sz="3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5979" y="3411402"/>
              <a:ext cx="24134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u="sng" dirty="0" smtClean="0"/>
                <a:t>Ionic Equations</a:t>
              </a:r>
              <a:endParaRPr lang="en-GB" sz="2800" u="sng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35979" y="4793518"/>
            <a:ext cx="10389078" cy="1846919"/>
            <a:chOff x="735979" y="4793518"/>
            <a:chExt cx="10389078" cy="1846919"/>
          </a:xfrm>
        </p:grpSpPr>
        <p:sp>
          <p:nvSpPr>
            <p:cNvPr id="7" name="Rounded Rectangle 6"/>
            <p:cNvSpPr/>
            <p:nvPr/>
          </p:nvSpPr>
          <p:spPr>
            <a:xfrm>
              <a:off x="3401122" y="5316738"/>
              <a:ext cx="5182474" cy="1323699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35979" y="4793518"/>
              <a:ext cx="31780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u="sng" dirty="0" smtClean="0"/>
                <a:t>Ionic half Equations</a:t>
              </a:r>
              <a:endParaRPr lang="en-GB" sz="2800" u="sng" dirty="0"/>
            </a:p>
          </p:txBody>
        </p:sp>
        <p:sp>
          <p:nvSpPr>
            <p:cNvPr id="26" name="Right Arrow 25"/>
            <p:cNvSpPr>
              <a:spLocks noChangeArrowheads="1"/>
            </p:cNvSpPr>
            <p:nvPr/>
          </p:nvSpPr>
          <p:spPr bwMode="auto">
            <a:xfrm>
              <a:off x="5907591" y="5451881"/>
              <a:ext cx="952500" cy="241300"/>
            </a:xfrm>
            <a:prstGeom prst="rightArrow">
              <a:avLst>
                <a:gd name="adj1" fmla="val 50000"/>
                <a:gd name="adj2" fmla="val 50018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b="1">
                <a:solidFill>
                  <a:srgbClr val="000000"/>
                </a:solidFill>
              </a:endParaRPr>
            </a:p>
          </p:txBody>
        </p:sp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2254629" y="5249367"/>
              <a:ext cx="442247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GB" sz="3600" b="1" dirty="0">
                  <a:solidFill>
                    <a:srgbClr val="000000"/>
                  </a:solidFill>
                  <a:latin typeface="+mn-lt"/>
                </a:rPr>
                <a:t>  </a:t>
              </a:r>
              <a:r>
                <a:rPr lang="en-GB" sz="3600" b="1" dirty="0" smtClean="0">
                  <a:solidFill>
                    <a:srgbClr val="000000"/>
                  </a:solidFill>
                  <a:latin typeface="+mn-lt"/>
                </a:rPr>
                <a:t>   </a:t>
              </a:r>
              <a:r>
                <a:rPr lang="en-GB" sz="3600" b="1" dirty="0" smtClean="0">
                  <a:solidFill>
                    <a:schemeClr val="tx2"/>
                  </a:solidFill>
                  <a:latin typeface="+mn-lt"/>
                </a:rPr>
                <a:t>       Mg – 2e</a:t>
              </a:r>
              <a:r>
                <a:rPr lang="en-GB" sz="3600" b="1" baseline="30000" dirty="0" smtClean="0">
                  <a:solidFill>
                    <a:schemeClr val="tx2"/>
                  </a:solidFill>
                  <a:latin typeface="+mn-lt"/>
                </a:rPr>
                <a:t>-</a:t>
              </a:r>
              <a:r>
                <a:rPr lang="en-GB" sz="3600" b="1" dirty="0" smtClean="0">
                  <a:solidFill>
                    <a:schemeClr val="tx2"/>
                  </a:solidFill>
                  <a:latin typeface="+mn-lt"/>
                </a:rPr>
                <a:t>  </a:t>
              </a:r>
              <a:endParaRPr lang="en-GB" sz="3600" b="1" baseline="-25000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28" name="TextBox 27"/>
            <p:cNvSpPr txBox="1">
              <a:spLocks noChangeArrowheads="1"/>
            </p:cNvSpPr>
            <p:nvPr/>
          </p:nvSpPr>
          <p:spPr bwMode="auto">
            <a:xfrm>
              <a:off x="7231317" y="5268372"/>
              <a:ext cx="389374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GB" sz="3600" b="1" dirty="0">
                  <a:solidFill>
                    <a:srgbClr val="000000"/>
                  </a:solidFill>
                  <a:latin typeface="+mn-lt"/>
                </a:rPr>
                <a:t>  </a:t>
              </a:r>
              <a:r>
                <a:rPr lang="en-GB" sz="3600" b="1" dirty="0" smtClean="0">
                  <a:solidFill>
                    <a:schemeClr val="tx2"/>
                  </a:solidFill>
                  <a:latin typeface="+mn-lt"/>
                </a:rPr>
                <a:t>Mg</a:t>
              </a:r>
              <a:r>
                <a:rPr lang="en-GB" sz="3600" b="1" baseline="30000" dirty="0" smtClean="0">
                  <a:solidFill>
                    <a:schemeClr val="tx2"/>
                  </a:solidFill>
                  <a:latin typeface="+mn-lt"/>
                </a:rPr>
                <a:t>2+</a:t>
              </a:r>
              <a:endParaRPr lang="en-GB" sz="3600" b="1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29" name="Right Arrow 28"/>
            <p:cNvSpPr>
              <a:spLocks noChangeArrowheads="1"/>
            </p:cNvSpPr>
            <p:nvPr/>
          </p:nvSpPr>
          <p:spPr bwMode="auto">
            <a:xfrm>
              <a:off x="5907591" y="6196620"/>
              <a:ext cx="952500" cy="241300"/>
            </a:xfrm>
            <a:prstGeom prst="rightArrow">
              <a:avLst>
                <a:gd name="adj1" fmla="val 50000"/>
                <a:gd name="adj2" fmla="val 50018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b="1">
                <a:solidFill>
                  <a:srgbClr val="000000"/>
                </a:solidFill>
              </a:endParaRPr>
            </a:p>
          </p:txBody>
        </p:sp>
        <p:sp>
          <p:nvSpPr>
            <p:cNvPr id="30" name="TextBox 29"/>
            <p:cNvSpPr txBox="1">
              <a:spLocks noChangeArrowheads="1"/>
            </p:cNvSpPr>
            <p:nvPr/>
          </p:nvSpPr>
          <p:spPr bwMode="auto">
            <a:xfrm>
              <a:off x="2254629" y="5994106"/>
              <a:ext cx="442247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GB" sz="3600" b="1" dirty="0" smtClean="0">
                  <a:solidFill>
                    <a:srgbClr val="000000"/>
                  </a:solidFill>
                  <a:latin typeface="+mn-lt"/>
                </a:rPr>
                <a:t>           </a:t>
              </a:r>
              <a:r>
                <a:rPr lang="en-GB" sz="3600" b="1" dirty="0" smtClean="0">
                  <a:solidFill>
                    <a:schemeClr val="tx2"/>
                  </a:solidFill>
                </a:rPr>
                <a:t>2</a:t>
              </a:r>
              <a:r>
                <a:rPr lang="en-GB" sz="3600" b="1" dirty="0" smtClean="0">
                  <a:solidFill>
                    <a:schemeClr val="tx2"/>
                  </a:solidFill>
                  <a:latin typeface="+mn-lt"/>
                </a:rPr>
                <a:t>H</a:t>
              </a:r>
              <a:r>
                <a:rPr lang="en-GB" sz="3600" b="1" baseline="30000" dirty="0" smtClean="0">
                  <a:solidFill>
                    <a:schemeClr val="tx2"/>
                  </a:solidFill>
                  <a:latin typeface="+mn-lt"/>
                </a:rPr>
                <a:t>+  </a:t>
              </a:r>
              <a:r>
                <a:rPr lang="en-GB" sz="3600" b="1" dirty="0" smtClean="0">
                  <a:solidFill>
                    <a:schemeClr val="tx2"/>
                  </a:solidFill>
                </a:rPr>
                <a:t>+ </a:t>
              </a:r>
              <a:r>
                <a:rPr lang="en-GB" sz="3600" b="1" dirty="0">
                  <a:solidFill>
                    <a:schemeClr val="tx2"/>
                  </a:solidFill>
                </a:rPr>
                <a:t>2e</a:t>
              </a:r>
              <a:r>
                <a:rPr lang="en-GB" sz="3600" b="1" baseline="30000" dirty="0">
                  <a:solidFill>
                    <a:schemeClr val="tx2"/>
                  </a:solidFill>
                </a:rPr>
                <a:t>-</a:t>
              </a:r>
              <a:r>
                <a:rPr lang="en-GB" sz="3600" b="1" dirty="0" smtClean="0">
                  <a:solidFill>
                    <a:schemeClr val="tx2"/>
                  </a:solidFill>
                </a:rPr>
                <a:t> </a:t>
              </a:r>
              <a:endParaRPr lang="en-GB" sz="3600" b="1" baseline="-25000" dirty="0">
                <a:solidFill>
                  <a:schemeClr val="tx2"/>
                </a:solidFill>
                <a:latin typeface="+mn-lt"/>
              </a:endParaRPr>
            </a:p>
          </p:txBody>
        </p:sp>
        <p:sp>
          <p:nvSpPr>
            <p:cNvPr id="31" name="TextBox 30"/>
            <p:cNvSpPr txBox="1">
              <a:spLocks noChangeArrowheads="1"/>
            </p:cNvSpPr>
            <p:nvPr/>
          </p:nvSpPr>
          <p:spPr bwMode="auto">
            <a:xfrm>
              <a:off x="6997141" y="5994106"/>
              <a:ext cx="389374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GB" sz="3600" b="1" dirty="0" smtClean="0">
                  <a:solidFill>
                    <a:schemeClr val="tx2"/>
                  </a:solidFill>
                  <a:latin typeface="+mn-lt"/>
                </a:rPr>
                <a:t>       H</a:t>
              </a:r>
              <a:r>
                <a:rPr lang="en-GB" sz="3600" b="1" baseline="-25000" dirty="0">
                  <a:solidFill>
                    <a:schemeClr val="tx2"/>
                  </a:solidFill>
                </a:rPr>
                <a:t>2</a:t>
              </a:r>
              <a:endParaRPr lang="en-GB" sz="3600" b="1" dirty="0">
                <a:solidFill>
                  <a:schemeClr val="tx2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683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  <p:bldP spid="13" grpId="0"/>
      <p:bldP spid="14" grpId="0" animBg="1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38624" cy="654192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33" y="4504880"/>
            <a:ext cx="11369748" cy="235312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16054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own Arrow 16"/>
          <p:cNvSpPr/>
          <p:nvPr/>
        </p:nvSpPr>
        <p:spPr>
          <a:xfrm>
            <a:off x="4269785" y="2309979"/>
            <a:ext cx="426027" cy="6112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1398394" y="4451363"/>
            <a:ext cx="4353653" cy="789709"/>
          </a:xfrm>
          <a:prstGeom prst="round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a</a:t>
            </a:r>
            <a:r>
              <a:rPr lang="en-GB" sz="2400" dirty="0" smtClean="0"/>
              <a:t>cids + metal </a:t>
            </a:r>
            <a:r>
              <a:rPr lang="en-GB" sz="2400" dirty="0" smtClean="0">
                <a:sym typeface="Wingdings" panose="05000000000000000000" pitchFamily="2" charset="2"/>
              </a:rPr>
              <a:t> salt + hydrogen</a:t>
            </a:r>
            <a:endParaRPr lang="en-GB" sz="2400" dirty="0"/>
          </a:p>
        </p:txBody>
      </p:sp>
      <p:sp>
        <p:nvSpPr>
          <p:cNvPr id="11" name="Rounded Rectangle 10"/>
          <p:cNvSpPr/>
          <p:nvPr/>
        </p:nvSpPr>
        <p:spPr>
          <a:xfrm>
            <a:off x="1016382" y="2941214"/>
            <a:ext cx="3748799" cy="789709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a</a:t>
            </a:r>
            <a:r>
              <a:rPr lang="en-GB" sz="2400" dirty="0" smtClean="0"/>
              <a:t>cid + alkali </a:t>
            </a:r>
            <a:r>
              <a:rPr lang="en-GB" sz="2400" dirty="0" smtClean="0">
                <a:sym typeface="Wingdings" panose="05000000000000000000" pitchFamily="2" charset="2"/>
              </a:rPr>
              <a:t> salt + water</a:t>
            </a:r>
            <a:endParaRPr lang="en-GB" sz="2400" dirty="0"/>
          </a:p>
        </p:txBody>
      </p:sp>
      <p:sp>
        <p:nvSpPr>
          <p:cNvPr id="24" name="Down Arrow 23"/>
          <p:cNvSpPr/>
          <p:nvPr/>
        </p:nvSpPr>
        <p:spPr>
          <a:xfrm>
            <a:off x="7372777" y="2301415"/>
            <a:ext cx="426027" cy="6112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Down Arrow 24"/>
          <p:cNvSpPr/>
          <p:nvPr/>
        </p:nvSpPr>
        <p:spPr>
          <a:xfrm>
            <a:off x="4969846" y="2309979"/>
            <a:ext cx="399827" cy="21334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2078182" y="-14467"/>
            <a:ext cx="8167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u="sng" dirty="0" smtClean="0"/>
              <a:t>Making Salts</a:t>
            </a:r>
            <a:endParaRPr lang="en-GB" sz="4800" b="1" u="sng" dirty="0"/>
          </a:p>
        </p:txBody>
      </p:sp>
      <p:sp>
        <p:nvSpPr>
          <p:cNvPr id="18" name="Rounded Rectangle 17"/>
          <p:cNvSpPr/>
          <p:nvPr/>
        </p:nvSpPr>
        <p:spPr>
          <a:xfrm>
            <a:off x="4333736" y="1565314"/>
            <a:ext cx="3462494" cy="74494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/>
              <a:t>Soluble salts</a:t>
            </a:r>
            <a:endParaRPr lang="en-GB" sz="3600" dirty="0"/>
          </a:p>
        </p:txBody>
      </p:sp>
      <p:sp>
        <p:nvSpPr>
          <p:cNvPr id="8" name="Rounded Rectangle 7"/>
          <p:cNvSpPr/>
          <p:nvPr/>
        </p:nvSpPr>
        <p:spPr>
          <a:xfrm>
            <a:off x="7156424" y="2903797"/>
            <a:ext cx="4087923" cy="802434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acid + insoluble </a:t>
            </a:r>
            <a:r>
              <a:rPr lang="en-GB" sz="2400" dirty="0" smtClean="0">
                <a:sym typeface="Wingdings" panose="05000000000000000000" pitchFamily="2" charset="2"/>
              </a:rPr>
              <a:t> salt + water</a:t>
            </a:r>
          </a:p>
          <a:p>
            <a:r>
              <a:rPr lang="en-GB" sz="2400" dirty="0">
                <a:sym typeface="Wingdings" panose="05000000000000000000" pitchFamily="2" charset="2"/>
              </a:rPr>
              <a:t>	</a:t>
            </a:r>
            <a:r>
              <a:rPr lang="en-GB" sz="2400" dirty="0" smtClean="0">
                <a:sym typeface="Wingdings" panose="05000000000000000000" pitchFamily="2" charset="2"/>
              </a:rPr>
              <a:t>  base</a:t>
            </a:r>
            <a:endParaRPr lang="en-GB" sz="2400" dirty="0"/>
          </a:p>
        </p:txBody>
      </p:sp>
      <p:sp>
        <p:nvSpPr>
          <p:cNvPr id="2" name="Rounded Rectangle 1"/>
          <p:cNvSpPr/>
          <p:nvPr/>
        </p:nvSpPr>
        <p:spPr>
          <a:xfrm>
            <a:off x="1646184" y="2674731"/>
            <a:ext cx="2207942" cy="256478"/>
          </a:xfrm>
          <a:prstGeom prst="round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Neutralisation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048846" y="2634010"/>
            <a:ext cx="2207942" cy="256478"/>
          </a:xfrm>
          <a:prstGeom prst="round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Neutralisation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1458097" y="644024"/>
            <a:ext cx="2117124" cy="1164283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Can dissolve</a:t>
            </a:r>
            <a:endParaRPr lang="en-GB" dirty="0"/>
          </a:p>
        </p:txBody>
      </p:sp>
      <p:sp>
        <p:nvSpPr>
          <p:cNvPr id="5" name="Right Arrow 4"/>
          <p:cNvSpPr/>
          <p:nvPr/>
        </p:nvSpPr>
        <p:spPr>
          <a:xfrm rot="1040414">
            <a:off x="3043553" y="1470753"/>
            <a:ext cx="1818055" cy="114026"/>
          </a:xfrm>
          <a:prstGeom prst="rightArrow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Down Arrow 13"/>
          <p:cNvSpPr/>
          <p:nvPr/>
        </p:nvSpPr>
        <p:spPr>
          <a:xfrm>
            <a:off x="6577253" y="2309979"/>
            <a:ext cx="399827" cy="21334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ounded Rectangle 15"/>
          <p:cNvSpPr/>
          <p:nvPr/>
        </p:nvSpPr>
        <p:spPr>
          <a:xfrm>
            <a:off x="6219929" y="4451363"/>
            <a:ext cx="5482227" cy="789709"/>
          </a:xfrm>
          <a:prstGeom prst="roundRect">
            <a:avLst/>
          </a:prstGeom>
          <a:ln w="9525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2400" dirty="0"/>
              <a:t>a</a:t>
            </a:r>
            <a:r>
              <a:rPr lang="en-GB" sz="2400" dirty="0" smtClean="0"/>
              <a:t>cids + carbonate </a:t>
            </a:r>
            <a:r>
              <a:rPr lang="en-GB" sz="2400" dirty="0" smtClean="0">
                <a:sym typeface="Wingdings" panose="05000000000000000000" pitchFamily="2" charset="2"/>
              </a:rPr>
              <a:t> salt + water + carbon                                  dioxide</a:t>
            </a:r>
            <a:endParaRPr lang="en-GB" sz="2400" dirty="0"/>
          </a:p>
        </p:txBody>
      </p:sp>
      <p:sp>
        <p:nvSpPr>
          <p:cNvPr id="19" name="Rounded Rectangle 18"/>
          <p:cNvSpPr/>
          <p:nvPr/>
        </p:nvSpPr>
        <p:spPr>
          <a:xfrm>
            <a:off x="7698326" y="4194885"/>
            <a:ext cx="2207942" cy="256478"/>
          </a:xfrm>
          <a:prstGeom prst="round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Neutralisation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19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7" grpId="0" animBg="1"/>
      <p:bldP spid="11" grpId="0" animBg="1"/>
      <p:bldP spid="24" grpId="0" animBg="1"/>
      <p:bldP spid="25" grpId="0" animBg="1"/>
      <p:bldP spid="18" grpId="0" animBg="1"/>
      <p:bldP spid="8" grpId="0" animBg="1"/>
      <p:bldP spid="2" grpId="0" animBg="1"/>
      <p:bldP spid="15" grpId="0" animBg="1"/>
      <p:bldP spid="4" grpId="0" animBg="1"/>
      <p:bldP spid="5" grpId="0" animBg="1"/>
      <p:bldP spid="14" grpId="0" animBg="1"/>
      <p:bldP spid="16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567" name="AutoShape 175"/>
          <p:cNvSpPr>
            <a:spLocks noChangeArrowheads="1"/>
          </p:cNvSpPr>
          <p:nvPr/>
        </p:nvSpPr>
        <p:spPr bwMode="auto">
          <a:xfrm>
            <a:off x="6514264" y="1099851"/>
            <a:ext cx="1871662" cy="6477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metal</a:t>
            </a:r>
          </a:p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nitrate</a:t>
            </a:r>
          </a:p>
        </p:txBody>
      </p:sp>
      <p:sp>
        <p:nvSpPr>
          <p:cNvPr id="315561" name="AutoShape 169"/>
          <p:cNvSpPr>
            <a:spLocks noChangeArrowheads="1"/>
          </p:cNvSpPr>
          <p:nvPr/>
        </p:nvSpPr>
        <p:spPr bwMode="auto">
          <a:xfrm>
            <a:off x="3525002" y="1099851"/>
            <a:ext cx="2447925" cy="6477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nitric acid</a:t>
            </a:r>
          </a:p>
        </p:txBody>
      </p:sp>
      <p:sp>
        <p:nvSpPr>
          <p:cNvPr id="315408" name="Text Box 16"/>
          <p:cNvSpPr txBox="1">
            <a:spLocks noChangeArrowheads="1"/>
          </p:cNvSpPr>
          <p:nvPr/>
        </p:nvSpPr>
        <p:spPr bwMode="auto">
          <a:xfrm>
            <a:off x="1463117" y="3071129"/>
            <a:ext cx="97749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FontTx/>
              <a:buChar char="•"/>
            </a:pPr>
            <a:endParaRPr lang="en-US" sz="2400"/>
          </a:p>
        </p:txBody>
      </p:sp>
      <p:sp>
        <p:nvSpPr>
          <p:cNvPr id="315424" name="Rectangle 32"/>
          <p:cNvSpPr>
            <a:spLocks noGrp="1" noChangeArrowheads="1"/>
          </p:cNvSpPr>
          <p:nvPr>
            <p:ph type="title"/>
          </p:nvPr>
        </p:nvSpPr>
        <p:spPr>
          <a:xfrm>
            <a:off x="1858127" y="-34910"/>
            <a:ext cx="8229600" cy="725470"/>
          </a:xfrm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What salt is produce</a:t>
            </a:r>
            <a:endParaRPr lang="en-GB" b="1" u="sng" dirty="0"/>
          </a:p>
        </p:txBody>
      </p:sp>
      <p:sp>
        <p:nvSpPr>
          <p:cNvPr id="315425" name="AutoShape 33"/>
          <p:cNvSpPr>
            <a:spLocks noChangeAspect="1" noChangeArrowheads="1"/>
          </p:cNvSpPr>
          <p:nvPr/>
        </p:nvSpPr>
        <p:spPr bwMode="auto">
          <a:xfrm>
            <a:off x="3236076" y="1315751"/>
            <a:ext cx="236538" cy="215900"/>
          </a:xfrm>
          <a:prstGeom prst="plus">
            <a:avLst>
              <a:gd name="adj" fmla="val 36866"/>
            </a:avLst>
          </a:prstGeom>
          <a:solidFill>
            <a:srgbClr val="01006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/>
          </a:p>
        </p:txBody>
      </p:sp>
      <p:sp>
        <p:nvSpPr>
          <p:cNvPr id="315426" name="AutoShape 34"/>
          <p:cNvSpPr>
            <a:spLocks noChangeArrowheads="1"/>
          </p:cNvSpPr>
          <p:nvPr/>
        </p:nvSpPr>
        <p:spPr bwMode="auto">
          <a:xfrm>
            <a:off x="6044364" y="1279239"/>
            <a:ext cx="431800" cy="288925"/>
          </a:xfrm>
          <a:prstGeom prst="rightArrow">
            <a:avLst>
              <a:gd name="adj1" fmla="val 39519"/>
              <a:gd name="adj2" fmla="val 71529"/>
            </a:avLst>
          </a:prstGeom>
          <a:solidFill>
            <a:srgbClr val="01006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15427" name="AutoShape 35"/>
          <p:cNvSpPr>
            <a:spLocks noChangeAspect="1" noChangeArrowheads="1"/>
          </p:cNvSpPr>
          <p:nvPr/>
        </p:nvSpPr>
        <p:spPr bwMode="auto">
          <a:xfrm>
            <a:off x="8435140" y="1315751"/>
            <a:ext cx="236537" cy="215900"/>
          </a:xfrm>
          <a:prstGeom prst="plus">
            <a:avLst>
              <a:gd name="adj" fmla="val 36866"/>
            </a:avLst>
          </a:prstGeom>
          <a:solidFill>
            <a:srgbClr val="01006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/>
          </a:p>
        </p:txBody>
      </p:sp>
      <p:sp>
        <p:nvSpPr>
          <p:cNvPr id="315455" name="Text Box 63"/>
          <p:cNvSpPr txBox="1">
            <a:spLocks noChangeArrowheads="1"/>
          </p:cNvSpPr>
          <p:nvPr/>
        </p:nvSpPr>
        <p:spPr bwMode="auto">
          <a:xfrm>
            <a:off x="1463117" y="2143612"/>
            <a:ext cx="1002609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dirty="0">
                <a:solidFill>
                  <a:srgbClr val="010067"/>
                </a:solidFill>
              </a:rPr>
              <a:t>The salt produced depends on the </a:t>
            </a:r>
            <a:r>
              <a:rPr lang="en-GB" sz="2400" dirty="0" smtClean="0">
                <a:solidFill>
                  <a:srgbClr val="010067"/>
                </a:solidFill>
              </a:rPr>
              <a:t>metal (or metal compound) </a:t>
            </a:r>
            <a:r>
              <a:rPr lang="en-GB" sz="2400" dirty="0">
                <a:solidFill>
                  <a:srgbClr val="010067"/>
                </a:solidFill>
              </a:rPr>
              <a:t>and type of acid involved in the reaction:</a:t>
            </a:r>
          </a:p>
        </p:txBody>
      </p:sp>
      <p:sp>
        <p:nvSpPr>
          <p:cNvPr id="315473" name="Text Box 81"/>
          <p:cNvSpPr txBox="1">
            <a:spLocks noChangeArrowheads="1"/>
          </p:cNvSpPr>
          <p:nvPr/>
        </p:nvSpPr>
        <p:spPr bwMode="auto">
          <a:xfrm>
            <a:off x="1513739" y="3217040"/>
            <a:ext cx="9029046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61950" indent="-361950">
              <a:lnSpc>
                <a:spcPct val="90000"/>
              </a:lnSpc>
              <a:spcBef>
                <a:spcPct val="50000"/>
              </a:spcBef>
              <a:buClr>
                <a:srgbClr val="FF6600"/>
              </a:buClr>
              <a:buFont typeface="Wingdings" pitchFamily="2" charset="2"/>
              <a:buChar char="l"/>
            </a:pPr>
            <a:r>
              <a:rPr lang="en-GB" sz="2400" dirty="0">
                <a:solidFill>
                  <a:srgbClr val="010067"/>
                </a:solidFill>
              </a:rPr>
              <a:t>When a metal reacts with </a:t>
            </a:r>
            <a:r>
              <a:rPr lang="en-GB" sz="3200" b="1" dirty="0">
                <a:solidFill>
                  <a:srgbClr val="FF6600"/>
                </a:solidFill>
              </a:rPr>
              <a:t>hydrochloric acid</a:t>
            </a:r>
            <a:r>
              <a:rPr lang="en-GB" sz="2400" dirty="0">
                <a:solidFill>
                  <a:srgbClr val="010067"/>
                </a:solidFill>
              </a:rPr>
              <a:t>, the salt produced is a </a:t>
            </a:r>
            <a:r>
              <a:rPr lang="en-GB" sz="3200" b="1" dirty="0">
                <a:solidFill>
                  <a:srgbClr val="FF6600"/>
                </a:solidFill>
              </a:rPr>
              <a:t>metal</a:t>
            </a:r>
            <a:r>
              <a:rPr lang="en-GB" sz="3200" dirty="0">
                <a:solidFill>
                  <a:srgbClr val="FF6600"/>
                </a:solidFill>
              </a:rPr>
              <a:t> </a:t>
            </a:r>
            <a:r>
              <a:rPr lang="en-GB" sz="3200" b="1" dirty="0">
                <a:solidFill>
                  <a:srgbClr val="FF6600"/>
                </a:solidFill>
              </a:rPr>
              <a:t>chloride</a:t>
            </a:r>
            <a:r>
              <a:rPr lang="en-GB" sz="2400" dirty="0">
                <a:solidFill>
                  <a:srgbClr val="010067"/>
                </a:solidFill>
              </a:rPr>
              <a:t>.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15545" name="Text Box 153"/>
          <p:cNvSpPr txBox="1">
            <a:spLocks noChangeArrowheads="1"/>
          </p:cNvSpPr>
          <p:nvPr/>
        </p:nvSpPr>
        <p:spPr bwMode="auto">
          <a:xfrm>
            <a:off x="1513739" y="4382755"/>
            <a:ext cx="9029046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61950" indent="-361950">
              <a:lnSpc>
                <a:spcPct val="90000"/>
              </a:lnSpc>
              <a:spcBef>
                <a:spcPct val="50000"/>
              </a:spcBef>
              <a:buClr>
                <a:srgbClr val="FF6600"/>
              </a:buClr>
              <a:buFont typeface="Wingdings" pitchFamily="2" charset="2"/>
              <a:buChar char="l"/>
            </a:pPr>
            <a:r>
              <a:rPr lang="en-GB" sz="2400" dirty="0">
                <a:solidFill>
                  <a:srgbClr val="010067"/>
                </a:solidFill>
              </a:rPr>
              <a:t>When a metal reacts with </a:t>
            </a:r>
            <a:r>
              <a:rPr lang="en-GB" sz="3200" b="1" dirty="0" err="1">
                <a:solidFill>
                  <a:srgbClr val="FF6600"/>
                </a:solidFill>
              </a:rPr>
              <a:t>sulfuric</a:t>
            </a:r>
            <a:r>
              <a:rPr lang="en-GB" sz="3200" b="1" dirty="0">
                <a:solidFill>
                  <a:srgbClr val="FF6600"/>
                </a:solidFill>
              </a:rPr>
              <a:t> acid</a:t>
            </a:r>
            <a:r>
              <a:rPr lang="en-GB" sz="2400" dirty="0">
                <a:solidFill>
                  <a:srgbClr val="010067"/>
                </a:solidFill>
              </a:rPr>
              <a:t>, the salt produced is a </a:t>
            </a:r>
            <a:r>
              <a:rPr lang="en-GB" sz="3200" b="1" dirty="0">
                <a:solidFill>
                  <a:srgbClr val="FF6600"/>
                </a:solidFill>
              </a:rPr>
              <a:t>metal </a:t>
            </a:r>
            <a:r>
              <a:rPr lang="en-GB" sz="3200" b="1" dirty="0" err="1">
                <a:solidFill>
                  <a:srgbClr val="FF6600"/>
                </a:solidFill>
              </a:rPr>
              <a:t>sulfate</a:t>
            </a:r>
            <a:r>
              <a:rPr lang="en-GB" sz="2400" dirty="0">
                <a:solidFill>
                  <a:srgbClr val="010067"/>
                </a:solidFill>
              </a:rPr>
              <a:t>.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15547" name="Text Box 155"/>
          <p:cNvSpPr txBox="1">
            <a:spLocks noChangeArrowheads="1"/>
          </p:cNvSpPr>
          <p:nvPr/>
        </p:nvSpPr>
        <p:spPr bwMode="auto">
          <a:xfrm>
            <a:off x="1513739" y="5508646"/>
            <a:ext cx="9218868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61950" indent="-361950">
              <a:lnSpc>
                <a:spcPct val="90000"/>
              </a:lnSpc>
              <a:spcBef>
                <a:spcPct val="50000"/>
              </a:spcBef>
              <a:buClr>
                <a:srgbClr val="FF6600"/>
              </a:buClr>
              <a:buFont typeface="Wingdings" pitchFamily="2" charset="2"/>
              <a:buChar char="l"/>
            </a:pPr>
            <a:r>
              <a:rPr lang="en-GB" sz="2400" dirty="0">
                <a:solidFill>
                  <a:srgbClr val="010067"/>
                </a:solidFill>
              </a:rPr>
              <a:t>When a metal reacts with </a:t>
            </a:r>
            <a:r>
              <a:rPr lang="en-GB" sz="3200" b="1" dirty="0">
                <a:solidFill>
                  <a:srgbClr val="FF6600"/>
                </a:solidFill>
              </a:rPr>
              <a:t>nitric acid</a:t>
            </a:r>
            <a:r>
              <a:rPr lang="en-GB" sz="2400" dirty="0">
                <a:solidFill>
                  <a:srgbClr val="010067"/>
                </a:solidFill>
              </a:rPr>
              <a:t>, the salt produced is a </a:t>
            </a:r>
            <a:r>
              <a:rPr lang="en-GB" sz="3200" b="1" dirty="0">
                <a:solidFill>
                  <a:srgbClr val="FF6600"/>
                </a:solidFill>
              </a:rPr>
              <a:t>metal nitrate</a:t>
            </a:r>
            <a:r>
              <a:rPr lang="en-GB" sz="2400" dirty="0">
                <a:solidFill>
                  <a:srgbClr val="010067"/>
                </a:solidFill>
              </a:rPr>
              <a:t>.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15557" name="AutoShape 165"/>
          <p:cNvSpPr>
            <a:spLocks noChangeArrowheads="1"/>
          </p:cNvSpPr>
          <p:nvPr/>
        </p:nvSpPr>
        <p:spPr bwMode="auto">
          <a:xfrm>
            <a:off x="1940677" y="1099851"/>
            <a:ext cx="1223963" cy="6477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metal</a:t>
            </a:r>
          </a:p>
        </p:txBody>
      </p:sp>
      <p:sp>
        <p:nvSpPr>
          <p:cNvPr id="315559" name="AutoShape 167"/>
          <p:cNvSpPr>
            <a:spLocks noChangeArrowheads="1"/>
          </p:cNvSpPr>
          <p:nvPr/>
        </p:nvSpPr>
        <p:spPr bwMode="auto">
          <a:xfrm>
            <a:off x="8709776" y="1099851"/>
            <a:ext cx="1943100" cy="6477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hydrogen</a:t>
            </a:r>
          </a:p>
        </p:txBody>
      </p:sp>
      <p:sp>
        <p:nvSpPr>
          <p:cNvPr id="315560" name="AutoShape 168"/>
          <p:cNvSpPr>
            <a:spLocks noChangeArrowheads="1"/>
          </p:cNvSpPr>
          <p:nvPr/>
        </p:nvSpPr>
        <p:spPr bwMode="auto">
          <a:xfrm>
            <a:off x="3525002" y="1099851"/>
            <a:ext cx="2447925" cy="6477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118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sulfuric</a:t>
            </a:r>
          </a:p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acid</a:t>
            </a:r>
          </a:p>
        </p:txBody>
      </p:sp>
      <p:sp>
        <p:nvSpPr>
          <p:cNvPr id="315543" name="AutoShape 151"/>
          <p:cNvSpPr>
            <a:spLocks noChangeArrowheads="1"/>
          </p:cNvSpPr>
          <p:nvPr/>
        </p:nvSpPr>
        <p:spPr bwMode="auto">
          <a:xfrm>
            <a:off x="3525002" y="1099851"/>
            <a:ext cx="2447925" cy="6477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118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hydrochloric acid</a:t>
            </a:r>
          </a:p>
        </p:txBody>
      </p:sp>
      <p:sp>
        <p:nvSpPr>
          <p:cNvPr id="315562" name="AutoShape 170"/>
          <p:cNvSpPr>
            <a:spLocks noChangeArrowheads="1"/>
          </p:cNvSpPr>
          <p:nvPr/>
        </p:nvSpPr>
        <p:spPr bwMode="auto">
          <a:xfrm>
            <a:off x="3525002" y="1099851"/>
            <a:ext cx="2447925" cy="6477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2800" b="1" dirty="0">
                <a:solidFill>
                  <a:srgbClr val="010067"/>
                </a:solidFill>
              </a:rPr>
              <a:t>acid</a:t>
            </a:r>
          </a:p>
        </p:txBody>
      </p:sp>
      <p:sp>
        <p:nvSpPr>
          <p:cNvPr id="315565" name="AutoShape 173"/>
          <p:cNvSpPr>
            <a:spLocks noChangeArrowheads="1"/>
          </p:cNvSpPr>
          <p:nvPr/>
        </p:nvSpPr>
        <p:spPr bwMode="auto">
          <a:xfrm>
            <a:off x="6514264" y="1099851"/>
            <a:ext cx="1871662" cy="6477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metal sulfate</a:t>
            </a:r>
          </a:p>
        </p:txBody>
      </p:sp>
      <p:sp>
        <p:nvSpPr>
          <p:cNvPr id="315566" name="AutoShape 174"/>
          <p:cNvSpPr>
            <a:spLocks noChangeArrowheads="1"/>
          </p:cNvSpPr>
          <p:nvPr/>
        </p:nvSpPr>
        <p:spPr bwMode="auto">
          <a:xfrm>
            <a:off x="6514264" y="1099851"/>
            <a:ext cx="1871662" cy="6477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metal</a:t>
            </a:r>
          </a:p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chloride</a:t>
            </a:r>
          </a:p>
        </p:txBody>
      </p:sp>
      <p:sp>
        <p:nvSpPr>
          <p:cNvPr id="315568" name="AutoShape 176"/>
          <p:cNvSpPr>
            <a:spLocks noChangeArrowheads="1"/>
          </p:cNvSpPr>
          <p:nvPr/>
        </p:nvSpPr>
        <p:spPr bwMode="auto">
          <a:xfrm>
            <a:off x="6514264" y="1099851"/>
            <a:ext cx="1871662" cy="6477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salt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008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15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1000"/>
                                        <p:tgtEl>
                                          <p:spTgt spid="3155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1000"/>
                                        <p:tgtEl>
                                          <p:spTgt spid="3155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5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315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1000"/>
                                        <p:tgtEl>
                                          <p:spTgt spid="3155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1000"/>
                                        <p:tgtEl>
                                          <p:spTgt spid="3155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5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315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1000"/>
                                        <p:tgtEl>
                                          <p:spTgt spid="3155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5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1000"/>
                                        <p:tgtEl>
                                          <p:spTgt spid="3155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5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315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455" grpId="0"/>
      <p:bldP spid="315473" grpId="0"/>
      <p:bldP spid="315545" grpId="0"/>
      <p:bldP spid="315547" grpId="0"/>
      <p:bldP spid="315560" grpId="0" animBg="1"/>
      <p:bldP spid="315543" grpId="0" animBg="1"/>
      <p:bldP spid="315562" grpId="0" animBg="1"/>
      <p:bldP spid="315565" grpId="0" animBg="1"/>
      <p:bldP spid="315566" grpId="0" animBg="1"/>
      <p:bldP spid="31556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644" name="AutoShape 228"/>
          <p:cNvSpPr>
            <a:spLocks noChangeArrowheads="1"/>
          </p:cNvSpPr>
          <p:nvPr/>
        </p:nvSpPr>
        <p:spPr bwMode="auto">
          <a:xfrm>
            <a:off x="5327537" y="4327238"/>
            <a:ext cx="1763712" cy="6477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zinc chloride</a:t>
            </a:r>
          </a:p>
        </p:txBody>
      </p:sp>
      <p:sp>
        <p:nvSpPr>
          <p:cNvPr id="316489" name="Rectangle 73"/>
          <p:cNvSpPr>
            <a:spLocks noGrp="1" noChangeArrowheads="1"/>
          </p:cNvSpPr>
          <p:nvPr>
            <p:ph type="title"/>
          </p:nvPr>
        </p:nvSpPr>
        <p:spPr>
          <a:xfrm>
            <a:off x="1952596" y="0"/>
            <a:ext cx="8229600" cy="868346"/>
          </a:xfrm>
        </p:spPr>
        <p:txBody>
          <a:bodyPr/>
          <a:lstStyle/>
          <a:p>
            <a:r>
              <a:rPr lang="en-GB" dirty="0"/>
              <a:t>      Complete the word equations</a:t>
            </a:r>
          </a:p>
        </p:txBody>
      </p:sp>
      <p:sp>
        <p:nvSpPr>
          <p:cNvPr id="316599" name="Oval 183"/>
          <p:cNvSpPr>
            <a:spLocks noChangeAspect="1" noChangeArrowheads="1"/>
          </p:cNvSpPr>
          <p:nvPr/>
        </p:nvSpPr>
        <p:spPr bwMode="auto">
          <a:xfrm>
            <a:off x="631710" y="1011223"/>
            <a:ext cx="252413" cy="25241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9900CC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outerShdw dist="35921" dir="2700000" algn="ctr" rotWithShape="0">
              <a:srgbClr val="B2B2B2"/>
            </a:outerShdw>
          </a:effectLst>
        </p:spPr>
        <p:txBody>
          <a:bodyPr wrap="none" anchor="ctr"/>
          <a:lstStyle/>
          <a:p>
            <a:endParaRPr lang="en-GB"/>
          </a:p>
        </p:txBody>
      </p:sp>
      <p:sp>
        <p:nvSpPr>
          <p:cNvPr id="316600" name="Text Box 184"/>
          <p:cNvSpPr txBox="1">
            <a:spLocks noChangeArrowheads="1"/>
          </p:cNvSpPr>
          <p:nvPr/>
        </p:nvSpPr>
        <p:spPr bwMode="auto">
          <a:xfrm>
            <a:off x="917462" y="868346"/>
            <a:ext cx="83724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dirty="0">
                <a:solidFill>
                  <a:srgbClr val="010067"/>
                </a:solidFill>
              </a:rPr>
              <a:t>Complete the word </a:t>
            </a:r>
            <a:r>
              <a:rPr lang="en-GB" dirty="0" smtClean="0">
                <a:solidFill>
                  <a:srgbClr val="010067"/>
                </a:solidFill>
              </a:rPr>
              <a:t>&amp; symbol equations </a:t>
            </a:r>
            <a:r>
              <a:rPr lang="en-GB" dirty="0">
                <a:solidFill>
                  <a:srgbClr val="010067"/>
                </a:solidFill>
              </a:rPr>
              <a:t>for metals reacting with acid:</a:t>
            </a:r>
          </a:p>
        </p:txBody>
      </p:sp>
      <p:sp>
        <p:nvSpPr>
          <p:cNvPr id="316619" name="AutoShape 203"/>
          <p:cNvSpPr>
            <a:spLocks noChangeAspect="1" noChangeArrowheads="1"/>
          </p:cNvSpPr>
          <p:nvPr/>
        </p:nvSpPr>
        <p:spPr bwMode="auto">
          <a:xfrm>
            <a:off x="3159041" y="1711327"/>
            <a:ext cx="236537" cy="215900"/>
          </a:xfrm>
          <a:prstGeom prst="plus">
            <a:avLst>
              <a:gd name="adj" fmla="val 36866"/>
            </a:avLst>
          </a:prstGeom>
          <a:solidFill>
            <a:srgbClr val="01006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/>
          </a:p>
        </p:txBody>
      </p:sp>
      <p:sp>
        <p:nvSpPr>
          <p:cNvPr id="316620" name="AutoShape 204"/>
          <p:cNvSpPr>
            <a:spLocks noChangeArrowheads="1"/>
          </p:cNvSpPr>
          <p:nvPr/>
        </p:nvSpPr>
        <p:spPr bwMode="auto">
          <a:xfrm>
            <a:off x="4681452" y="1674815"/>
            <a:ext cx="431800" cy="288925"/>
          </a:xfrm>
          <a:prstGeom prst="rightArrow">
            <a:avLst>
              <a:gd name="adj1" fmla="val 39519"/>
              <a:gd name="adj2" fmla="val 71529"/>
            </a:avLst>
          </a:prstGeom>
          <a:solidFill>
            <a:srgbClr val="01006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16621" name="AutoShape 205"/>
          <p:cNvSpPr>
            <a:spLocks noChangeAspect="1" noChangeArrowheads="1"/>
          </p:cNvSpPr>
          <p:nvPr/>
        </p:nvSpPr>
        <p:spPr bwMode="auto">
          <a:xfrm>
            <a:off x="7423066" y="1711327"/>
            <a:ext cx="236537" cy="215900"/>
          </a:xfrm>
          <a:prstGeom prst="plus">
            <a:avLst>
              <a:gd name="adj" fmla="val 36866"/>
            </a:avLst>
          </a:prstGeom>
          <a:solidFill>
            <a:srgbClr val="01006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/>
          </a:p>
        </p:txBody>
      </p:sp>
      <p:sp>
        <p:nvSpPr>
          <p:cNvPr id="316622" name="AutoShape 206"/>
          <p:cNvSpPr>
            <a:spLocks noChangeArrowheads="1"/>
          </p:cNvSpPr>
          <p:nvPr/>
        </p:nvSpPr>
        <p:spPr bwMode="auto">
          <a:xfrm>
            <a:off x="7758027" y="1497014"/>
            <a:ext cx="1943100" cy="647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hydrogen</a:t>
            </a:r>
          </a:p>
        </p:txBody>
      </p:sp>
      <p:sp>
        <p:nvSpPr>
          <p:cNvPr id="316623" name="AutoShape 207"/>
          <p:cNvSpPr>
            <a:spLocks noChangeArrowheads="1"/>
          </p:cNvSpPr>
          <p:nvPr/>
        </p:nvSpPr>
        <p:spPr bwMode="auto">
          <a:xfrm>
            <a:off x="3457491" y="1497014"/>
            <a:ext cx="1150937" cy="647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nitric acid</a:t>
            </a:r>
          </a:p>
        </p:txBody>
      </p:sp>
      <p:sp>
        <p:nvSpPr>
          <p:cNvPr id="316624" name="AutoShape 208"/>
          <p:cNvSpPr>
            <a:spLocks noChangeArrowheads="1"/>
          </p:cNvSpPr>
          <p:nvPr/>
        </p:nvSpPr>
        <p:spPr bwMode="auto">
          <a:xfrm>
            <a:off x="5179927" y="1497014"/>
            <a:ext cx="2165350" cy="6477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lIns="0" tIns="82800" rIns="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magnesium nitrate</a:t>
            </a:r>
          </a:p>
        </p:txBody>
      </p:sp>
      <p:sp>
        <p:nvSpPr>
          <p:cNvPr id="316625" name="AutoShape 209"/>
          <p:cNvSpPr>
            <a:spLocks noChangeArrowheads="1"/>
          </p:cNvSpPr>
          <p:nvPr/>
        </p:nvSpPr>
        <p:spPr bwMode="auto">
          <a:xfrm>
            <a:off x="936541" y="1495427"/>
            <a:ext cx="2160587" cy="647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lIns="0" tIns="82800" rIns="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magnesium</a:t>
            </a:r>
          </a:p>
        </p:txBody>
      </p:sp>
      <p:sp>
        <p:nvSpPr>
          <p:cNvPr id="316626" name="AutoShape 210"/>
          <p:cNvSpPr>
            <a:spLocks noChangeArrowheads="1"/>
          </p:cNvSpPr>
          <p:nvPr/>
        </p:nvSpPr>
        <p:spPr bwMode="auto">
          <a:xfrm>
            <a:off x="5175166" y="1495427"/>
            <a:ext cx="2166937" cy="6477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3200" b="1">
                <a:solidFill>
                  <a:srgbClr val="010067"/>
                </a:solidFill>
              </a:rPr>
              <a:t>?</a:t>
            </a:r>
          </a:p>
        </p:txBody>
      </p:sp>
      <p:sp>
        <p:nvSpPr>
          <p:cNvPr id="316629" name="AutoShape 213"/>
          <p:cNvSpPr>
            <a:spLocks noChangeAspect="1" noChangeArrowheads="1"/>
          </p:cNvSpPr>
          <p:nvPr/>
        </p:nvSpPr>
        <p:spPr bwMode="auto">
          <a:xfrm>
            <a:off x="7296038" y="3149315"/>
            <a:ext cx="236537" cy="215900"/>
          </a:xfrm>
          <a:prstGeom prst="plus">
            <a:avLst>
              <a:gd name="adj" fmla="val 36866"/>
            </a:avLst>
          </a:prstGeom>
          <a:solidFill>
            <a:srgbClr val="01006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/>
          </a:p>
        </p:txBody>
      </p:sp>
      <p:sp>
        <p:nvSpPr>
          <p:cNvPr id="316630" name="AutoShape 214"/>
          <p:cNvSpPr>
            <a:spLocks noChangeArrowheads="1"/>
          </p:cNvSpPr>
          <p:nvPr/>
        </p:nvSpPr>
        <p:spPr bwMode="auto">
          <a:xfrm>
            <a:off x="7738949" y="2933415"/>
            <a:ext cx="1943100" cy="647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hydrogen</a:t>
            </a:r>
          </a:p>
        </p:txBody>
      </p:sp>
      <p:sp>
        <p:nvSpPr>
          <p:cNvPr id="316631" name="AutoShape 215"/>
          <p:cNvSpPr>
            <a:spLocks noChangeArrowheads="1"/>
          </p:cNvSpPr>
          <p:nvPr/>
        </p:nvSpPr>
        <p:spPr bwMode="auto">
          <a:xfrm>
            <a:off x="2558938" y="2933415"/>
            <a:ext cx="2016125" cy="647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sulfuric acid</a:t>
            </a:r>
          </a:p>
        </p:txBody>
      </p:sp>
      <p:sp>
        <p:nvSpPr>
          <p:cNvPr id="316632" name="AutoShape 216"/>
          <p:cNvSpPr>
            <a:spLocks noChangeArrowheads="1"/>
          </p:cNvSpPr>
          <p:nvPr/>
        </p:nvSpPr>
        <p:spPr bwMode="auto">
          <a:xfrm>
            <a:off x="917463" y="2933415"/>
            <a:ext cx="1042987" cy="647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iron</a:t>
            </a:r>
          </a:p>
        </p:txBody>
      </p:sp>
      <p:sp>
        <p:nvSpPr>
          <p:cNvPr id="316635" name="AutoShape 219"/>
          <p:cNvSpPr>
            <a:spLocks noChangeArrowheads="1"/>
          </p:cNvSpPr>
          <p:nvPr/>
        </p:nvSpPr>
        <p:spPr bwMode="auto">
          <a:xfrm>
            <a:off x="5327537" y="2935003"/>
            <a:ext cx="1763712" cy="6477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iron sulfate</a:t>
            </a:r>
          </a:p>
        </p:txBody>
      </p:sp>
      <p:sp>
        <p:nvSpPr>
          <p:cNvPr id="316636" name="AutoShape 220"/>
          <p:cNvSpPr>
            <a:spLocks noChangeAspect="1" noChangeArrowheads="1"/>
          </p:cNvSpPr>
          <p:nvPr/>
        </p:nvSpPr>
        <p:spPr bwMode="auto">
          <a:xfrm>
            <a:off x="2141424" y="3149315"/>
            <a:ext cx="236538" cy="215900"/>
          </a:xfrm>
          <a:prstGeom prst="plus">
            <a:avLst>
              <a:gd name="adj" fmla="val 36866"/>
            </a:avLst>
          </a:prstGeom>
          <a:solidFill>
            <a:srgbClr val="01006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/>
          </a:p>
        </p:txBody>
      </p:sp>
      <p:sp>
        <p:nvSpPr>
          <p:cNvPr id="316634" name="AutoShape 218"/>
          <p:cNvSpPr>
            <a:spLocks noChangeArrowheads="1"/>
          </p:cNvSpPr>
          <p:nvPr/>
        </p:nvSpPr>
        <p:spPr bwMode="auto">
          <a:xfrm>
            <a:off x="5327537" y="2933415"/>
            <a:ext cx="1763712" cy="6477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3200" b="1">
                <a:solidFill>
                  <a:srgbClr val="010067"/>
                </a:solidFill>
              </a:rPr>
              <a:t>?</a:t>
            </a:r>
          </a:p>
        </p:txBody>
      </p:sp>
      <p:sp>
        <p:nvSpPr>
          <p:cNvPr id="316638" name="AutoShape 222"/>
          <p:cNvSpPr>
            <a:spLocks noChangeAspect="1" noChangeArrowheads="1"/>
          </p:cNvSpPr>
          <p:nvPr/>
        </p:nvSpPr>
        <p:spPr bwMode="auto">
          <a:xfrm>
            <a:off x="7296038" y="4543138"/>
            <a:ext cx="236537" cy="215900"/>
          </a:xfrm>
          <a:prstGeom prst="plus">
            <a:avLst>
              <a:gd name="adj" fmla="val 36866"/>
            </a:avLst>
          </a:prstGeom>
          <a:solidFill>
            <a:srgbClr val="01006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/>
          </a:p>
        </p:txBody>
      </p:sp>
      <p:sp>
        <p:nvSpPr>
          <p:cNvPr id="316639" name="AutoShape 223"/>
          <p:cNvSpPr>
            <a:spLocks noChangeArrowheads="1"/>
          </p:cNvSpPr>
          <p:nvPr/>
        </p:nvSpPr>
        <p:spPr bwMode="auto">
          <a:xfrm>
            <a:off x="7738949" y="4327238"/>
            <a:ext cx="1943100" cy="647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hydrogen</a:t>
            </a:r>
          </a:p>
        </p:txBody>
      </p:sp>
      <p:sp>
        <p:nvSpPr>
          <p:cNvPr id="316640" name="AutoShape 224"/>
          <p:cNvSpPr>
            <a:spLocks noChangeArrowheads="1"/>
          </p:cNvSpPr>
          <p:nvPr/>
        </p:nvSpPr>
        <p:spPr bwMode="auto">
          <a:xfrm>
            <a:off x="2285887" y="4327238"/>
            <a:ext cx="2303462" cy="647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lIns="18000" tIns="82800" rIns="180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hydrochloric acid</a:t>
            </a:r>
          </a:p>
        </p:txBody>
      </p:sp>
      <p:sp>
        <p:nvSpPr>
          <p:cNvPr id="316641" name="AutoShape 225"/>
          <p:cNvSpPr>
            <a:spLocks noChangeArrowheads="1"/>
          </p:cNvSpPr>
          <p:nvPr/>
        </p:nvSpPr>
        <p:spPr bwMode="auto">
          <a:xfrm>
            <a:off x="917462" y="4327238"/>
            <a:ext cx="1008062" cy="647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zinc</a:t>
            </a:r>
          </a:p>
        </p:txBody>
      </p:sp>
      <p:sp>
        <p:nvSpPr>
          <p:cNvPr id="316642" name="AutoShape 226"/>
          <p:cNvSpPr>
            <a:spLocks noChangeAspect="1" noChangeArrowheads="1"/>
          </p:cNvSpPr>
          <p:nvPr/>
        </p:nvSpPr>
        <p:spPr bwMode="auto">
          <a:xfrm>
            <a:off x="1977913" y="4543138"/>
            <a:ext cx="236537" cy="215900"/>
          </a:xfrm>
          <a:prstGeom prst="plus">
            <a:avLst>
              <a:gd name="adj" fmla="val 36866"/>
            </a:avLst>
          </a:prstGeom>
          <a:solidFill>
            <a:srgbClr val="01006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/>
          </a:p>
        </p:txBody>
      </p:sp>
      <p:sp>
        <p:nvSpPr>
          <p:cNvPr id="316643" name="AutoShape 227"/>
          <p:cNvSpPr>
            <a:spLocks noChangeArrowheads="1"/>
          </p:cNvSpPr>
          <p:nvPr/>
        </p:nvSpPr>
        <p:spPr bwMode="auto">
          <a:xfrm>
            <a:off x="5327537" y="4327238"/>
            <a:ext cx="1763712" cy="6477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3200" b="1">
                <a:solidFill>
                  <a:srgbClr val="010067"/>
                </a:solidFill>
              </a:rPr>
              <a:t>?</a:t>
            </a:r>
          </a:p>
        </p:txBody>
      </p:sp>
      <p:sp>
        <p:nvSpPr>
          <p:cNvPr id="316646" name="AutoShape 230"/>
          <p:cNvSpPr>
            <a:spLocks noChangeAspect="1" noChangeArrowheads="1"/>
          </p:cNvSpPr>
          <p:nvPr/>
        </p:nvSpPr>
        <p:spPr bwMode="auto">
          <a:xfrm>
            <a:off x="7296037" y="5909690"/>
            <a:ext cx="236537" cy="215900"/>
          </a:xfrm>
          <a:prstGeom prst="plus">
            <a:avLst>
              <a:gd name="adj" fmla="val 36866"/>
            </a:avLst>
          </a:prstGeom>
          <a:solidFill>
            <a:srgbClr val="01006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/>
          </a:p>
        </p:txBody>
      </p:sp>
      <p:sp>
        <p:nvSpPr>
          <p:cNvPr id="316647" name="AutoShape 231"/>
          <p:cNvSpPr>
            <a:spLocks noChangeArrowheads="1"/>
          </p:cNvSpPr>
          <p:nvPr/>
        </p:nvSpPr>
        <p:spPr bwMode="auto">
          <a:xfrm>
            <a:off x="7738948" y="5693790"/>
            <a:ext cx="1943100" cy="6477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hydrogen</a:t>
            </a:r>
          </a:p>
        </p:txBody>
      </p:sp>
      <p:sp>
        <p:nvSpPr>
          <p:cNvPr id="316648" name="AutoShape 232"/>
          <p:cNvSpPr>
            <a:spLocks noChangeArrowheads="1"/>
          </p:cNvSpPr>
          <p:nvPr/>
        </p:nvSpPr>
        <p:spPr bwMode="auto">
          <a:xfrm>
            <a:off x="2549412" y="5693790"/>
            <a:ext cx="2016125" cy="6477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sulfuric acid</a:t>
            </a:r>
          </a:p>
        </p:txBody>
      </p:sp>
      <p:sp>
        <p:nvSpPr>
          <p:cNvPr id="316649" name="AutoShape 233"/>
          <p:cNvSpPr>
            <a:spLocks noChangeArrowheads="1"/>
          </p:cNvSpPr>
          <p:nvPr/>
        </p:nvSpPr>
        <p:spPr bwMode="auto">
          <a:xfrm>
            <a:off x="965086" y="5693790"/>
            <a:ext cx="1079500" cy="6477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lead</a:t>
            </a:r>
          </a:p>
        </p:txBody>
      </p:sp>
      <p:sp>
        <p:nvSpPr>
          <p:cNvPr id="316650" name="AutoShape 234"/>
          <p:cNvSpPr>
            <a:spLocks noChangeAspect="1" noChangeArrowheads="1"/>
          </p:cNvSpPr>
          <p:nvPr/>
        </p:nvSpPr>
        <p:spPr bwMode="auto">
          <a:xfrm>
            <a:off x="2189048" y="5909690"/>
            <a:ext cx="236538" cy="215900"/>
          </a:xfrm>
          <a:prstGeom prst="plus">
            <a:avLst>
              <a:gd name="adj" fmla="val 36866"/>
            </a:avLst>
          </a:prstGeom>
          <a:solidFill>
            <a:srgbClr val="01006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/>
          </a:p>
        </p:txBody>
      </p:sp>
      <p:sp>
        <p:nvSpPr>
          <p:cNvPr id="316651" name="AutoShape 235"/>
          <p:cNvSpPr>
            <a:spLocks noChangeArrowheads="1"/>
          </p:cNvSpPr>
          <p:nvPr/>
        </p:nvSpPr>
        <p:spPr bwMode="auto">
          <a:xfrm>
            <a:off x="5327536" y="5693790"/>
            <a:ext cx="1763712" cy="64770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lead sulfate</a:t>
            </a:r>
          </a:p>
        </p:txBody>
      </p:sp>
      <p:sp>
        <p:nvSpPr>
          <p:cNvPr id="316652" name="AutoShape 236"/>
          <p:cNvSpPr>
            <a:spLocks noChangeArrowheads="1"/>
          </p:cNvSpPr>
          <p:nvPr/>
        </p:nvSpPr>
        <p:spPr bwMode="auto">
          <a:xfrm>
            <a:off x="2549412" y="5693790"/>
            <a:ext cx="2016125" cy="6477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3200" b="1">
                <a:solidFill>
                  <a:srgbClr val="010067"/>
                </a:solidFill>
              </a:rPr>
              <a:t>?</a:t>
            </a:r>
          </a:p>
        </p:txBody>
      </p:sp>
      <p:sp>
        <p:nvSpPr>
          <p:cNvPr id="316653" name="AutoShape 237"/>
          <p:cNvSpPr>
            <a:spLocks noChangeArrowheads="1"/>
          </p:cNvSpPr>
          <p:nvPr/>
        </p:nvSpPr>
        <p:spPr bwMode="auto">
          <a:xfrm>
            <a:off x="965086" y="5693790"/>
            <a:ext cx="1079500" cy="6477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38100">
            <a:solidFill>
              <a:srgbClr val="FF6600"/>
            </a:solidFill>
            <a:round/>
            <a:headEnd/>
            <a:tailEnd/>
          </a:ln>
          <a:effectLst/>
        </p:spPr>
        <p:txBody>
          <a:bodyPr tIns="82800" anchor="ctr"/>
          <a:lstStyle/>
          <a:p>
            <a:pPr algn="ctr">
              <a:lnSpc>
                <a:spcPct val="70000"/>
              </a:lnSpc>
            </a:pPr>
            <a:r>
              <a:rPr lang="en-GB" sz="2800" b="1">
                <a:solidFill>
                  <a:srgbClr val="010067"/>
                </a:solidFill>
              </a:rPr>
              <a:t>?</a:t>
            </a:r>
          </a:p>
        </p:txBody>
      </p:sp>
      <p:sp>
        <p:nvSpPr>
          <p:cNvPr id="316654" name="AutoShape 238"/>
          <p:cNvSpPr>
            <a:spLocks noChangeArrowheads="1"/>
          </p:cNvSpPr>
          <p:nvPr/>
        </p:nvSpPr>
        <p:spPr bwMode="auto">
          <a:xfrm>
            <a:off x="4662374" y="3112804"/>
            <a:ext cx="431800" cy="288925"/>
          </a:xfrm>
          <a:prstGeom prst="rightArrow">
            <a:avLst>
              <a:gd name="adj1" fmla="val 39519"/>
              <a:gd name="adj2" fmla="val 71529"/>
            </a:avLst>
          </a:prstGeom>
          <a:solidFill>
            <a:srgbClr val="01006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16655" name="AutoShape 239"/>
          <p:cNvSpPr>
            <a:spLocks noChangeArrowheads="1"/>
          </p:cNvSpPr>
          <p:nvPr/>
        </p:nvSpPr>
        <p:spPr bwMode="auto">
          <a:xfrm>
            <a:off x="4662374" y="4506626"/>
            <a:ext cx="431800" cy="288925"/>
          </a:xfrm>
          <a:prstGeom prst="rightArrow">
            <a:avLst>
              <a:gd name="adj1" fmla="val 39519"/>
              <a:gd name="adj2" fmla="val 71529"/>
            </a:avLst>
          </a:prstGeom>
          <a:solidFill>
            <a:srgbClr val="01006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16656" name="AutoShape 240"/>
          <p:cNvSpPr>
            <a:spLocks noChangeArrowheads="1"/>
          </p:cNvSpPr>
          <p:nvPr/>
        </p:nvSpPr>
        <p:spPr bwMode="auto">
          <a:xfrm>
            <a:off x="4662373" y="5873179"/>
            <a:ext cx="431800" cy="288925"/>
          </a:xfrm>
          <a:prstGeom prst="rightArrow">
            <a:avLst>
              <a:gd name="adj1" fmla="val 39519"/>
              <a:gd name="adj2" fmla="val 71529"/>
            </a:avLst>
          </a:prstGeom>
          <a:solidFill>
            <a:srgbClr val="01006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9937636" y="1495427"/>
            <a:ext cx="1853514" cy="515931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2000" b="1" u="sng" dirty="0" smtClean="0">
                <a:solidFill>
                  <a:schemeClr val="bg1"/>
                </a:solidFill>
              </a:rPr>
              <a:t>Acids</a:t>
            </a:r>
          </a:p>
          <a:p>
            <a:r>
              <a:rPr lang="en-GB" sz="2000" dirty="0" smtClean="0">
                <a:solidFill>
                  <a:schemeClr val="bg1"/>
                </a:solidFill>
              </a:rPr>
              <a:t>Nitric acid = HNO</a:t>
            </a:r>
            <a:r>
              <a:rPr lang="en-GB" sz="2000" baseline="-25000" dirty="0" smtClean="0">
                <a:solidFill>
                  <a:schemeClr val="bg1"/>
                </a:solidFill>
              </a:rPr>
              <a:t>3</a:t>
            </a:r>
          </a:p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 err="1" smtClean="0">
                <a:solidFill>
                  <a:schemeClr val="bg1"/>
                </a:solidFill>
              </a:rPr>
              <a:t>Sulfuric</a:t>
            </a:r>
            <a:r>
              <a:rPr lang="en-GB" sz="2000" dirty="0" smtClean="0">
                <a:solidFill>
                  <a:schemeClr val="bg1"/>
                </a:solidFill>
              </a:rPr>
              <a:t> acid = H</a:t>
            </a:r>
            <a:r>
              <a:rPr lang="en-GB" sz="2000" baseline="-25000" dirty="0" smtClean="0">
                <a:solidFill>
                  <a:schemeClr val="bg1"/>
                </a:solidFill>
              </a:rPr>
              <a:t>2</a:t>
            </a:r>
            <a:r>
              <a:rPr lang="en-GB" sz="2000" dirty="0" smtClean="0">
                <a:solidFill>
                  <a:schemeClr val="bg1"/>
                </a:solidFill>
              </a:rPr>
              <a:t>SO</a:t>
            </a:r>
            <a:r>
              <a:rPr lang="en-GB" sz="2000" baseline="-25000" dirty="0" smtClean="0">
                <a:solidFill>
                  <a:schemeClr val="bg1"/>
                </a:solidFill>
              </a:rPr>
              <a:t>4</a:t>
            </a:r>
          </a:p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 err="1" smtClean="0">
                <a:solidFill>
                  <a:schemeClr val="bg1"/>
                </a:solidFill>
              </a:rPr>
              <a:t>Hydrocholric</a:t>
            </a:r>
            <a:r>
              <a:rPr lang="en-GB" sz="2000" dirty="0" smtClean="0">
                <a:solidFill>
                  <a:schemeClr val="bg1"/>
                </a:solidFill>
              </a:rPr>
              <a:t> acid = </a:t>
            </a:r>
            <a:r>
              <a:rPr lang="en-GB" sz="2000" dirty="0" err="1" smtClean="0">
                <a:solidFill>
                  <a:schemeClr val="bg1"/>
                </a:solidFill>
              </a:rPr>
              <a:t>HCl</a:t>
            </a:r>
            <a:endParaRPr lang="en-GB" sz="2000" dirty="0" smtClean="0">
              <a:solidFill>
                <a:schemeClr val="bg1"/>
              </a:solidFill>
            </a:endParaRPr>
          </a:p>
          <a:p>
            <a:endParaRPr lang="en-GB" sz="2000" dirty="0" smtClean="0">
              <a:solidFill>
                <a:schemeClr val="bg1"/>
              </a:solidFill>
            </a:endParaRPr>
          </a:p>
          <a:p>
            <a:r>
              <a:rPr lang="en-GB" sz="2000" b="1" u="sng" dirty="0" smtClean="0">
                <a:solidFill>
                  <a:schemeClr val="bg1"/>
                </a:solidFill>
              </a:rPr>
              <a:t>Salts</a:t>
            </a:r>
            <a:endParaRPr lang="en-GB" sz="2000" b="1" u="sng" dirty="0">
              <a:solidFill>
                <a:schemeClr val="bg1"/>
              </a:solidFill>
            </a:endParaRPr>
          </a:p>
          <a:p>
            <a:r>
              <a:rPr lang="en-GB" sz="2000" dirty="0" smtClean="0">
                <a:solidFill>
                  <a:schemeClr val="bg1"/>
                </a:solidFill>
              </a:rPr>
              <a:t>Nitrate = </a:t>
            </a:r>
            <a:r>
              <a:rPr lang="en-GB" sz="2000" dirty="0">
                <a:solidFill>
                  <a:schemeClr val="bg1"/>
                </a:solidFill>
              </a:rPr>
              <a:t>NO</a:t>
            </a:r>
            <a:r>
              <a:rPr lang="en-GB" sz="2000" baseline="-25000" dirty="0">
                <a:solidFill>
                  <a:schemeClr val="bg1"/>
                </a:solidFill>
              </a:rPr>
              <a:t>3</a:t>
            </a:r>
            <a:endParaRPr lang="en-GB" sz="2000" dirty="0" smtClean="0">
              <a:solidFill>
                <a:schemeClr val="bg1"/>
              </a:solidFill>
            </a:endParaRPr>
          </a:p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 err="1" smtClean="0">
                <a:solidFill>
                  <a:schemeClr val="bg1"/>
                </a:solidFill>
              </a:rPr>
              <a:t>Sulfate</a:t>
            </a:r>
            <a:r>
              <a:rPr lang="en-GB" sz="2000" dirty="0" smtClean="0">
                <a:solidFill>
                  <a:schemeClr val="bg1"/>
                </a:solidFill>
              </a:rPr>
              <a:t> = SO</a:t>
            </a:r>
            <a:r>
              <a:rPr lang="en-GB" sz="2000" baseline="-25000" dirty="0" smtClean="0">
                <a:solidFill>
                  <a:schemeClr val="bg1"/>
                </a:solidFill>
              </a:rPr>
              <a:t>4</a:t>
            </a:r>
            <a:endParaRPr lang="en-GB" sz="2000" dirty="0" smtClean="0">
              <a:solidFill>
                <a:schemeClr val="bg1"/>
              </a:solidFill>
            </a:endParaRPr>
          </a:p>
          <a:p>
            <a:endParaRPr lang="en-GB" sz="2000" dirty="0">
              <a:solidFill>
                <a:schemeClr val="bg1"/>
              </a:solidFill>
            </a:endParaRPr>
          </a:p>
          <a:p>
            <a:r>
              <a:rPr lang="en-GB" sz="2000" dirty="0" smtClean="0">
                <a:solidFill>
                  <a:schemeClr val="bg1"/>
                </a:solidFill>
              </a:rPr>
              <a:t>Chloride = Cl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9856675" y="401371"/>
            <a:ext cx="2537482" cy="1219703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What element do the acids have in common?</a:t>
            </a:r>
            <a:endParaRPr lang="en-GB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27666" y="2367241"/>
            <a:ext cx="1460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Symbol:</a:t>
            </a:r>
            <a:endParaRPr lang="en-GB" dirty="0"/>
          </a:p>
        </p:txBody>
      </p:sp>
      <p:sp>
        <p:nvSpPr>
          <p:cNvPr id="41" name="TextBox 40"/>
          <p:cNvSpPr txBox="1"/>
          <p:nvPr/>
        </p:nvSpPr>
        <p:spPr>
          <a:xfrm>
            <a:off x="27666" y="3777957"/>
            <a:ext cx="1460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Symbol:</a:t>
            </a:r>
            <a:endParaRPr lang="en-GB" dirty="0"/>
          </a:p>
        </p:txBody>
      </p:sp>
      <p:sp>
        <p:nvSpPr>
          <p:cNvPr id="42" name="TextBox 41"/>
          <p:cNvSpPr txBox="1"/>
          <p:nvPr/>
        </p:nvSpPr>
        <p:spPr>
          <a:xfrm>
            <a:off x="44337" y="5149698"/>
            <a:ext cx="1460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Symbol:</a:t>
            </a:r>
            <a:endParaRPr lang="en-GB" dirty="0"/>
          </a:p>
        </p:txBody>
      </p:sp>
      <p:sp>
        <p:nvSpPr>
          <p:cNvPr id="43" name="TextBox 42"/>
          <p:cNvSpPr txBox="1"/>
          <p:nvPr/>
        </p:nvSpPr>
        <p:spPr>
          <a:xfrm>
            <a:off x="44337" y="6351361"/>
            <a:ext cx="1460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Symbol: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879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1000"/>
                                        <p:tgtEl>
                                          <p:spTgt spid="3166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1000"/>
                                        <p:tgtEl>
                                          <p:spTgt spid="3166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1000"/>
                                        <p:tgtEl>
                                          <p:spTgt spid="3166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1000"/>
                                        <p:tgtEl>
                                          <p:spTgt spid="3166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1000"/>
                                        <p:tgtEl>
                                          <p:spTgt spid="3166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626" grpId="0" animBg="1"/>
      <p:bldP spid="316634" grpId="0" animBg="1"/>
      <p:bldP spid="316643" grpId="0" animBg="1"/>
      <p:bldP spid="316652" grpId="0" animBg="1"/>
      <p:bldP spid="316653" grpId="0" animBg="1"/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04" y="91416"/>
            <a:ext cx="12076771" cy="6396301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77735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1650381" y="2698217"/>
            <a:ext cx="8711276" cy="115212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b="1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783517" y="2951116"/>
            <a:ext cx="33954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3600" b="1" dirty="0" smtClean="0">
                <a:solidFill>
                  <a:srgbClr val="FF0000"/>
                </a:solidFill>
                <a:latin typeface="+mn-lt"/>
              </a:rPr>
              <a:t>Acid</a:t>
            </a:r>
            <a:r>
              <a:rPr lang="en-GB" sz="3600" b="1" baseline="-25000" dirty="0" smtClean="0">
                <a:solidFill>
                  <a:srgbClr val="FF0000"/>
                </a:solidFill>
                <a:latin typeface="+mn-lt"/>
              </a:rPr>
              <a:t>(</a:t>
            </a:r>
            <a:r>
              <a:rPr lang="en-GB" sz="3600" b="1" baseline="-25000" dirty="0" err="1" smtClean="0">
                <a:solidFill>
                  <a:srgbClr val="FF0000"/>
                </a:solidFill>
                <a:latin typeface="+mn-lt"/>
              </a:rPr>
              <a:t>aq</a:t>
            </a:r>
            <a:r>
              <a:rPr lang="en-GB" sz="3600" b="1" baseline="-25000" dirty="0" smtClean="0">
                <a:solidFill>
                  <a:srgbClr val="FF0000"/>
                </a:solidFill>
                <a:latin typeface="+mn-lt"/>
              </a:rPr>
              <a:t>)</a:t>
            </a:r>
            <a:r>
              <a:rPr lang="en-GB" sz="3600" b="1" dirty="0" smtClean="0">
                <a:solidFill>
                  <a:srgbClr val="000000"/>
                </a:solidFill>
                <a:latin typeface="+mn-lt"/>
              </a:rPr>
              <a:t>  </a:t>
            </a:r>
            <a:r>
              <a:rPr lang="en-GB" sz="3600" b="1" dirty="0">
                <a:solidFill>
                  <a:srgbClr val="000000"/>
                </a:solidFill>
                <a:latin typeface="+mn-lt"/>
              </a:rPr>
              <a:t>+  </a:t>
            </a:r>
            <a:r>
              <a:rPr lang="en-GB" sz="3600" b="1" dirty="0" smtClean="0">
                <a:solidFill>
                  <a:srgbClr val="0070C0"/>
                </a:solidFill>
                <a:latin typeface="+mn-lt"/>
              </a:rPr>
              <a:t>Base</a:t>
            </a:r>
            <a:r>
              <a:rPr lang="en-GB" sz="3600" b="1" baseline="-25000" dirty="0" smtClean="0">
                <a:solidFill>
                  <a:srgbClr val="0070C0"/>
                </a:solidFill>
                <a:latin typeface="+mn-lt"/>
              </a:rPr>
              <a:t>(s)</a:t>
            </a:r>
            <a:endParaRPr lang="en-GB" sz="3600" b="1" baseline="-250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827675" y="2951116"/>
            <a:ext cx="35339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3600" b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GB" sz="3600" b="1" dirty="0" smtClean="0">
                <a:solidFill>
                  <a:srgbClr val="00B050"/>
                </a:solidFill>
                <a:latin typeface="+mn-lt"/>
              </a:rPr>
              <a:t>Salt</a:t>
            </a:r>
            <a:r>
              <a:rPr lang="en-GB" sz="3600" b="1" baseline="-25000" dirty="0" smtClean="0">
                <a:solidFill>
                  <a:srgbClr val="00B050"/>
                </a:solidFill>
                <a:latin typeface="+mn-lt"/>
              </a:rPr>
              <a:t>(</a:t>
            </a:r>
            <a:r>
              <a:rPr lang="en-GB" sz="3600" b="1" baseline="-25000" dirty="0" err="1" smtClean="0">
                <a:solidFill>
                  <a:srgbClr val="00B050"/>
                </a:solidFill>
                <a:latin typeface="+mn-lt"/>
              </a:rPr>
              <a:t>aq</a:t>
            </a:r>
            <a:r>
              <a:rPr lang="en-GB" sz="3600" b="1" baseline="-25000" dirty="0" smtClean="0">
                <a:solidFill>
                  <a:srgbClr val="00B050"/>
                </a:solidFill>
                <a:latin typeface="+mn-lt"/>
              </a:rPr>
              <a:t>)</a:t>
            </a:r>
            <a:r>
              <a:rPr lang="en-GB" sz="3600" b="1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en-GB" sz="3600" b="1" dirty="0">
                <a:solidFill>
                  <a:srgbClr val="00B050"/>
                </a:solidFill>
                <a:latin typeface="+mn-lt"/>
              </a:rPr>
              <a:t>+ </a:t>
            </a:r>
            <a:r>
              <a:rPr lang="en-GB" sz="3600" b="1" dirty="0" smtClean="0">
                <a:solidFill>
                  <a:srgbClr val="00B050"/>
                </a:solidFill>
                <a:latin typeface="+mn-lt"/>
              </a:rPr>
              <a:t>Water</a:t>
            </a:r>
            <a:r>
              <a:rPr lang="en-GB" sz="3600" b="1" baseline="-25000" dirty="0" smtClean="0">
                <a:solidFill>
                  <a:srgbClr val="00B050"/>
                </a:solidFill>
                <a:latin typeface="+mn-lt"/>
              </a:rPr>
              <a:t>(l)</a:t>
            </a:r>
            <a:endParaRPr lang="en-GB" sz="3600" b="1" baseline="-250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5" name="Right Arrow 4"/>
          <p:cNvSpPr>
            <a:spLocks noChangeArrowheads="1"/>
          </p:cNvSpPr>
          <p:nvPr/>
        </p:nvSpPr>
        <p:spPr bwMode="auto">
          <a:xfrm>
            <a:off x="6073511" y="4929802"/>
            <a:ext cx="952500" cy="241300"/>
          </a:xfrm>
          <a:prstGeom prst="rightArrow">
            <a:avLst>
              <a:gd name="adj1" fmla="val 50000"/>
              <a:gd name="adj2" fmla="val 5001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143505" y="5939449"/>
            <a:ext cx="39300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FF0000"/>
                </a:solidFill>
                <a:latin typeface="+mn-lt"/>
              </a:rPr>
              <a:t>Hydrochloric</a:t>
            </a:r>
            <a:r>
              <a:rPr lang="en-GB" sz="2400" b="1" dirty="0">
                <a:solidFill>
                  <a:srgbClr val="000000"/>
                </a:solidFill>
                <a:latin typeface="+mn-lt"/>
              </a:rPr>
              <a:t>  +  </a:t>
            </a:r>
            <a:r>
              <a:rPr lang="en-GB" sz="2400" b="1" dirty="0">
                <a:solidFill>
                  <a:srgbClr val="0070C0"/>
                </a:solidFill>
                <a:latin typeface="+mn-lt"/>
              </a:rPr>
              <a:t>Iron (III)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000000"/>
                </a:solidFill>
                <a:latin typeface="+mn-lt"/>
              </a:rPr>
              <a:t>      </a:t>
            </a:r>
            <a:r>
              <a:rPr lang="en-GB" sz="2400" b="1" dirty="0">
                <a:solidFill>
                  <a:srgbClr val="FF0000"/>
                </a:solidFill>
                <a:latin typeface="+mn-lt"/>
              </a:rPr>
              <a:t>Acid</a:t>
            </a:r>
            <a:r>
              <a:rPr lang="en-GB" sz="2400" b="1" dirty="0">
                <a:solidFill>
                  <a:srgbClr val="000000"/>
                </a:solidFill>
                <a:latin typeface="+mn-lt"/>
              </a:rPr>
              <a:t>                 </a:t>
            </a:r>
            <a:r>
              <a:rPr lang="en-GB" sz="2400" b="1" dirty="0">
                <a:solidFill>
                  <a:srgbClr val="0070C0"/>
                </a:solidFill>
                <a:latin typeface="+mn-lt"/>
              </a:rPr>
              <a:t>Oxide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186053" y="5934836"/>
            <a:ext cx="276800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00B050"/>
                </a:solidFill>
                <a:latin typeface="+mn-lt"/>
              </a:rPr>
              <a:t>  Iron (III)   +    Water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00B050"/>
                </a:solidFill>
                <a:latin typeface="+mn-lt"/>
              </a:rPr>
              <a:t>  Chloride</a:t>
            </a:r>
          </a:p>
        </p:txBody>
      </p:sp>
      <p:sp>
        <p:nvSpPr>
          <p:cNvPr id="14" name="Right Arrow 13"/>
          <p:cNvSpPr>
            <a:spLocks noChangeArrowheads="1"/>
          </p:cNvSpPr>
          <p:nvPr/>
        </p:nvSpPr>
        <p:spPr bwMode="auto">
          <a:xfrm>
            <a:off x="5963090" y="6113646"/>
            <a:ext cx="952500" cy="241300"/>
          </a:xfrm>
          <a:prstGeom prst="rightArrow">
            <a:avLst>
              <a:gd name="adj1" fmla="val 50000"/>
              <a:gd name="adj2" fmla="val 5001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033084" y="4254341"/>
            <a:ext cx="39300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000000"/>
                </a:solidFill>
                <a:latin typeface="+mn-lt"/>
              </a:rPr>
              <a:t>For example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13292" y="290347"/>
            <a:ext cx="56222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u="sng" dirty="0">
                <a:solidFill>
                  <a:srgbClr val="000000"/>
                </a:solidFill>
              </a:rPr>
              <a:t>Reaction of </a:t>
            </a:r>
            <a:r>
              <a:rPr lang="en-GB" sz="3600" u="sng" dirty="0">
                <a:solidFill>
                  <a:srgbClr val="0070C0"/>
                </a:solidFill>
              </a:rPr>
              <a:t>Bases</a:t>
            </a:r>
            <a:r>
              <a:rPr lang="en-GB" sz="3600" u="sng" dirty="0">
                <a:solidFill>
                  <a:srgbClr val="000000"/>
                </a:solidFill>
              </a:rPr>
              <a:t> with </a:t>
            </a:r>
            <a:r>
              <a:rPr lang="en-GB" sz="3600" u="sng" dirty="0">
                <a:solidFill>
                  <a:srgbClr val="FF0000"/>
                </a:solidFill>
              </a:rPr>
              <a:t>Acids</a:t>
            </a:r>
          </a:p>
          <a:p>
            <a:r>
              <a:rPr lang="en-GB" sz="3600" dirty="0">
                <a:solidFill>
                  <a:srgbClr val="FF0000"/>
                </a:solidFill>
              </a:rPr>
              <a:t>            </a:t>
            </a:r>
            <a:r>
              <a:rPr lang="en-GB" sz="3600" b="1" u="sng" dirty="0">
                <a:solidFill>
                  <a:srgbClr val="00B050"/>
                </a:solidFill>
              </a:rPr>
              <a:t>Neutralisation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500" y="3171303"/>
            <a:ext cx="969963" cy="28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080110" y="4727288"/>
            <a:ext cx="41292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3600" b="1" dirty="0">
                <a:solidFill>
                  <a:srgbClr val="000000"/>
                </a:solidFill>
                <a:latin typeface="+mn-lt"/>
              </a:rPr>
              <a:t>  </a:t>
            </a:r>
            <a:r>
              <a:rPr lang="en-GB" sz="3600" b="1" dirty="0">
                <a:solidFill>
                  <a:srgbClr val="FF0000"/>
                </a:solidFill>
                <a:latin typeface="+mn-lt"/>
              </a:rPr>
              <a:t>6HCl</a:t>
            </a:r>
            <a:r>
              <a:rPr lang="en-GB" sz="3600" b="1" baseline="-250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n-GB" sz="3600" b="1" baseline="-25000" dirty="0" err="1">
                <a:solidFill>
                  <a:srgbClr val="FF0000"/>
                </a:solidFill>
                <a:latin typeface="+mn-lt"/>
              </a:rPr>
              <a:t>aq</a:t>
            </a:r>
            <a:r>
              <a:rPr lang="en-GB" sz="3600" b="1" baseline="-25000" dirty="0">
                <a:solidFill>
                  <a:srgbClr val="FF0000"/>
                </a:solidFill>
                <a:latin typeface="+mn-lt"/>
              </a:rPr>
              <a:t>)</a:t>
            </a:r>
            <a:r>
              <a:rPr lang="en-GB" sz="3600" b="1" baseline="-25000" dirty="0">
                <a:solidFill>
                  <a:srgbClr val="000000"/>
                </a:solidFill>
                <a:latin typeface="+mn-lt"/>
              </a:rPr>
              <a:t>  </a:t>
            </a:r>
            <a:r>
              <a:rPr lang="en-GB" sz="3600" b="1" dirty="0">
                <a:solidFill>
                  <a:srgbClr val="000000"/>
                </a:solidFill>
                <a:latin typeface="+mn-lt"/>
              </a:rPr>
              <a:t>+ </a:t>
            </a:r>
            <a:r>
              <a:rPr lang="en-GB" sz="3600" b="1" dirty="0">
                <a:solidFill>
                  <a:srgbClr val="0070C0"/>
                </a:solidFill>
                <a:latin typeface="+mn-lt"/>
              </a:rPr>
              <a:t>Fe</a:t>
            </a:r>
            <a:r>
              <a:rPr lang="en-GB" sz="3600" b="1" baseline="-25000" dirty="0">
                <a:solidFill>
                  <a:srgbClr val="0070C0"/>
                </a:solidFill>
                <a:latin typeface="+mn-lt"/>
              </a:rPr>
              <a:t>2</a:t>
            </a:r>
            <a:r>
              <a:rPr lang="en-GB" sz="3600" b="1" dirty="0">
                <a:solidFill>
                  <a:srgbClr val="0070C0"/>
                </a:solidFill>
                <a:latin typeface="+mn-lt"/>
              </a:rPr>
              <a:t>O</a:t>
            </a:r>
            <a:r>
              <a:rPr lang="en-GB" sz="3600" b="1" baseline="-25000" dirty="0">
                <a:solidFill>
                  <a:srgbClr val="0070C0"/>
                </a:solidFill>
                <a:latin typeface="+mn-lt"/>
              </a:rPr>
              <a:t>3(s)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822621" y="4727288"/>
            <a:ext cx="43625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3600" b="1" dirty="0">
                <a:solidFill>
                  <a:srgbClr val="000000"/>
                </a:solidFill>
                <a:latin typeface="+mn-lt"/>
              </a:rPr>
              <a:t>  </a:t>
            </a:r>
            <a:r>
              <a:rPr lang="en-GB" sz="3600" b="1" dirty="0">
                <a:solidFill>
                  <a:srgbClr val="00B050"/>
                </a:solidFill>
                <a:latin typeface="+mn-lt"/>
              </a:rPr>
              <a:t>2FeCl</a:t>
            </a:r>
            <a:r>
              <a:rPr lang="en-GB" sz="3600" b="1" baseline="-25000" dirty="0">
                <a:solidFill>
                  <a:srgbClr val="00B050"/>
                </a:solidFill>
                <a:latin typeface="+mn-lt"/>
              </a:rPr>
              <a:t>3(</a:t>
            </a:r>
            <a:r>
              <a:rPr lang="en-GB" sz="3600" b="1" baseline="-25000" dirty="0" err="1">
                <a:solidFill>
                  <a:srgbClr val="00B050"/>
                </a:solidFill>
                <a:latin typeface="+mn-lt"/>
              </a:rPr>
              <a:t>aq</a:t>
            </a:r>
            <a:r>
              <a:rPr lang="en-GB" sz="3600" b="1" baseline="-25000" dirty="0">
                <a:solidFill>
                  <a:srgbClr val="00B050"/>
                </a:solidFill>
                <a:latin typeface="+mn-lt"/>
              </a:rPr>
              <a:t>)</a:t>
            </a:r>
            <a:r>
              <a:rPr lang="en-GB" sz="3600" b="1" dirty="0">
                <a:solidFill>
                  <a:srgbClr val="000000"/>
                </a:solidFill>
                <a:latin typeface="+mn-lt"/>
              </a:rPr>
              <a:t> + </a:t>
            </a:r>
            <a:r>
              <a:rPr lang="en-GB" sz="3600" b="1" dirty="0">
                <a:solidFill>
                  <a:srgbClr val="00B050"/>
                </a:solidFill>
                <a:latin typeface="+mn-lt"/>
              </a:rPr>
              <a:t>3H</a:t>
            </a:r>
            <a:r>
              <a:rPr lang="en-GB" sz="3600" b="1" baseline="-25000" dirty="0">
                <a:solidFill>
                  <a:srgbClr val="00B050"/>
                </a:solidFill>
                <a:latin typeface="+mn-lt"/>
              </a:rPr>
              <a:t>2</a:t>
            </a:r>
            <a:r>
              <a:rPr lang="en-GB" sz="3600" b="1" dirty="0">
                <a:solidFill>
                  <a:srgbClr val="00B050"/>
                </a:solidFill>
                <a:latin typeface="+mn-lt"/>
              </a:rPr>
              <a:t>O</a:t>
            </a:r>
            <a:r>
              <a:rPr lang="en-GB" sz="3600" b="1" baseline="-25000" dirty="0">
                <a:solidFill>
                  <a:srgbClr val="00B050"/>
                </a:solidFill>
                <a:latin typeface="+mn-lt"/>
              </a:rPr>
              <a:t>(l)</a:t>
            </a:r>
            <a:endParaRPr lang="en-GB" sz="3600" b="1" dirty="0">
              <a:solidFill>
                <a:srgbClr val="00B050"/>
              </a:solidFill>
              <a:latin typeface="+mn-lt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96" y="1509065"/>
            <a:ext cx="11859969" cy="108565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61647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12" grpId="0"/>
      <p:bldP spid="13" grpId="0"/>
      <p:bldP spid="14" grpId="0" animBg="1"/>
      <p:bldP spid="15" grpId="0"/>
      <p:bldP spid="20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17" y="104341"/>
            <a:ext cx="10356273" cy="63371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1819" y="-17394"/>
            <a:ext cx="5478966" cy="69153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545" y="365125"/>
            <a:ext cx="8759970" cy="632594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3560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558" y="290096"/>
            <a:ext cx="8931442" cy="669858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82221" cy="711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204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4222"/>
            <a:ext cx="12043611" cy="39966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158" y="3543119"/>
            <a:ext cx="10012278" cy="350738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987" y="4098000"/>
            <a:ext cx="11836624" cy="251573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472" y="3543119"/>
            <a:ext cx="10695233" cy="347553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6120" y="3680016"/>
            <a:ext cx="8459760" cy="320173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13207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63" y="123708"/>
            <a:ext cx="11231137" cy="650675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119" y="1690688"/>
            <a:ext cx="11008218" cy="506929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51739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smtClean="0"/>
              <a:t>pH Scale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59846"/>
            <a:ext cx="10972800" cy="4525963"/>
          </a:xfrm>
        </p:spPr>
        <p:txBody>
          <a:bodyPr/>
          <a:lstStyle/>
          <a:p>
            <a:r>
              <a:rPr lang="en-US" dirty="0" smtClean="0"/>
              <a:t>Runs from 1 – 14</a:t>
            </a:r>
          </a:p>
          <a:p>
            <a:r>
              <a:rPr lang="en-US" dirty="0" smtClean="0"/>
              <a:t>1 is a strong acid</a:t>
            </a:r>
          </a:p>
          <a:p>
            <a:r>
              <a:rPr lang="en-US" dirty="0" smtClean="0"/>
              <a:t>An increase in pH means the acid is getting slowly weaker until;</a:t>
            </a:r>
          </a:p>
          <a:p>
            <a:r>
              <a:rPr lang="en-US" dirty="0" smtClean="0"/>
              <a:t>7 is neutral</a:t>
            </a:r>
          </a:p>
          <a:p>
            <a:r>
              <a:rPr lang="en-US" dirty="0" smtClean="0"/>
              <a:t>14 is a strong alkali</a:t>
            </a:r>
          </a:p>
          <a:p>
            <a:r>
              <a:rPr lang="en-US" dirty="0" smtClean="0"/>
              <a:t>Reducing the pH is a </a:t>
            </a:r>
          </a:p>
          <a:p>
            <a:pPr marL="0" indent="0">
              <a:buNone/>
            </a:pPr>
            <a:r>
              <a:rPr lang="en-US" dirty="0" smtClean="0"/>
              <a:t>weaker alkali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524" y="3915148"/>
            <a:ext cx="6984692" cy="257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55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smtClean="0"/>
              <a:t>Acids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59846"/>
            <a:ext cx="10972800" cy="4525963"/>
          </a:xfrm>
        </p:spPr>
        <p:txBody>
          <a:bodyPr/>
          <a:lstStyle/>
          <a:p>
            <a:r>
              <a:rPr lang="en-US" dirty="0" smtClean="0"/>
              <a:t>These are substances that </a:t>
            </a:r>
            <a:r>
              <a:rPr lang="en-US" b="1" u="sng" dirty="0" smtClean="0"/>
              <a:t>contain hydrogen ions (H</a:t>
            </a:r>
            <a:r>
              <a:rPr lang="en-US" b="1" u="sng" baseline="30000" dirty="0" smtClean="0"/>
              <a:t>+</a:t>
            </a:r>
            <a:r>
              <a:rPr lang="en-US" b="1" u="sng" dirty="0" smtClean="0"/>
              <a:t>)</a:t>
            </a:r>
          </a:p>
          <a:p>
            <a:r>
              <a:rPr lang="en-US" dirty="0" smtClean="0"/>
              <a:t>The pH scale is a measure of the amount of H</a:t>
            </a:r>
            <a:r>
              <a:rPr lang="en-US" baseline="30000" dirty="0" smtClean="0"/>
              <a:t>+</a:t>
            </a:r>
            <a:r>
              <a:rPr lang="en-US" dirty="0" smtClean="0"/>
              <a:t> a solution contains.</a:t>
            </a:r>
          </a:p>
          <a:p>
            <a:r>
              <a:rPr lang="en-US" dirty="0" smtClean="0"/>
              <a:t>Low pH means high H</a:t>
            </a:r>
            <a:r>
              <a:rPr lang="en-US" baseline="30000" dirty="0" smtClean="0"/>
              <a:t>+</a:t>
            </a:r>
            <a:r>
              <a:rPr lang="en-US" dirty="0" smtClean="0"/>
              <a:t> and high acidity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021" y="-166619"/>
            <a:ext cx="2738578" cy="20255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417" y="3992337"/>
            <a:ext cx="6490771" cy="239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839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485" y="385089"/>
            <a:ext cx="8229600" cy="1143000"/>
          </a:xfrm>
        </p:spPr>
        <p:txBody>
          <a:bodyPr/>
          <a:lstStyle/>
          <a:p>
            <a:pPr algn="ctr"/>
            <a:r>
              <a:rPr lang="en-US" b="1" u="sng" dirty="0" smtClean="0"/>
              <a:t>Bases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480" y="1988434"/>
            <a:ext cx="8245151" cy="4525963"/>
          </a:xfrm>
        </p:spPr>
        <p:txBody>
          <a:bodyPr/>
          <a:lstStyle/>
          <a:p>
            <a:r>
              <a:rPr lang="en-US" dirty="0" smtClean="0"/>
              <a:t>These are substances which can </a:t>
            </a:r>
            <a:r>
              <a:rPr lang="en-GB" b="1" u="sng" dirty="0" smtClean="0"/>
              <a:t>neutralise</a:t>
            </a:r>
            <a:r>
              <a:rPr lang="en-US" dirty="0" smtClean="0"/>
              <a:t> acids. Metal oxides and hydroxides (eg magnesium oxide and magnesium hydroxide) are bases.</a:t>
            </a:r>
          </a:p>
          <a:p>
            <a:endParaRPr lang="en-US" dirty="0" smtClean="0"/>
          </a:p>
          <a:p>
            <a:r>
              <a:rPr lang="en-US" dirty="0" smtClean="0"/>
              <a:t>Bases that </a:t>
            </a:r>
            <a:r>
              <a:rPr lang="en-US" b="1" u="sng" dirty="0" smtClean="0"/>
              <a:t>dissolve in water</a:t>
            </a:r>
            <a:r>
              <a:rPr lang="en-US" dirty="0" smtClean="0"/>
              <a:t> are called </a:t>
            </a:r>
            <a:r>
              <a:rPr lang="en-US" b="1" u="sng" dirty="0" smtClean="0"/>
              <a:t>alkalis</a:t>
            </a:r>
            <a:r>
              <a:rPr lang="en-US" dirty="0" smtClean="0"/>
              <a:t> and produce OH- (hydroxide ions) in solution.</a:t>
            </a:r>
          </a:p>
          <a:p>
            <a:endParaRPr lang="en-US" dirty="0" smtClean="0"/>
          </a:p>
          <a:p>
            <a:r>
              <a:rPr lang="en-US" dirty="0" smtClean="0"/>
              <a:t>Bases and alkalis have a high pH over 7 on the pH scale.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4092" y="32429"/>
            <a:ext cx="1759341" cy="1366076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8976050" y="1689856"/>
            <a:ext cx="2286000" cy="181013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Substance with a pH GREATER than 7</a:t>
            </a:r>
            <a:endParaRPr lang="en-GB" sz="2400" dirty="0"/>
          </a:p>
        </p:txBody>
      </p:sp>
      <p:sp>
        <p:nvSpPr>
          <p:cNvPr id="20" name="Down Arrow 19"/>
          <p:cNvSpPr/>
          <p:nvPr/>
        </p:nvSpPr>
        <p:spPr>
          <a:xfrm>
            <a:off x="9824113" y="3499995"/>
            <a:ext cx="584186" cy="67078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ounded Rectangle 20"/>
          <p:cNvSpPr/>
          <p:nvPr/>
        </p:nvSpPr>
        <p:spPr>
          <a:xfrm>
            <a:off x="8735276" y="4170784"/>
            <a:ext cx="2743200" cy="55385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BASE</a:t>
            </a:r>
            <a:endParaRPr lang="en-GB" sz="3200" dirty="0"/>
          </a:p>
        </p:txBody>
      </p:sp>
      <p:cxnSp>
        <p:nvCxnSpPr>
          <p:cNvPr id="23" name="Straight Arrow Connector 22"/>
          <p:cNvCxnSpPr>
            <a:stCxn id="21" idx="2"/>
          </p:cNvCxnSpPr>
          <p:nvPr/>
        </p:nvCxnSpPr>
        <p:spPr>
          <a:xfrm>
            <a:off x="10106876" y="4724634"/>
            <a:ext cx="0" cy="760751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116206" y="4897323"/>
            <a:ext cx="1974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Dissolves in water</a:t>
            </a:r>
            <a:endParaRPr lang="en-GB" dirty="0"/>
          </a:p>
        </p:txBody>
      </p:sp>
      <p:sp>
        <p:nvSpPr>
          <p:cNvPr id="25" name="Snip Same Side Corner Rectangle 24"/>
          <p:cNvSpPr/>
          <p:nvPr/>
        </p:nvSpPr>
        <p:spPr>
          <a:xfrm>
            <a:off x="9069355" y="5485385"/>
            <a:ext cx="2024744" cy="657305"/>
          </a:xfrm>
          <a:prstGeom prst="snip2Same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ALKALI</a:t>
            </a:r>
            <a:r>
              <a:rPr lang="en-GB" sz="2400" baseline="-25000" dirty="0" smtClean="0"/>
              <a:t>(</a:t>
            </a:r>
            <a:r>
              <a:rPr lang="en-GB" sz="2400" baseline="-25000" dirty="0" err="1" smtClean="0"/>
              <a:t>aq</a:t>
            </a:r>
            <a:r>
              <a:rPr lang="en-GB" sz="2400" baseline="-25000" dirty="0" smtClean="0"/>
              <a:t>)</a:t>
            </a:r>
            <a:endParaRPr lang="en-GB" sz="2400" baseline="-25000" dirty="0"/>
          </a:p>
        </p:txBody>
      </p:sp>
    </p:spTree>
    <p:extLst>
      <p:ext uri="{BB962C8B-B14F-4D97-AF65-F5344CB8AC3E}">
        <p14:creationId xmlns:p14="http://schemas.microsoft.com/office/powerpoint/2010/main" val="455027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0" grpId="0" animBg="1"/>
      <p:bldP spid="21" grpId="0" animBg="1"/>
      <p:bldP spid="24" grpId="0"/>
      <p:bldP spid="2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Arrow 4"/>
          <p:cNvSpPr>
            <a:spLocks noChangeArrowheads="1"/>
          </p:cNvSpPr>
          <p:nvPr/>
        </p:nvSpPr>
        <p:spPr bwMode="auto">
          <a:xfrm>
            <a:off x="5610952" y="5858969"/>
            <a:ext cx="952500" cy="241300"/>
          </a:xfrm>
          <a:prstGeom prst="rightArrow">
            <a:avLst>
              <a:gd name="adj1" fmla="val 50000"/>
              <a:gd name="adj2" fmla="val 5001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680946" y="4325060"/>
            <a:ext cx="39300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FF0000"/>
                </a:solidFill>
                <a:latin typeface="+mn-lt"/>
              </a:rPr>
              <a:t>Hydrochloric</a:t>
            </a:r>
            <a:r>
              <a:rPr lang="en-GB" sz="2400" b="1" dirty="0">
                <a:solidFill>
                  <a:srgbClr val="000000"/>
                </a:solidFill>
                <a:latin typeface="+mn-lt"/>
              </a:rPr>
              <a:t>  +  </a:t>
            </a:r>
            <a:r>
              <a:rPr lang="en-GB" sz="2400" b="1" dirty="0" smtClean="0">
                <a:solidFill>
                  <a:srgbClr val="0070C0"/>
                </a:solidFill>
                <a:latin typeface="+mn-lt"/>
              </a:rPr>
              <a:t>Sodium </a:t>
            </a:r>
            <a:endParaRPr lang="en-GB" sz="2400" b="1" dirty="0">
              <a:solidFill>
                <a:srgbClr val="0070C0"/>
              </a:solidFill>
              <a:latin typeface="+mn-lt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000000"/>
                </a:solidFill>
                <a:latin typeface="+mn-lt"/>
              </a:rPr>
              <a:t>      </a:t>
            </a:r>
            <a:r>
              <a:rPr lang="en-GB" sz="2400" b="1" dirty="0">
                <a:solidFill>
                  <a:srgbClr val="FF0000"/>
                </a:solidFill>
                <a:latin typeface="+mn-lt"/>
              </a:rPr>
              <a:t>Acid</a:t>
            </a:r>
            <a:r>
              <a:rPr lang="en-GB" sz="2400" b="1" dirty="0">
                <a:solidFill>
                  <a:srgbClr val="000000"/>
                </a:solidFill>
                <a:latin typeface="+mn-lt"/>
              </a:rPr>
              <a:t>    </a:t>
            </a:r>
            <a:r>
              <a:rPr lang="en-GB" sz="2400" b="1" dirty="0" smtClean="0">
                <a:solidFill>
                  <a:srgbClr val="000000"/>
                </a:solidFill>
                <a:latin typeface="+mn-lt"/>
              </a:rPr>
              <a:t>         </a:t>
            </a:r>
            <a:r>
              <a:rPr lang="en-GB" sz="2400" b="1" dirty="0" smtClean="0">
                <a:solidFill>
                  <a:srgbClr val="0070C0"/>
                </a:solidFill>
                <a:latin typeface="+mn-lt"/>
              </a:rPr>
              <a:t>Hydroxide</a:t>
            </a:r>
            <a:endParaRPr lang="en-GB" sz="2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786889" y="4325060"/>
            <a:ext cx="27108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400" b="1" dirty="0" smtClean="0">
                <a:solidFill>
                  <a:srgbClr val="00B050"/>
                </a:solidFill>
                <a:latin typeface="+mn-lt"/>
              </a:rPr>
              <a:t>Sodium     +    Water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400" b="1" dirty="0" smtClean="0">
                <a:solidFill>
                  <a:srgbClr val="00B050"/>
                </a:solidFill>
                <a:latin typeface="+mn-lt"/>
              </a:rPr>
              <a:t>Chloride</a:t>
            </a:r>
            <a:endParaRPr lang="en-GB" sz="2400" b="1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14" name="Right Arrow 13"/>
          <p:cNvSpPr>
            <a:spLocks noChangeArrowheads="1"/>
          </p:cNvSpPr>
          <p:nvPr/>
        </p:nvSpPr>
        <p:spPr bwMode="auto">
          <a:xfrm>
            <a:off x="5563926" y="4503870"/>
            <a:ext cx="952500" cy="241300"/>
          </a:xfrm>
          <a:prstGeom prst="rightArrow">
            <a:avLst>
              <a:gd name="adj1" fmla="val 50000"/>
              <a:gd name="adj2" fmla="val 5001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b="1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542431" y="3774838"/>
            <a:ext cx="39300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srgbClr val="000000"/>
                </a:solidFill>
                <a:latin typeface="+mn-lt"/>
              </a:rPr>
              <a:t>For example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13292" y="290347"/>
            <a:ext cx="56332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000000"/>
                </a:solidFill>
              </a:rPr>
              <a:t>Reaction of </a:t>
            </a:r>
            <a:r>
              <a:rPr lang="en-GB" sz="3600" dirty="0" smtClean="0">
                <a:solidFill>
                  <a:srgbClr val="0070C0"/>
                </a:solidFill>
              </a:rPr>
              <a:t>Alkalis </a:t>
            </a:r>
            <a:r>
              <a:rPr lang="en-GB" sz="3600" dirty="0" smtClean="0">
                <a:solidFill>
                  <a:srgbClr val="000000"/>
                </a:solidFill>
              </a:rPr>
              <a:t>with </a:t>
            </a:r>
            <a:r>
              <a:rPr lang="en-GB" sz="3600" dirty="0">
                <a:solidFill>
                  <a:srgbClr val="FF0000"/>
                </a:solidFill>
              </a:rPr>
              <a:t>Acids</a:t>
            </a:r>
          </a:p>
          <a:p>
            <a:r>
              <a:rPr lang="en-GB" sz="3600" dirty="0">
                <a:solidFill>
                  <a:srgbClr val="FF0000"/>
                </a:solidFill>
              </a:rPr>
              <a:t>            </a:t>
            </a:r>
            <a:r>
              <a:rPr lang="en-GB" sz="3600" b="1" u="sng" dirty="0">
                <a:solidFill>
                  <a:srgbClr val="00B050"/>
                </a:solidFill>
              </a:rPr>
              <a:t>Neutralisation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617551" y="5656455"/>
            <a:ext cx="41292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3600" b="1" dirty="0">
                <a:solidFill>
                  <a:srgbClr val="000000"/>
                </a:solidFill>
                <a:latin typeface="+mn-lt"/>
              </a:rPr>
              <a:t>  </a:t>
            </a:r>
            <a:r>
              <a:rPr lang="en-GB" sz="3600" b="1" dirty="0" err="1" smtClean="0">
                <a:solidFill>
                  <a:srgbClr val="FF0000"/>
                </a:solidFill>
                <a:latin typeface="+mn-lt"/>
              </a:rPr>
              <a:t>HCl</a:t>
            </a:r>
            <a:r>
              <a:rPr lang="en-GB" sz="3600" b="1" baseline="-25000" dirty="0" smtClean="0">
                <a:solidFill>
                  <a:srgbClr val="FF0000"/>
                </a:solidFill>
                <a:latin typeface="+mn-lt"/>
              </a:rPr>
              <a:t>(</a:t>
            </a:r>
            <a:r>
              <a:rPr lang="en-GB" sz="3600" b="1" baseline="-25000" dirty="0" err="1" smtClean="0">
                <a:solidFill>
                  <a:srgbClr val="FF0000"/>
                </a:solidFill>
                <a:latin typeface="+mn-lt"/>
              </a:rPr>
              <a:t>aq</a:t>
            </a:r>
            <a:r>
              <a:rPr lang="en-GB" sz="3600" b="1" baseline="-25000" dirty="0">
                <a:solidFill>
                  <a:srgbClr val="FF0000"/>
                </a:solidFill>
                <a:latin typeface="+mn-lt"/>
              </a:rPr>
              <a:t>)</a:t>
            </a:r>
            <a:r>
              <a:rPr lang="en-GB" sz="3600" b="1" baseline="-25000" dirty="0">
                <a:solidFill>
                  <a:srgbClr val="000000"/>
                </a:solidFill>
                <a:latin typeface="+mn-lt"/>
              </a:rPr>
              <a:t>  </a:t>
            </a:r>
            <a:r>
              <a:rPr lang="en-GB" sz="3600" b="1" dirty="0">
                <a:solidFill>
                  <a:srgbClr val="000000"/>
                </a:solidFill>
                <a:latin typeface="+mn-lt"/>
              </a:rPr>
              <a:t>+ </a:t>
            </a:r>
            <a:r>
              <a:rPr lang="en-GB" sz="3600" b="1" dirty="0" err="1" smtClean="0">
                <a:solidFill>
                  <a:srgbClr val="0070C0"/>
                </a:solidFill>
                <a:latin typeface="+mn-lt"/>
              </a:rPr>
              <a:t>NaOH</a:t>
            </a:r>
            <a:r>
              <a:rPr lang="en-GB" sz="3600" b="1" baseline="-25000" dirty="0" smtClean="0">
                <a:solidFill>
                  <a:srgbClr val="0070C0"/>
                </a:solidFill>
                <a:latin typeface="+mn-lt"/>
              </a:rPr>
              <a:t>(</a:t>
            </a:r>
            <a:r>
              <a:rPr lang="en-GB" sz="3600" b="1" baseline="-25000" dirty="0" err="1" smtClean="0">
                <a:solidFill>
                  <a:srgbClr val="0070C0"/>
                </a:solidFill>
                <a:latin typeface="+mn-lt"/>
              </a:rPr>
              <a:t>aq</a:t>
            </a:r>
            <a:r>
              <a:rPr lang="en-GB" sz="3600" b="1" baseline="-25000" dirty="0" smtClean="0">
                <a:solidFill>
                  <a:srgbClr val="0070C0"/>
                </a:solidFill>
                <a:latin typeface="+mn-lt"/>
              </a:rPr>
              <a:t>)</a:t>
            </a:r>
            <a:endParaRPr lang="en-GB" sz="3600" b="1" baseline="-250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360062" y="5656455"/>
            <a:ext cx="43625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3600" b="1" dirty="0">
                <a:solidFill>
                  <a:srgbClr val="000000"/>
                </a:solidFill>
                <a:latin typeface="+mn-lt"/>
              </a:rPr>
              <a:t>  </a:t>
            </a:r>
            <a:r>
              <a:rPr lang="en-GB" sz="3600" b="1" dirty="0" err="1" smtClean="0">
                <a:solidFill>
                  <a:srgbClr val="00B050"/>
                </a:solidFill>
                <a:latin typeface="+mn-lt"/>
              </a:rPr>
              <a:t>NaCl</a:t>
            </a:r>
            <a:r>
              <a:rPr lang="en-GB" sz="3600" b="1" baseline="-25000" dirty="0" smtClean="0">
                <a:solidFill>
                  <a:srgbClr val="00B050"/>
                </a:solidFill>
                <a:latin typeface="+mn-lt"/>
              </a:rPr>
              <a:t>(</a:t>
            </a:r>
            <a:r>
              <a:rPr lang="en-GB" sz="3600" b="1" baseline="-25000" dirty="0" err="1" smtClean="0">
                <a:solidFill>
                  <a:srgbClr val="00B050"/>
                </a:solidFill>
                <a:latin typeface="+mn-lt"/>
              </a:rPr>
              <a:t>aq</a:t>
            </a:r>
            <a:r>
              <a:rPr lang="en-GB" sz="3600" b="1" baseline="-25000" dirty="0">
                <a:solidFill>
                  <a:srgbClr val="00B050"/>
                </a:solidFill>
                <a:latin typeface="+mn-lt"/>
              </a:rPr>
              <a:t>)</a:t>
            </a:r>
            <a:r>
              <a:rPr lang="en-GB" sz="3600" b="1" dirty="0">
                <a:solidFill>
                  <a:srgbClr val="000000"/>
                </a:solidFill>
                <a:latin typeface="+mn-lt"/>
              </a:rPr>
              <a:t> + </a:t>
            </a:r>
            <a:r>
              <a:rPr lang="en-GB" sz="3600" b="1" dirty="0" smtClean="0">
                <a:solidFill>
                  <a:srgbClr val="00B050"/>
                </a:solidFill>
                <a:latin typeface="+mn-lt"/>
              </a:rPr>
              <a:t>H</a:t>
            </a:r>
            <a:r>
              <a:rPr lang="en-GB" sz="3600" b="1" baseline="-25000" dirty="0" smtClean="0">
                <a:solidFill>
                  <a:srgbClr val="00B050"/>
                </a:solidFill>
                <a:latin typeface="+mn-lt"/>
              </a:rPr>
              <a:t>2</a:t>
            </a:r>
            <a:r>
              <a:rPr lang="en-GB" sz="3600" b="1" dirty="0" smtClean="0">
                <a:solidFill>
                  <a:srgbClr val="00B050"/>
                </a:solidFill>
                <a:latin typeface="+mn-lt"/>
              </a:rPr>
              <a:t>O</a:t>
            </a:r>
            <a:r>
              <a:rPr lang="en-GB" sz="3600" b="1" baseline="-25000" dirty="0" smtClean="0">
                <a:solidFill>
                  <a:srgbClr val="00B050"/>
                </a:solidFill>
                <a:latin typeface="+mn-lt"/>
              </a:rPr>
              <a:t>(l</a:t>
            </a:r>
            <a:r>
              <a:rPr lang="en-GB" sz="3600" b="1" baseline="-25000" dirty="0">
                <a:solidFill>
                  <a:srgbClr val="00B050"/>
                </a:solidFill>
                <a:latin typeface="+mn-lt"/>
              </a:rPr>
              <a:t>)</a:t>
            </a:r>
            <a:endParaRPr lang="en-GB" sz="3600" b="1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1617551" y="2191910"/>
            <a:ext cx="8711276" cy="115212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000" b="1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750687" y="2444809"/>
            <a:ext cx="375211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3600" b="1" dirty="0" smtClean="0">
                <a:solidFill>
                  <a:srgbClr val="FF0000"/>
                </a:solidFill>
                <a:latin typeface="+mn-lt"/>
              </a:rPr>
              <a:t>Acid</a:t>
            </a:r>
            <a:r>
              <a:rPr lang="en-GB" sz="3600" b="1" baseline="-25000" dirty="0" smtClean="0">
                <a:solidFill>
                  <a:srgbClr val="FF0000"/>
                </a:solidFill>
                <a:latin typeface="+mn-lt"/>
              </a:rPr>
              <a:t>(</a:t>
            </a:r>
            <a:r>
              <a:rPr lang="en-GB" sz="3600" b="1" baseline="-25000" dirty="0" err="1" smtClean="0">
                <a:solidFill>
                  <a:srgbClr val="FF0000"/>
                </a:solidFill>
                <a:latin typeface="+mn-lt"/>
              </a:rPr>
              <a:t>aq</a:t>
            </a:r>
            <a:r>
              <a:rPr lang="en-GB" sz="3600" b="1" baseline="-25000" dirty="0" smtClean="0">
                <a:solidFill>
                  <a:srgbClr val="FF0000"/>
                </a:solidFill>
                <a:latin typeface="+mn-lt"/>
              </a:rPr>
              <a:t>)</a:t>
            </a:r>
            <a:r>
              <a:rPr lang="en-GB" sz="3600" b="1" dirty="0" smtClean="0">
                <a:solidFill>
                  <a:srgbClr val="000000"/>
                </a:solidFill>
                <a:latin typeface="+mn-lt"/>
              </a:rPr>
              <a:t>  </a:t>
            </a:r>
            <a:r>
              <a:rPr lang="en-GB" sz="3600" b="1" dirty="0">
                <a:solidFill>
                  <a:srgbClr val="000000"/>
                </a:solidFill>
                <a:latin typeface="+mn-lt"/>
              </a:rPr>
              <a:t>+  </a:t>
            </a:r>
            <a:r>
              <a:rPr lang="en-GB" sz="3600" b="1" dirty="0" smtClean="0">
                <a:solidFill>
                  <a:srgbClr val="0070C0"/>
                </a:solidFill>
                <a:latin typeface="+mn-lt"/>
              </a:rPr>
              <a:t>Alkali</a:t>
            </a:r>
            <a:r>
              <a:rPr lang="en-GB" sz="3600" b="1" baseline="-25000" dirty="0" smtClean="0">
                <a:solidFill>
                  <a:srgbClr val="0070C0"/>
                </a:solidFill>
                <a:latin typeface="+mn-lt"/>
              </a:rPr>
              <a:t>(</a:t>
            </a:r>
            <a:r>
              <a:rPr lang="en-GB" sz="3600" b="1" baseline="-25000" dirty="0" err="1" smtClean="0">
                <a:solidFill>
                  <a:srgbClr val="0070C0"/>
                </a:solidFill>
                <a:latin typeface="+mn-lt"/>
              </a:rPr>
              <a:t>aq</a:t>
            </a:r>
            <a:r>
              <a:rPr lang="en-GB" sz="3600" b="1" baseline="-25000" dirty="0" smtClean="0">
                <a:solidFill>
                  <a:srgbClr val="0070C0"/>
                </a:solidFill>
                <a:latin typeface="+mn-lt"/>
              </a:rPr>
              <a:t>)</a:t>
            </a:r>
            <a:endParaRPr lang="en-GB" sz="3600" b="1" baseline="-250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794845" y="2444809"/>
            <a:ext cx="35339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3600" b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GB" sz="3600" b="1" dirty="0" smtClean="0">
                <a:solidFill>
                  <a:srgbClr val="00B050"/>
                </a:solidFill>
                <a:latin typeface="+mn-lt"/>
              </a:rPr>
              <a:t>Salt</a:t>
            </a:r>
            <a:r>
              <a:rPr lang="en-GB" sz="3600" b="1" baseline="-25000" dirty="0" smtClean="0">
                <a:solidFill>
                  <a:srgbClr val="00B050"/>
                </a:solidFill>
                <a:latin typeface="+mn-lt"/>
              </a:rPr>
              <a:t>(</a:t>
            </a:r>
            <a:r>
              <a:rPr lang="en-GB" sz="3600" b="1" baseline="-25000" dirty="0" err="1" smtClean="0">
                <a:solidFill>
                  <a:srgbClr val="00B050"/>
                </a:solidFill>
                <a:latin typeface="+mn-lt"/>
              </a:rPr>
              <a:t>aq</a:t>
            </a:r>
            <a:r>
              <a:rPr lang="en-GB" sz="3600" b="1" baseline="-25000" dirty="0" smtClean="0">
                <a:solidFill>
                  <a:srgbClr val="00B050"/>
                </a:solidFill>
                <a:latin typeface="+mn-lt"/>
              </a:rPr>
              <a:t>)</a:t>
            </a:r>
            <a:r>
              <a:rPr lang="en-GB" sz="3600" b="1" dirty="0" smtClean="0">
                <a:solidFill>
                  <a:srgbClr val="00B050"/>
                </a:solidFill>
                <a:latin typeface="+mn-lt"/>
              </a:rPr>
              <a:t> </a:t>
            </a:r>
            <a:r>
              <a:rPr lang="en-GB" sz="3600" b="1" dirty="0">
                <a:solidFill>
                  <a:srgbClr val="00B050"/>
                </a:solidFill>
                <a:latin typeface="+mn-lt"/>
              </a:rPr>
              <a:t>+ </a:t>
            </a:r>
            <a:r>
              <a:rPr lang="en-GB" sz="3600" b="1" dirty="0" smtClean="0">
                <a:solidFill>
                  <a:srgbClr val="00B050"/>
                </a:solidFill>
                <a:latin typeface="+mn-lt"/>
              </a:rPr>
              <a:t>Water</a:t>
            </a:r>
            <a:r>
              <a:rPr lang="en-GB" sz="3600" b="1" baseline="-25000" dirty="0" smtClean="0">
                <a:solidFill>
                  <a:srgbClr val="00B050"/>
                </a:solidFill>
                <a:latin typeface="+mn-lt"/>
              </a:rPr>
              <a:t>(l)</a:t>
            </a:r>
            <a:endParaRPr lang="en-GB" sz="3600" b="1" baseline="-25000" dirty="0">
              <a:solidFill>
                <a:srgbClr val="00B050"/>
              </a:solidFill>
              <a:latin typeface="+mn-lt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670" y="2664996"/>
            <a:ext cx="969963" cy="28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802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  <p:bldP spid="13" grpId="0"/>
      <p:bldP spid="14" grpId="0" animBg="1"/>
      <p:bldP spid="15" grpId="0"/>
      <p:bldP spid="20" grpId="0"/>
      <p:bldP spid="21" grpId="0"/>
      <p:bldP spid="16" grpId="0" animBg="1"/>
      <p:bldP spid="17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Creating a salt from an acid and alkali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02" y="1825625"/>
            <a:ext cx="10683798" cy="339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00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338" y="101202"/>
            <a:ext cx="10515600" cy="1325563"/>
          </a:xfrm>
        </p:spPr>
        <p:txBody>
          <a:bodyPr/>
          <a:lstStyle/>
          <a:p>
            <a:r>
              <a:rPr lang="en-GB" dirty="0" smtClean="0"/>
              <a:t>pH Curve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add2 OS:Users:add2:Desktop:URGENT Design Handover PNGs:1. AQA Chemistry Practicals:PNG:oxo_AQA16_C507_pr01_awfg0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94" y="1426765"/>
            <a:ext cx="10993781" cy="514905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3522785" y="29447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smtClean="0">
                <a:hlinkClick r:id="rId3"/>
              </a:rPr>
              <a:t>Video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861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711" y="85724"/>
            <a:ext cx="10178762" cy="64613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107" y="172350"/>
            <a:ext cx="8402349" cy="637467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10506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23" y="117436"/>
            <a:ext cx="11416991" cy="668153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91780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97" y="1690688"/>
            <a:ext cx="11931805" cy="5167312"/>
          </a:xfrm>
        </p:spPr>
        <p:txBody>
          <a:bodyPr>
            <a:normAutofit fontScale="70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GB" dirty="0"/>
              <a:t>Use the </a:t>
            </a:r>
            <a:r>
              <a:rPr lang="en-GB" dirty="0" smtClean="0"/>
              <a:t>pipette </a:t>
            </a:r>
            <a:r>
              <a:rPr lang="en-GB" dirty="0"/>
              <a:t>and pipette filler to put exactly 25 cm</a:t>
            </a:r>
            <a:r>
              <a:rPr lang="en-GB" baseline="30000" dirty="0"/>
              <a:t>3</a:t>
            </a:r>
            <a:r>
              <a:rPr lang="en-GB" dirty="0"/>
              <a:t> sodium hydroxide solution into the conical flask.</a:t>
            </a:r>
          </a:p>
          <a:p>
            <a:pPr marL="514350" lvl="0" indent="-514350">
              <a:buFont typeface="+mj-lt"/>
              <a:buAutoNum type="arabicPeriod"/>
            </a:pPr>
            <a:endParaRPr lang="en-GB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Put </a:t>
            </a:r>
            <a:r>
              <a:rPr lang="en-GB" dirty="0"/>
              <a:t>the flask on a white </a:t>
            </a:r>
            <a:r>
              <a:rPr lang="en-GB" dirty="0" smtClean="0"/>
              <a:t>tile. </a:t>
            </a:r>
          </a:p>
          <a:p>
            <a:pPr marL="514350" lvl="0" indent="-514350">
              <a:buFont typeface="+mj-lt"/>
              <a:buAutoNum type="arabicPeriod"/>
            </a:pPr>
            <a:endParaRPr lang="en-GB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Use </a:t>
            </a:r>
            <a:r>
              <a:rPr lang="en-GB" dirty="0"/>
              <a:t>the small funnel to carefully fill the burette with dilute sulfuric acid. Before it completely fills put a small beaker underneath the tap, gently open it to allow acid to fill the tap, before closing again and filling the burette to the 0.00 cm</a:t>
            </a:r>
            <a:r>
              <a:rPr lang="en-GB" baseline="30000" dirty="0"/>
              <a:t>3</a:t>
            </a:r>
            <a:r>
              <a:rPr lang="en-GB" dirty="0"/>
              <a:t> line. Remove the </a:t>
            </a:r>
            <a:r>
              <a:rPr lang="en-GB" dirty="0" smtClean="0"/>
              <a:t>funnel.</a:t>
            </a:r>
          </a:p>
          <a:p>
            <a:pPr marL="514350" lvl="0" indent="-514350">
              <a:buFont typeface="+mj-lt"/>
              <a:buAutoNum type="arabicPeriod"/>
            </a:pPr>
            <a:endParaRPr lang="en-GB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Put </a:t>
            </a:r>
            <a:r>
              <a:rPr lang="en-GB" dirty="0"/>
              <a:t>5–10 drops of phenolphthalein indicator into the conical flask. Swirl the flask to mix and put under the burette on top of the tile. The contents of the flask will go </a:t>
            </a:r>
            <a:r>
              <a:rPr lang="en-GB" dirty="0" smtClean="0"/>
              <a:t>pink.</a:t>
            </a:r>
          </a:p>
          <a:p>
            <a:pPr marL="514350" lvl="0" indent="-514350">
              <a:buFont typeface="+mj-lt"/>
              <a:buAutoNum type="arabicPeriod"/>
            </a:pPr>
            <a:endParaRPr lang="en-GB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Carefully </a:t>
            </a:r>
            <a:r>
              <a:rPr lang="en-GB" dirty="0"/>
              <a:t>open the burette tap so that 10 cm</a:t>
            </a:r>
            <a:r>
              <a:rPr lang="en-GB" baseline="30000" dirty="0"/>
              <a:t>3</a:t>
            </a:r>
            <a:r>
              <a:rPr lang="en-GB" dirty="0"/>
              <a:t> sulfuric acid slowly flows into the flask. Constantly swirl the flask when adding the acid. Then add the acid drop by drop until you see a permanent colour change from </a:t>
            </a:r>
            <a:r>
              <a:rPr lang="en-GB" b="1" dirty="0"/>
              <a:t>pink to colourless</a:t>
            </a:r>
            <a:r>
              <a:rPr lang="en-GB" dirty="0"/>
              <a:t> in the flask</a:t>
            </a:r>
            <a:r>
              <a:rPr lang="en-GB" dirty="0" smtClean="0"/>
              <a:t>.</a:t>
            </a:r>
            <a:r>
              <a:rPr lang="en-GB" dirty="0"/>
              <a:t> </a:t>
            </a:r>
          </a:p>
          <a:p>
            <a:pPr marL="514350" lvl="0" indent="-514350">
              <a:buFont typeface="+mj-lt"/>
              <a:buAutoNum type="arabicPeriod"/>
            </a:pPr>
            <a:endParaRPr lang="en-GB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You </a:t>
            </a:r>
            <a:r>
              <a:rPr lang="en-GB" dirty="0"/>
              <a:t>need to be able to shut the tap immediately after a single drop of acid causes the colour to become permanently colourless.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97" y="110530"/>
            <a:ext cx="11931805" cy="158015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74836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2444" y="188640"/>
            <a:ext cx="7239000" cy="1143000"/>
          </a:xfrm>
        </p:spPr>
        <p:txBody>
          <a:bodyPr/>
          <a:lstStyle/>
          <a:p>
            <a:r>
              <a:rPr lang="en-GB" b="1" u="sng" dirty="0" smtClean="0"/>
              <a:t>In a diagram…</a:t>
            </a:r>
            <a:endParaRPr lang="en-GB" b="1" u="sn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1568989"/>
            <a:ext cx="4372034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40016" y="1916832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 err="1"/>
              <a:t>HCl</a:t>
            </a:r>
            <a:endParaRPr lang="en-GB" u="sng" dirty="0"/>
          </a:p>
          <a:p>
            <a:r>
              <a:rPr lang="en-GB" dirty="0"/>
              <a:t>Concentration ?</a:t>
            </a:r>
          </a:p>
          <a:p>
            <a:r>
              <a:rPr lang="en-GB" dirty="0"/>
              <a:t>Volume = your average titre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5591944" y="2636912"/>
            <a:ext cx="648072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384032" y="5107585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 err="1"/>
              <a:t>NaOH</a:t>
            </a:r>
            <a:endParaRPr lang="en-GB" u="sng" dirty="0"/>
          </a:p>
          <a:p>
            <a:r>
              <a:rPr lang="en-GB" dirty="0"/>
              <a:t>Concentration = 0.1 </a:t>
            </a:r>
            <a:r>
              <a:rPr lang="en-GB" dirty="0" err="1"/>
              <a:t>mol</a:t>
            </a:r>
            <a:r>
              <a:rPr lang="en-GB" dirty="0"/>
              <a:t> dm</a:t>
            </a:r>
            <a:r>
              <a:rPr lang="en-GB" baseline="30000" dirty="0"/>
              <a:t>-3</a:t>
            </a:r>
          </a:p>
          <a:p>
            <a:r>
              <a:rPr lang="en-GB" dirty="0"/>
              <a:t>Volume = 25 cm</a:t>
            </a:r>
            <a:r>
              <a:rPr lang="en-GB" baseline="30000" dirty="0"/>
              <a:t>3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807968" y="5301208"/>
            <a:ext cx="576064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32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20040"/>
            <a:ext cx="72390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GB" dirty="0" smtClean="0"/>
              <a:t>Concentration = </a:t>
            </a:r>
            <a:r>
              <a:rPr lang="en-GB" u="sng" dirty="0" smtClean="0"/>
              <a:t>no. of moles</a:t>
            </a:r>
            <a:br>
              <a:rPr lang="en-GB" u="sng" dirty="0" smtClean="0"/>
            </a:br>
            <a:r>
              <a:rPr lang="en-GB" dirty="0" smtClean="0"/>
              <a:t>			</a:t>
            </a:r>
            <a:r>
              <a:rPr lang="en-GB" dirty="0"/>
              <a:t>	</a:t>
            </a:r>
            <a:r>
              <a:rPr lang="en-GB" dirty="0" smtClean="0"/>
              <a:t>volume</a:t>
            </a:r>
            <a:endParaRPr lang="en-GB" dirty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solidFill>
                  <a:schemeClr val="tx2"/>
                </a:solidFill>
              </a:rPr>
              <a:t>Learn</a:t>
            </a:r>
            <a:r>
              <a:rPr lang="en-GB" dirty="0" smtClean="0"/>
              <a:t> this formula triangle!</a:t>
            </a:r>
          </a:p>
        </p:txBody>
      </p:sp>
      <p:grpSp>
        <p:nvGrpSpPr>
          <p:cNvPr id="8196" name="Group 15"/>
          <p:cNvGrpSpPr>
            <a:grpSpLocks/>
          </p:cNvGrpSpPr>
          <p:nvPr/>
        </p:nvGrpSpPr>
        <p:grpSpPr bwMode="auto">
          <a:xfrm>
            <a:off x="1703389" y="2565400"/>
            <a:ext cx="7921625" cy="3816350"/>
            <a:chOff x="179388" y="2565400"/>
            <a:chExt cx="7921625" cy="3816350"/>
          </a:xfrm>
        </p:grpSpPr>
        <p:sp>
          <p:nvSpPr>
            <p:cNvPr id="4" name="Isosceles Triangle 3"/>
            <p:cNvSpPr/>
            <p:nvPr/>
          </p:nvSpPr>
          <p:spPr>
            <a:xfrm>
              <a:off x="1835150" y="2565400"/>
              <a:ext cx="4392613" cy="381635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2771775" y="4724400"/>
              <a:ext cx="25209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3167063" y="5553075"/>
              <a:ext cx="16573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00" name="TextBox 8"/>
            <p:cNvSpPr txBox="1">
              <a:spLocks noChangeArrowheads="1"/>
            </p:cNvSpPr>
            <p:nvPr/>
          </p:nvSpPr>
          <p:spPr bwMode="auto">
            <a:xfrm>
              <a:off x="3635375" y="3573463"/>
              <a:ext cx="792163" cy="922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GB" sz="5400">
                  <a:latin typeface="Trebuchet MS" pitchFamily="34" charset="0"/>
                </a:rPr>
                <a:t>n</a:t>
              </a:r>
            </a:p>
          </p:txBody>
        </p:sp>
        <p:sp>
          <p:nvSpPr>
            <p:cNvPr id="8201" name="TextBox 9"/>
            <p:cNvSpPr txBox="1">
              <a:spLocks noChangeArrowheads="1"/>
            </p:cNvSpPr>
            <p:nvPr/>
          </p:nvSpPr>
          <p:spPr bwMode="auto">
            <a:xfrm>
              <a:off x="2843213" y="5084763"/>
              <a:ext cx="865187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6000">
                  <a:latin typeface="Trebuchet MS" pitchFamily="34" charset="0"/>
                </a:rPr>
                <a:t>c</a:t>
              </a:r>
            </a:p>
          </p:txBody>
        </p:sp>
        <p:sp>
          <p:nvSpPr>
            <p:cNvPr id="8202" name="TextBox 10"/>
            <p:cNvSpPr txBox="1">
              <a:spLocks noChangeArrowheads="1"/>
            </p:cNvSpPr>
            <p:nvPr/>
          </p:nvSpPr>
          <p:spPr bwMode="auto">
            <a:xfrm>
              <a:off x="4356100" y="5084763"/>
              <a:ext cx="1079500" cy="10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GB" sz="6000">
                  <a:latin typeface="Trebuchet MS" pitchFamily="34" charset="0"/>
                </a:rPr>
                <a:t>v</a:t>
              </a:r>
            </a:p>
          </p:txBody>
        </p:sp>
        <p:sp>
          <p:nvSpPr>
            <p:cNvPr id="8203" name="TextBox 11"/>
            <p:cNvSpPr txBox="1">
              <a:spLocks noChangeArrowheads="1"/>
            </p:cNvSpPr>
            <p:nvPr/>
          </p:nvSpPr>
          <p:spPr bwMode="auto">
            <a:xfrm>
              <a:off x="5435600" y="2852738"/>
              <a:ext cx="1728788" cy="95408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2800">
                  <a:latin typeface="Trebuchet MS" pitchFamily="34" charset="0"/>
                </a:rPr>
                <a:t>number of moles</a:t>
              </a:r>
            </a:p>
          </p:txBody>
        </p:sp>
        <p:cxnSp>
          <p:nvCxnSpPr>
            <p:cNvPr id="14" name="Straight Arrow Connector 13"/>
            <p:cNvCxnSpPr>
              <a:stCxn id="8203" idx="1"/>
              <a:endCxn id="8200" idx="3"/>
            </p:cNvCxnSpPr>
            <p:nvPr/>
          </p:nvCxnSpPr>
          <p:spPr>
            <a:xfrm rot="10800000" flipV="1">
              <a:off x="4427538" y="3330575"/>
              <a:ext cx="1008062" cy="7048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05" name="TextBox 14"/>
            <p:cNvSpPr txBox="1">
              <a:spLocks noChangeArrowheads="1"/>
            </p:cNvSpPr>
            <p:nvPr/>
          </p:nvSpPr>
          <p:spPr bwMode="auto">
            <a:xfrm>
              <a:off x="179388" y="4221163"/>
              <a:ext cx="2089150" cy="83099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2400" dirty="0">
                  <a:latin typeface="Trebuchet MS" pitchFamily="34" charset="0"/>
                </a:rPr>
                <a:t>concentration (in </a:t>
              </a:r>
              <a:r>
                <a:rPr lang="en-GB" sz="2400" dirty="0" err="1" smtClean="0">
                  <a:latin typeface="Trebuchet MS" pitchFamily="34" charset="0"/>
                </a:rPr>
                <a:t>mol</a:t>
              </a:r>
              <a:r>
                <a:rPr lang="en-GB" sz="2400" dirty="0" smtClean="0">
                  <a:latin typeface="Trebuchet MS" pitchFamily="34" charset="0"/>
                </a:rPr>
                <a:t>/dm</a:t>
              </a:r>
              <a:r>
                <a:rPr lang="en-GB" sz="2400" baseline="30000" dirty="0" smtClean="0">
                  <a:latin typeface="Trebuchet MS" pitchFamily="34" charset="0"/>
                </a:rPr>
                <a:t>3</a:t>
              </a:r>
              <a:r>
                <a:rPr lang="en-GB" sz="2400" dirty="0">
                  <a:latin typeface="Trebuchet MS" pitchFamily="34" charset="0"/>
                </a:rPr>
                <a:t>)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1692275" y="5084763"/>
              <a:ext cx="1008063" cy="50482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07" name="TextBox 17"/>
            <p:cNvSpPr txBox="1">
              <a:spLocks noChangeArrowheads="1"/>
            </p:cNvSpPr>
            <p:nvPr/>
          </p:nvSpPr>
          <p:spPr bwMode="auto">
            <a:xfrm>
              <a:off x="6300788" y="4724400"/>
              <a:ext cx="1800225" cy="9540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GB" sz="2800">
                  <a:latin typeface="Trebuchet MS" pitchFamily="34" charset="0"/>
                </a:rPr>
                <a:t>volume (in dm</a:t>
              </a:r>
              <a:r>
                <a:rPr lang="en-GB" sz="2800" baseline="30000">
                  <a:latin typeface="Trebuchet MS" pitchFamily="34" charset="0"/>
                </a:rPr>
                <a:t>3</a:t>
              </a:r>
              <a:r>
                <a:rPr lang="en-GB" sz="2800">
                  <a:latin typeface="Trebuchet MS" pitchFamily="34" charset="0"/>
                </a:rPr>
                <a:t>)</a:t>
              </a:r>
            </a:p>
          </p:txBody>
        </p:sp>
        <p:cxnSp>
          <p:nvCxnSpPr>
            <p:cNvPr id="20" name="Straight Arrow Connector 19"/>
            <p:cNvCxnSpPr>
              <a:stCxn id="8207" idx="1"/>
            </p:cNvCxnSpPr>
            <p:nvPr/>
          </p:nvCxnSpPr>
          <p:spPr>
            <a:xfrm rot="10800000" flipV="1">
              <a:off x="5219700" y="5202238"/>
              <a:ext cx="1081088" cy="3873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/>
          <p:cNvSpPr/>
          <p:nvPr/>
        </p:nvSpPr>
        <p:spPr>
          <a:xfrm>
            <a:off x="1607365" y="133002"/>
            <a:ext cx="7081024" cy="1457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11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20040"/>
            <a:ext cx="7239000" cy="1143000"/>
          </a:xfrm>
        </p:spPr>
        <p:txBody>
          <a:bodyPr/>
          <a:lstStyle/>
          <a:p>
            <a:pPr>
              <a:defRPr/>
            </a:pPr>
            <a:r>
              <a:rPr lang="en-GB" u="sng" dirty="0" smtClean="0"/>
              <a:t>Concentration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898" y="2104406"/>
            <a:ext cx="10515600" cy="4351338"/>
          </a:xfrm>
        </p:spPr>
        <p:txBody>
          <a:bodyPr/>
          <a:lstStyle/>
          <a:p>
            <a:pPr eaLnBrk="1" hangingPunct="1"/>
            <a:r>
              <a:rPr lang="en-GB" dirty="0" smtClean="0"/>
              <a:t>Concentration is a measure of how crowded things are.</a:t>
            </a:r>
          </a:p>
          <a:p>
            <a:pPr eaLnBrk="1" hangingPunct="1"/>
            <a:r>
              <a:rPr lang="en-GB" dirty="0" smtClean="0"/>
              <a:t>The concentration can be measured in moles per dm</a:t>
            </a:r>
            <a:r>
              <a:rPr lang="en-GB" baseline="30000" dirty="0" smtClean="0"/>
              <a:t>3</a:t>
            </a:r>
            <a:r>
              <a:rPr lang="en-GB" dirty="0" smtClean="0"/>
              <a:t> (</a:t>
            </a:r>
            <a:r>
              <a:rPr lang="en-GB" dirty="0" err="1" smtClean="0"/>
              <a:t>ie</a:t>
            </a:r>
            <a:r>
              <a:rPr lang="en-GB" dirty="0" smtClean="0"/>
              <a:t>. moles per litre).</a:t>
            </a:r>
          </a:p>
          <a:p>
            <a:pPr eaLnBrk="1" hangingPunct="1"/>
            <a:r>
              <a:rPr lang="en-GB" dirty="0" smtClean="0"/>
              <a:t>So 1 mole of ‘stuff’ in 1 dm</a:t>
            </a:r>
            <a:r>
              <a:rPr lang="en-GB" baseline="30000" dirty="0" smtClean="0"/>
              <a:t>3</a:t>
            </a:r>
            <a:r>
              <a:rPr lang="en-GB" dirty="0" smtClean="0"/>
              <a:t> of solution has a concentration of 1 mole per dm</a:t>
            </a:r>
            <a:r>
              <a:rPr lang="en-GB" baseline="30000" dirty="0" smtClean="0"/>
              <a:t>3</a:t>
            </a:r>
            <a:r>
              <a:rPr lang="en-GB" dirty="0" smtClean="0"/>
              <a:t> (1mol/dm</a:t>
            </a:r>
            <a:r>
              <a:rPr lang="en-GB" baseline="30000" dirty="0" smtClean="0"/>
              <a:t>3</a:t>
            </a:r>
            <a:r>
              <a:rPr lang="en-GB" dirty="0" smtClean="0"/>
              <a:t>).</a:t>
            </a:r>
          </a:p>
          <a:p>
            <a:pPr eaLnBrk="1" hangingPunct="1"/>
            <a:r>
              <a:rPr lang="en-GB" dirty="0" smtClean="0"/>
              <a:t>The more solute you dissolve in a given volume, the more crowded the solute molecules are and the more concentrated the solution.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175501" y="260350"/>
            <a:ext cx="2233613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2400" dirty="0">
                <a:latin typeface="Trebuchet MS" pitchFamily="34" charset="0"/>
              </a:rPr>
              <a:t>1 litre</a:t>
            </a:r>
          </a:p>
          <a:p>
            <a:pPr algn="ctr" eaLnBrk="1" hangingPunct="1"/>
            <a:r>
              <a:rPr lang="en-GB" sz="2400" dirty="0">
                <a:latin typeface="Trebuchet MS" pitchFamily="34" charset="0"/>
              </a:rPr>
              <a:t>= 1000 cm</a:t>
            </a:r>
            <a:r>
              <a:rPr lang="en-GB" sz="2400" baseline="30000" dirty="0">
                <a:latin typeface="Trebuchet MS" pitchFamily="34" charset="0"/>
              </a:rPr>
              <a:t>3</a:t>
            </a:r>
          </a:p>
          <a:p>
            <a:pPr algn="ctr" eaLnBrk="1" hangingPunct="1"/>
            <a:r>
              <a:rPr lang="en-GB" sz="2400" dirty="0">
                <a:latin typeface="Trebuchet MS" pitchFamily="34" charset="0"/>
              </a:rPr>
              <a:t>= 1 dm</a:t>
            </a:r>
            <a:r>
              <a:rPr lang="en-GB" sz="2400" baseline="30000" dirty="0">
                <a:latin typeface="Trebuchet MS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509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20040"/>
            <a:ext cx="7239000" cy="1143000"/>
          </a:xfrm>
        </p:spPr>
        <p:txBody>
          <a:bodyPr/>
          <a:lstStyle/>
          <a:p>
            <a:pPr>
              <a:defRPr/>
            </a:pPr>
            <a:r>
              <a:rPr lang="en-GB" b="1" u="sng" dirty="0" smtClean="0"/>
              <a:t>Using the triangle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GB" u="sng" dirty="0" smtClean="0"/>
              <a:t>Example 1: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dirty="0" smtClean="0"/>
              <a:t>	What is the concentration of a solution with 2 moles of salt in 500cm</a:t>
            </a:r>
            <a:r>
              <a:rPr lang="en-GB" baseline="30000" dirty="0" smtClean="0"/>
              <a:t>3</a:t>
            </a:r>
            <a:r>
              <a:rPr lang="en-GB" dirty="0" smtClean="0"/>
              <a:t>?</a:t>
            </a:r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  <a:p>
            <a:pPr eaLnBrk="1" hangingPunct="1">
              <a:buFont typeface="Wingdings 2" pitchFamily="18" charset="2"/>
              <a:buNone/>
            </a:pPr>
            <a:r>
              <a:rPr lang="en-GB" dirty="0" smtClean="0"/>
              <a:t>	The question already tells us the number of moles and the volume, so use the formula:</a:t>
            </a:r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  <a:p>
            <a:pPr eaLnBrk="1" hangingPunct="1">
              <a:buFont typeface="Wingdings 2" pitchFamily="18" charset="2"/>
              <a:buNone/>
            </a:pPr>
            <a:r>
              <a:rPr lang="en-GB" dirty="0" smtClean="0"/>
              <a:t>	</a:t>
            </a:r>
            <a:r>
              <a:rPr lang="en-GB" sz="3200" dirty="0"/>
              <a:t>c = </a:t>
            </a:r>
            <a:r>
              <a:rPr lang="en-GB" sz="3200" u="sng" dirty="0"/>
              <a:t>n</a:t>
            </a:r>
            <a:r>
              <a:rPr lang="en-GB" sz="3200" dirty="0"/>
              <a:t> =  </a:t>
            </a:r>
            <a:r>
              <a:rPr lang="en-GB" sz="3200" u="sng" dirty="0"/>
              <a:t>2</a:t>
            </a:r>
            <a:r>
              <a:rPr lang="en-GB" sz="3200" dirty="0"/>
              <a:t>  =  </a:t>
            </a:r>
            <a:r>
              <a:rPr lang="en-GB" sz="3200" dirty="0">
                <a:solidFill>
                  <a:schemeClr val="tx2"/>
                </a:solidFill>
              </a:rPr>
              <a:t>4 </a:t>
            </a:r>
            <a:r>
              <a:rPr lang="en-GB" sz="3200" dirty="0" err="1">
                <a:solidFill>
                  <a:schemeClr val="tx2"/>
                </a:solidFill>
              </a:rPr>
              <a:t>mol</a:t>
            </a:r>
            <a:r>
              <a:rPr lang="en-GB" sz="3200" dirty="0">
                <a:solidFill>
                  <a:schemeClr val="tx2"/>
                </a:solidFill>
              </a:rPr>
              <a:t>/dm</a:t>
            </a:r>
            <a:r>
              <a:rPr lang="en-GB" sz="3200" baseline="30000" dirty="0">
                <a:solidFill>
                  <a:schemeClr val="tx2"/>
                </a:solidFill>
              </a:rPr>
              <a:t>3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3200" dirty="0"/>
              <a:t>	     </a:t>
            </a:r>
            <a:r>
              <a:rPr lang="en-GB" sz="3200" dirty="0" smtClean="0"/>
              <a:t> v    </a:t>
            </a:r>
            <a:r>
              <a:rPr lang="en-GB" sz="3200" dirty="0"/>
              <a:t>0.5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943475" y="5445125"/>
            <a:ext cx="2160588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>
                <a:latin typeface="Trebuchet MS" pitchFamily="34" charset="0"/>
              </a:rPr>
              <a:t>convert the volume to dm</a:t>
            </a:r>
            <a:r>
              <a:rPr lang="en-GB" baseline="30000">
                <a:latin typeface="Trebuchet MS" pitchFamily="34" charset="0"/>
              </a:rPr>
              <a:t>3</a:t>
            </a:r>
            <a:r>
              <a:rPr lang="en-GB">
                <a:latin typeface="Trebuchet MS" pitchFamily="34" charset="0"/>
              </a:rPr>
              <a:t> first by dividing by 1000.</a:t>
            </a:r>
          </a:p>
        </p:txBody>
      </p:sp>
      <p:cxnSp>
        <p:nvCxnSpPr>
          <p:cNvPr id="6" name="Straight Arrow Connector 5"/>
          <p:cNvCxnSpPr>
            <a:stCxn id="4" idx="1"/>
          </p:cNvCxnSpPr>
          <p:nvPr/>
        </p:nvCxnSpPr>
        <p:spPr>
          <a:xfrm flipH="1" flipV="1">
            <a:off x="4326673" y="5445125"/>
            <a:ext cx="616802" cy="6000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248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u="sng" dirty="0" smtClean="0"/>
              <a:t>Example 2: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dirty="0" smtClean="0"/>
              <a:t>	How many moles of sodium chloride are in 250cm</a:t>
            </a:r>
            <a:r>
              <a:rPr lang="en-GB" baseline="30000" dirty="0" smtClean="0"/>
              <a:t>3</a:t>
            </a:r>
            <a:r>
              <a:rPr lang="en-GB" dirty="0" smtClean="0"/>
              <a:t> of a 3 </a:t>
            </a:r>
            <a:r>
              <a:rPr lang="en-GB" dirty="0" err="1" smtClean="0"/>
              <a:t>mol</a:t>
            </a:r>
            <a:r>
              <a:rPr lang="en-GB" dirty="0" smtClean="0"/>
              <a:t>/dm</a:t>
            </a:r>
            <a:r>
              <a:rPr lang="en-GB" baseline="30000" dirty="0" smtClean="0"/>
              <a:t>3</a:t>
            </a:r>
            <a:r>
              <a:rPr lang="en-GB" dirty="0" smtClean="0"/>
              <a:t> solution of sodium chloride?</a:t>
            </a:r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  <a:p>
            <a:pPr eaLnBrk="1" hangingPunct="1">
              <a:buFont typeface="Wingdings 2" pitchFamily="18" charset="2"/>
              <a:buNone/>
            </a:pPr>
            <a:r>
              <a:rPr lang="en-GB" dirty="0" smtClean="0"/>
              <a:t>	The question tells us the volume and concentration, so use the formula:</a:t>
            </a:r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  <a:p>
            <a:pPr eaLnBrk="1" hangingPunct="1">
              <a:buFont typeface="Wingdings 2" pitchFamily="18" charset="2"/>
              <a:buNone/>
            </a:pPr>
            <a:r>
              <a:rPr lang="en-GB" dirty="0" smtClean="0"/>
              <a:t>	</a:t>
            </a:r>
            <a:r>
              <a:rPr lang="en-GB" sz="3200" dirty="0"/>
              <a:t>n = c x v = 3 x 0.25 = </a:t>
            </a:r>
            <a:r>
              <a:rPr lang="en-GB" sz="3200" dirty="0">
                <a:solidFill>
                  <a:schemeClr val="tx2"/>
                </a:solidFill>
              </a:rPr>
              <a:t>0.75 moles</a:t>
            </a:r>
            <a:endParaRPr lang="en-GB" dirty="0" smtClean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024563" y="5732463"/>
            <a:ext cx="21590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1600">
                <a:latin typeface="Trebuchet MS" pitchFamily="34" charset="0"/>
              </a:rPr>
              <a:t>convert the volume to dm</a:t>
            </a:r>
            <a:r>
              <a:rPr lang="en-GB" sz="1600" baseline="30000">
                <a:latin typeface="Trebuchet MS" pitchFamily="34" charset="0"/>
              </a:rPr>
              <a:t>3</a:t>
            </a:r>
            <a:r>
              <a:rPr lang="en-GB" sz="1600">
                <a:latin typeface="Trebuchet MS" pitchFamily="34" charset="0"/>
              </a:rPr>
              <a:t> first by dividing by 1000.</a:t>
            </a:r>
          </a:p>
        </p:txBody>
      </p:sp>
      <p:cxnSp>
        <p:nvCxnSpPr>
          <p:cNvPr id="5" name="Straight Arrow Connector 4"/>
          <p:cNvCxnSpPr>
            <a:stCxn id="4" idx="1"/>
          </p:cNvCxnSpPr>
          <p:nvPr/>
        </p:nvCxnSpPr>
        <p:spPr>
          <a:xfrm rot="10800000">
            <a:off x="5519739" y="5661026"/>
            <a:ext cx="504825" cy="48736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81200" y="320040"/>
            <a:ext cx="7239000" cy="1143000"/>
          </a:xfrm>
        </p:spPr>
        <p:txBody>
          <a:bodyPr/>
          <a:lstStyle/>
          <a:p>
            <a:pPr>
              <a:defRPr/>
            </a:pPr>
            <a:r>
              <a:rPr lang="en-GB" b="1" u="sng" dirty="0" smtClean="0"/>
              <a:t>Using the triangle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val="29545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14" y="88628"/>
            <a:ext cx="11415596" cy="665909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05" y="2682508"/>
            <a:ext cx="11077181" cy="4065218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956991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b="1" u="sng" dirty="0" smtClean="0"/>
              <a:t>Strong &amp; Weak Acids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1920875"/>
            <a:ext cx="10515600" cy="4937125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Classification of ‘strong’ or ‘weak’ depends on the extent to which they </a:t>
            </a:r>
            <a:r>
              <a:rPr lang="en-GB" altLang="en-US" b="1" u="sng" dirty="0" smtClean="0"/>
              <a:t>ionise</a:t>
            </a:r>
            <a:r>
              <a:rPr lang="en-GB" altLang="en-US" dirty="0" smtClean="0"/>
              <a:t> in water.</a:t>
            </a:r>
          </a:p>
          <a:p>
            <a:pPr eaLnBrk="1" hangingPunct="1"/>
            <a:r>
              <a:rPr lang="en-GB" altLang="en-US" dirty="0" smtClean="0"/>
              <a:t>Strong = 100% ionised in water.</a:t>
            </a:r>
          </a:p>
          <a:p>
            <a:pPr lvl="1" eaLnBrk="1" hangingPunct="1"/>
            <a:r>
              <a:rPr lang="en-GB" altLang="en-US" dirty="0" smtClean="0"/>
              <a:t>E.g. </a:t>
            </a:r>
            <a:r>
              <a:rPr lang="en-GB" altLang="en-US" dirty="0" err="1" smtClean="0"/>
              <a:t>HCl</a:t>
            </a:r>
            <a:r>
              <a:rPr lang="en-GB" altLang="en-US" dirty="0" smtClean="0"/>
              <a:t>, H</a:t>
            </a:r>
            <a:r>
              <a:rPr lang="en-GB" altLang="en-US" baseline="-25000" dirty="0" smtClean="0"/>
              <a:t>2</a:t>
            </a:r>
            <a:r>
              <a:rPr lang="en-GB" altLang="en-US" dirty="0" smtClean="0"/>
              <a:t>SO</a:t>
            </a:r>
            <a:r>
              <a:rPr lang="en-GB" altLang="en-US" baseline="-25000" dirty="0" smtClean="0"/>
              <a:t>4</a:t>
            </a:r>
            <a:r>
              <a:rPr lang="en-GB" altLang="en-US" dirty="0" smtClean="0"/>
              <a:t>, HNO</a:t>
            </a:r>
            <a:r>
              <a:rPr lang="en-GB" altLang="en-US" baseline="-25000" dirty="0" smtClean="0"/>
              <a:t>3</a:t>
            </a:r>
            <a:r>
              <a:rPr lang="en-GB" altLang="en-US" dirty="0" smtClean="0"/>
              <a:t>; </a:t>
            </a:r>
            <a:r>
              <a:rPr lang="en-GB" altLang="en-US" dirty="0" err="1" smtClean="0"/>
              <a:t>NaOH</a:t>
            </a:r>
            <a:r>
              <a:rPr lang="en-GB" altLang="en-US" dirty="0" smtClean="0"/>
              <a:t>, KOH</a:t>
            </a:r>
          </a:p>
          <a:p>
            <a:pPr eaLnBrk="1" hangingPunct="1"/>
            <a:endParaRPr lang="en-GB" altLang="en-US" dirty="0" smtClean="0"/>
          </a:p>
          <a:p>
            <a:pPr eaLnBrk="1" hangingPunct="1"/>
            <a:r>
              <a:rPr lang="en-GB" altLang="en-US" dirty="0" smtClean="0"/>
              <a:t>Weak = only partly ionised in water.</a:t>
            </a:r>
          </a:p>
          <a:p>
            <a:pPr lvl="1" eaLnBrk="1" hangingPunct="1"/>
            <a:r>
              <a:rPr lang="en-GB" altLang="en-US" dirty="0" smtClean="0"/>
              <a:t>E.g. Ethanoic acid (CH</a:t>
            </a:r>
            <a:r>
              <a:rPr lang="en-GB" altLang="en-US" baseline="-25000" dirty="0" smtClean="0"/>
              <a:t>3</a:t>
            </a:r>
            <a:r>
              <a:rPr lang="en-GB" altLang="en-US" dirty="0" smtClean="0"/>
              <a:t>COOH), citric acid (C</a:t>
            </a:r>
            <a:r>
              <a:rPr lang="en-GB" altLang="en-US" baseline="-25000" dirty="0" smtClean="0"/>
              <a:t>6</a:t>
            </a:r>
            <a:r>
              <a:rPr lang="en-GB" altLang="en-US" dirty="0" smtClean="0"/>
              <a:t>H</a:t>
            </a:r>
            <a:r>
              <a:rPr lang="en-GB" altLang="en-US" baseline="-25000" dirty="0" smtClean="0"/>
              <a:t>8</a:t>
            </a:r>
            <a:r>
              <a:rPr lang="en-GB" altLang="en-US" dirty="0" smtClean="0"/>
              <a:t>O</a:t>
            </a:r>
            <a:r>
              <a:rPr lang="en-GB" altLang="en-US" baseline="-25000" dirty="0" smtClean="0"/>
              <a:t>7</a:t>
            </a:r>
            <a:r>
              <a:rPr lang="en-GB" altLang="en-US" dirty="0" smtClean="0"/>
              <a:t>),  carbonic acid (H</a:t>
            </a:r>
            <a:r>
              <a:rPr lang="en-GB" altLang="en-US" baseline="-25000" dirty="0" smtClean="0"/>
              <a:t>2</a:t>
            </a:r>
            <a:r>
              <a:rPr lang="en-GB" altLang="en-US" dirty="0" smtClean="0"/>
              <a:t>CO</a:t>
            </a:r>
            <a:r>
              <a:rPr lang="en-GB" altLang="en-US" baseline="-25000" dirty="0" smtClean="0"/>
              <a:t>3</a:t>
            </a:r>
            <a:r>
              <a:rPr lang="en-GB" altLang="en-US" dirty="0" smtClean="0"/>
              <a:t>);  Ammonia solution (NH</a:t>
            </a:r>
            <a:r>
              <a:rPr lang="en-GB" altLang="en-US" baseline="-25000" dirty="0" smtClean="0"/>
              <a:t>4</a:t>
            </a:r>
            <a:r>
              <a:rPr lang="en-GB" altLang="en-US" dirty="0" smtClean="0"/>
              <a:t>OH)</a:t>
            </a:r>
          </a:p>
        </p:txBody>
      </p:sp>
      <p:sp>
        <p:nvSpPr>
          <p:cNvPr id="25604" name="Rectangle 1"/>
          <p:cNvSpPr>
            <a:spLocks noChangeArrowheads="1"/>
          </p:cNvSpPr>
          <p:nvPr/>
        </p:nvSpPr>
        <p:spPr bwMode="auto">
          <a:xfrm>
            <a:off x="1774825" y="6367192"/>
            <a:ext cx="77771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  <a:hlinkClick r:id="rId2"/>
              </a:rPr>
              <a:t>Video 1</a:t>
            </a:r>
            <a:r>
              <a:rPr lang="en-GB" altLang="en-US" sz="1800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5605" name="Rectangle 2"/>
          <p:cNvSpPr>
            <a:spLocks noChangeArrowheads="1"/>
          </p:cNvSpPr>
          <p:nvPr/>
        </p:nvSpPr>
        <p:spPr bwMode="auto">
          <a:xfrm>
            <a:off x="1774825" y="5868988"/>
            <a:ext cx="10271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  <a:hlinkClick r:id="rId3"/>
              </a:rPr>
              <a:t>Video 2</a:t>
            </a:r>
            <a:r>
              <a:rPr lang="en-GB" altLang="en-US" sz="1800" dirty="0"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64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812994" y="175050"/>
            <a:ext cx="10515600" cy="854075"/>
          </a:xfrm>
        </p:spPr>
        <p:txBody>
          <a:bodyPr/>
          <a:lstStyle/>
          <a:p>
            <a:pPr eaLnBrk="1" hangingPunct="1"/>
            <a:r>
              <a:rPr lang="en-GB" altLang="en-US" b="1" u="sng" dirty="0" smtClean="0"/>
              <a:t>Strong or Weak?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sz="quarter" idx="1"/>
          </p:nvPr>
        </p:nvSpPr>
        <p:spPr>
          <a:xfrm>
            <a:off x="766763" y="1219200"/>
            <a:ext cx="10945812" cy="4937125"/>
          </a:xfrm>
        </p:spPr>
        <p:txBody>
          <a:bodyPr/>
          <a:lstStyle/>
          <a:p>
            <a:pPr eaLnBrk="1" hangingPunct="1"/>
            <a:r>
              <a:rPr lang="en-GB" altLang="en-US" smtClean="0"/>
              <a:t>2 main ways to measure:</a:t>
            </a:r>
          </a:p>
          <a:p>
            <a:pPr lvl="1" eaLnBrk="1" hangingPunct="1"/>
            <a:r>
              <a:rPr lang="en-GB" altLang="en-US" smtClean="0"/>
              <a:t>pH scale = measure of concentration of hydrogen ions in a solution.</a:t>
            </a:r>
          </a:p>
          <a:p>
            <a:pPr lvl="1" eaLnBrk="1" hangingPunct="1"/>
            <a:r>
              <a:rPr lang="en-GB" altLang="en-US" smtClean="0"/>
              <a:t>E.g. samples of strong and weak acids with the same concentration, strong acid = lower pH.</a:t>
            </a:r>
          </a:p>
          <a:p>
            <a:pPr lvl="2" eaLnBrk="1" hangingPunct="1"/>
            <a:r>
              <a:rPr lang="en-GB" altLang="en-US" smtClean="0"/>
              <a:t>It is fully ionised.</a:t>
            </a:r>
          </a:p>
          <a:p>
            <a:pPr eaLnBrk="1" hangingPunct="1">
              <a:buFont typeface="Wingdings 3" panose="05040102010807070707" pitchFamily="18" charset="2"/>
              <a:buNone/>
            </a:pPr>
            <a:endParaRPr lang="en-GB" altLang="en-US" smtClean="0"/>
          </a:p>
        </p:txBody>
      </p:sp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1631950" y="3489325"/>
            <a:ext cx="16557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Pure hydrogen chloride</a:t>
            </a:r>
          </a:p>
        </p:txBody>
      </p:sp>
      <p:sp>
        <p:nvSpPr>
          <p:cNvPr id="23557" name="TextBox 4"/>
          <p:cNvSpPr txBox="1">
            <a:spLocks noChangeArrowheads="1"/>
          </p:cNvSpPr>
          <p:nvPr/>
        </p:nvSpPr>
        <p:spPr bwMode="auto">
          <a:xfrm>
            <a:off x="1703388" y="5084763"/>
            <a:ext cx="16557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Pure citric acid</a:t>
            </a:r>
          </a:p>
        </p:txBody>
      </p:sp>
      <p:sp>
        <p:nvSpPr>
          <p:cNvPr id="23558" name="TextBox 5"/>
          <p:cNvSpPr txBox="1">
            <a:spLocks noChangeArrowheads="1"/>
          </p:cNvSpPr>
          <p:nvPr/>
        </p:nvSpPr>
        <p:spPr bwMode="auto">
          <a:xfrm>
            <a:off x="6311900" y="3716338"/>
            <a:ext cx="37449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Completely ionised, so concentration of H</a:t>
            </a:r>
            <a:r>
              <a:rPr lang="en-GB" altLang="en-US" sz="1800" baseline="30000"/>
              <a:t>+</a:t>
            </a:r>
            <a:r>
              <a:rPr lang="en-GB" altLang="en-US" sz="1800"/>
              <a:t> ions = 1mol/dm</a:t>
            </a:r>
            <a:r>
              <a:rPr lang="en-GB" altLang="en-US" sz="1800" baseline="30000"/>
              <a:t>3</a:t>
            </a:r>
          </a:p>
        </p:txBody>
      </p:sp>
      <p:sp>
        <p:nvSpPr>
          <p:cNvPr id="23559" name="TextBox 6"/>
          <p:cNvSpPr txBox="1">
            <a:spLocks noChangeArrowheads="1"/>
          </p:cNvSpPr>
          <p:nvPr/>
        </p:nvSpPr>
        <p:spPr bwMode="auto">
          <a:xfrm>
            <a:off x="6311900" y="5084763"/>
            <a:ext cx="37449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/>
              <a:t>Only partly ionised, so concentration of H</a:t>
            </a:r>
            <a:r>
              <a:rPr lang="en-GB" altLang="en-US" sz="1800" baseline="30000"/>
              <a:t>+</a:t>
            </a:r>
            <a:r>
              <a:rPr lang="en-GB" altLang="en-US" sz="1800"/>
              <a:t> ions = much less than1mol/dm</a:t>
            </a:r>
            <a:r>
              <a:rPr lang="en-GB" altLang="en-US" sz="1800" baseline="30000"/>
              <a:t>3</a:t>
            </a:r>
          </a:p>
        </p:txBody>
      </p:sp>
      <p:sp>
        <p:nvSpPr>
          <p:cNvPr id="23560" name="TextBox 7"/>
          <p:cNvSpPr txBox="1">
            <a:spLocks noChangeArrowheads="1"/>
          </p:cNvSpPr>
          <p:nvPr/>
        </p:nvSpPr>
        <p:spPr bwMode="auto">
          <a:xfrm>
            <a:off x="3648075" y="4151313"/>
            <a:ext cx="2303463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/>
              <a:t>Dissolve each acid in water to make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/>
              <a:t>a 1mol/dm</a:t>
            </a:r>
            <a:r>
              <a:rPr lang="en-GB" altLang="en-US" sz="1600" baseline="30000"/>
              <a:t>3</a:t>
            </a:r>
            <a:r>
              <a:rPr lang="en-GB" altLang="en-US" sz="1600"/>
              <a:t> solution</a:t>
            </a:r>
            <a:endParaRPr lang="en-GB" altLang="en-US" sz="1600" baseline="30000"/>
          </a:p>
        </p:txBody>
      </p:sp>
      <p:sp>
        <p:nvSpPr>
          <p:cNvPr id="23561" name="TextBox 8"/>
          <p:cNvSpPr txBox="1">
            <a:spLocks noChangeArrowheads="1"/>
          </p:cNvSpPr>
          <p:nvPr/>
        </p:nvSpPr>
        <p:spPr bwMode="auto">
          <a:xfrm>
            <a:off x="1703388" y="5360988"/>
            <a:ext cx="16557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>
                <a:solidFill>
                  <a:srgbClr val="FF0000"/>
                </a:solidFill>
              </a:rPr>
              <a:t>(Weak acid)</a:t>
            </a:r>
          </a:p>
        </p:txBody>
      </p:sp>
      <p:sp>
        <p:nvSpPr>
          <p:cNvPr id="23562" name="TextBox 9"/>
          <p:cNvSpPr txBox="1">
            <a:spLocks noChangeArrowheads="1"/>
          </p:cNvSpPr>
          <p:nvPr/>
        </p:nvSpPr>
        <p:spPr bwMode="auto">
          <a:xfrm>
            <a:off x="1631950" y="3994150"/>
            <a:ext cx="1655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>
                <a:solidFill>
                  <a:srgbClr val="FF0000"/>
                </a:solidFill>
              </a:rPr>
              <a:t>(Strong acid)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359150" y="4797425"/>
            <a:ext cx="295275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456363" y="5891213"/>
            <a:ext cx="3743325" cy="33972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dirty="0">
                <a:solidFill>
                  <a:schemeClr val="tx1"/>
                </a:solidFill>
              </a:rPr>
              <a:t>CH</a:t>
            </a:r>
            <a:r>
              <a:rPr lang="en-GB" baseline="-25000" dirty="0">
                <a:solidFill>
                  <a:schemeClr val="tx1"/>
                </a:solidFill>
              </a:rPr>
              <a:t>3</a:t>
            </a:r>
            <a:r>
              <a:rPr lang="en-GB" dirty="0">
                <a:solidFill>
                  <a:schemeClr val="tx1"/>
                </a:solidFill>
              </a:rPr>
              <a:t>COOH </a:t>
            </a:r>
            <a:r>
              <a:rPr lang="en-GB" dirty="0">
                <a:solidFill>
                  <a:schemeClr val="tx1"/>
                </a:solidFill>
                <a:sym typeface="Wingdings" panose="05000000000000000000" pitchFamily="2" charset="2"/>
              </a:rPr>
              <a:t>	 </a:t>
            </a:r>
            <a:r>
              <a:rPr lang="en-GB" dirty="0">
                <a:solidFill>
                  <a:schemeClr val="tx1"/>
                </a:solidFill>
              </a:rPr>
              <a:t>CH</a:t>
            </a:r>
            <a:r>
              <a:rPr lang="en-GB" baseline="-25000" dirty="0">
                <a:solidFill>
                  <a:schemeClr val="tx1"/>
                </a:solidFill>
              </a:rPr>
              <a:t>3</a:t>
            </a:r>
            <a:r>
              <a:rPr lang="en-GB" dirty="0">
                <a:solidFill>
                  <a:schemeClr val="tx1"/>
                </a:solidFill>
              </a:rPr>
              <a:t>COO</a:t>
            </a:r>
            <a:r>
              <a:rPr lang="en-GB" baseline="30000" dirty="0">
                <a:solidFill>
                  <a:schemeClr val="tx1"/>
                </a:solidFill>
              </a:rPr>
              <a:t>- </a:t>
            </a:r>
            <a:r>
              <a:rPr lang="en-GB" dirty="0">
                <a:solidFill>
                  <a:schemeClr val="tx1"/>
                </a:solidFill>
                <a:sym typeface="Wingdings" panose="05000000000000000000" pitchFamily="2" charset="2"/>
              </a:rPr>
              <a:t>+ H</a:t>
            </a:r>
            <a:r>
              <a:rPr lang="en-GB" baseline="30000" dirty="0">
                <a:solidFill>
                  <a:schemeClr val="tx1"/>
                </a:solidFill>
                <a:sym typeface="Wingdings" panose="05000000000000000000" pitchFamily="2" charset="2"/>
              </a:rPr>
              <a:t>+</a:t>
            </a:r>
            <a:endParaRPr lang="en-GB" baseline="30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104063" y="3290888"/>
            <a:ext cx="1655762" cy="33972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dirty="0" err="1">
                <a:solidFill>
                  <a:schemeClr val="tx1"/>
                </a:solidFill>
              </a:rPr>
              <a:t>HCl</a:t>
            </a:r>
            <a:r>
              <a:rPr lang="en-GB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en-GB" dirty="0">
                <a:solidFill>
                  <a:schemeClr val="tx1"/>
                </a:solidFill>
              </a:rPr>
              <a:t>Cl</a:t>
            </a:r>
            <a:r>
              <a:rPr lang="en-GB" baseline="30000" dirty="0">
                <a:solidFill>
                  <a:schemeClr val="tx1"/>
                </a:solidFill>
              </a:rPr>
              <a:t>- </a:t>
            </a:r>
            <a:r>
              <a:rPr lang="en-GB" dirty="0">
                <a:solidFill>
                  <a:schemeClr val="tx1"/>
                </a:solidFill>
                <a:sym typeface="Wingdings" panose="05000000000000000000" pitchFamily="2" charset="2"/>
              </a:rPr>
              <a:t>+ H</a:t>
            </a:r>
            <a:r>
              <a:rPr lang="en-GB" baseline="30000" dirty="0">
                <a:solidFill>
                  <a:schemeClr val="tx1"/>
                </a:solidFill>
                <a:sym typeface="Wingdings" panose="05000000000000000000" pitchFamily="2" charset="2"/>
              </a:rPr>
              <a:t>+</a:t>
            </a:r>
            <a:endParaRPr lang="en-GB" baseline="30000" dirty="0">
              <a:solidFill>
                <a:schemeClr val="tx1"/>
              </a:solidFill>
            </a:endParaRPr>
          </a:p>
        </p:txBody>
      </p:sp>
      <p:pic>
        <p:nvPicPr>
          <p:cNvPr id="1026" name="Picture 2" descr="Image result for reversible rea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738" y="5918200"/>
            <a:ext cx="3952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6517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/>
      <p:bldP spid="23557" grpId="0"/>
      <p:bldP spid="23558" grpId="0"/>
      <p:bldP spid="23559" grpId="0"/>
      <p:bldP spid="23560" grpId="0"/>
      <p:bldP spid="23561" grpId="0"/>
      <p:bldP spid="23562" grpId="0"/>
      <p:bldP spid="12" grpId="0" animBg="1"/>
      <p:bldP spid="1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855662" y="41275"/>
            <a:ext cx="10515600" cy="1325563"/>
          </a:xfrm>
        </p:spPr>
        <p:txBody>
          <a:bodyPr/>
          <a:lstStyle/>
          <a:p>
            <a:r>
              <a:rPr lang="en-GB" altLang="en-US" b="1" u="sng" dirty="0" smtClean="0"/>
              <a:t>Concentrated, but weak? Why</a:t>
            </a:r>
          </a:p>
        </p:txBody>
      </p:sp>
      <p:sp>
        <p:nvSpPr>
          <p:cNvPr id="4" name="Oval 3"/>
          <p:cNvSpPr/>
          <p:nvPr/>
        </p:nvSpPr>
        <p:spPr>
          <a:xfrm>
            <a:off x="3000375" y="1219200"/>
            <a:ext cx="5688013" cy="53054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4929188" y="1574800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6" name="Oval 5"/>
          <p:cNvSpPr/>
          <p:nvPr/>
        </p:nvSpPr>
        <p:spPr>
          <a:xfrm>
            <a:off x="4198938" y="2262188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7" name="Oval 6"/>
          <p:cNvSpPr/>
          <p:nvPr/>
        </p:nvSpPr>
        <p:spPr>
          <a:xfrm>
            <a:off x="5861050" y="2851150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5776913" y="1830388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9" name="Oval 8"/>
          <p:cNvSpPr/>
          <p:nvPr/>
        </p:nvSpPr>
        <p:spPr>
          <a:xfrm>
            <a:off x="5033963" y="3184525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10" name="Oval 9"/>
          <p:cNvSpPr/>
          <p:nvPr/>
        </p:nvSpPr>
        <p:spPr>
          <a:xfrm>
            <a:off x="4513263" y="3203575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11" name="Oval 10"/>
          <p:cNvSpPr/>
          <p:nvPr/>
        </p:nvSpPr>
        <p:spPr>
          <a:xfrm>
            <a:off x="5568950" y="3616325"/>
            <a:ext cx="431800" cy="433388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12" name="Oval 11"/>
          <p:cNvSpPr/>
          <p:nvPr/>
        </p:nvSpPr>
        <p:spPr>
          <a:xfrm>
            <a:off x="5091113" y="2173288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6208713" y="2290763"/>
            <a:ext cx="481012" cy="4619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14" name="Oval 13"/>
          <p:cNvSpPr/>
          <p:nvPr/>
        </p:nvSpPr>
        <p:spPr>
          <a:xfrm>
            <a:off x="4672013" y="2616200"/>
            <a:ext cx="481012" cy="46513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15" name="Oval 14"/>
          <p:cNvSpPr/>
          <p:nvPr/>
        </p:nvSpPr>
        <p:spPr>
          <a:xfrm>
            <a:off x="6192838" y="1957388"/>
            <a:ext cx="250825" cy="24923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5360988" y="1630363"/>
            <a:ext cx="250825" cy="25082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594225" y="2185988"/>
            <a:ext cx="250825" cy="25082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491163" y="2389188"/>
            <a:ext cx="250825" cy="24923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6207125" y="3148013"/>
            <a:ext cx="250825" cy="25082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5988050" y="3746500"/>
            <a:ext cx="250825" cy="25082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5078413" y="3608388"/>
            <a:ext cx="250825" cy="25082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4264025" y="3275013"/>
            <a:ext cx="250825" cy="25082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4208463" y="1774825"/>
            <a:ext cx="354012" cy="30638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5561013" y="3217863"/>
            <a:ext cx="354012" cy="30797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7499350" y="2736850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27" name="Oval 26"/>
          <p:cNvSpPr/>
          <p:nvPr/>
        </p:nvSpPr>
        <p:spPr>
          <a:xfrm>
            <a:off x="7915275" y="2863850"/>
            <a:ext cx="250825" cy="24923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6696075" y="3136900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29" name="Oval 28"/>
          <p:cNvSpPr/>
          <p:nvPr/>
        </p:nvSpPr>
        <p:spPr>
          <a:xfrm>
            <a:off x="7112000" y="3263900"/>
            <a:ext cx="250825" cy="24923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4000500" y="4090988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31" name="Oval 30"/>
          <p:cNvSpPr/>
          <p:nvPr/>
        </p:nvSpPr>
        <p:spPr>
          <a:xfrm>
            <a:off x="4416425" y="4217988"/>
            <a:ext cx="250825" cy="24923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7699375" y="3746500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33" name="Oval 32"/>
          <p:cNvSpPr/>
          <p:nvPr/>
        </p:nvSpPr>
        <p:spPr>
          <a:xfrm>
            <a:off x="8115300" y="3873500"/>
            <a:ext cx="250825" cy="24923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5091113" y="4332288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35" name="Oval 34"/>
          <p:cNvSpPr/>
          <p:nvPr/>
        </p:nvSpPr>
        <p:spPr>
          <a:xfrm>
            <a:off x="5507038" y="4459288"/>
            <a:ext cx="250825" cy="24923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6689725" y="3962400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37" name="Oval 36"/>
          <p:cNvSpPr/>
          <p:nvPr/>
        </p:nvSpPr>
        <p:spPr>
          <a:xfrm>
            <a:off x="7105650" y="4089400"/>
            <a:ext cx="250825" cy="24923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6192838" y="4802188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39" name="Oval 38"/>
          <p:cNvSpPr/>
          <p:nvPr/>
        </p:nvSpPr>
        <p:spPr>
          <a:xfrm>
            <a:off x="6608763" y="4929188"/>
            <a:ext cx="250825" cy="24923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3559175" y="3043238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41" name="Oval 40"/>
          <p:cNvSpPr/>
          <p:nvPr/>
        </p:nvSpPr>
        <p:spPr>
          <a:xfrm>
            <a:off x="3975100" y="3170238"/>
            <a:ext cx="250825" cy="24923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7397750" y="4548188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45" name="Oval 44"/>
          <p:cNvSpPr/>
          <p:nvPr/>
        </p:nvSpPr>
        <p:spPr>
          <a:xfrm>
            <a:off x="7813675" y="4675188"/>
            <a:ext cx="250825" cy="24923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6965950" y="1903413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47" name="Oval 46"/>
          <p:cNvSpPr/>
          <p:nvPr/>
        </p:nvSpPr>
        <p:spPr>
          <a:xfrm>
            <a:off x="7381875" y="2030413"/>
            <a:ext cx="250825" cy="24923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4198938" y="4778375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51" name="Oval 50"/>
          <p:cNvSpPr/>
          <p:nvPr/>
        </p:nvSpPr>
        <p:spPr>
          <a:xfrm>
            <a:off x="4614863" y="4905375"/>
            <a:ext cx="250825" cy="24923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5167313" y="4994275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53" name="Oval 52"/>
          <p:cNvSpPr/>
          <p:nvPr/>
        </p:nvSpPr>
        <p:spPr>
          <a:xfrm>
            <a:off x="5583238" y="5121275"/>
            <a:ext cx="250825" cy="24923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54" name="Oval 53"/>
          <p:cNvSpPr/>
          <p:nvPr/>
        </p:nvSpPr>
        <p:spPr>
          <a:xfrm>
            <a:off x="6950075" y="5270500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55" name="Oval 54"/>
          <p:cNvSpPr/>
          <p:nvPr/>
        </p:nvSpPr>
        <p:spPr>
          <a:xfrm>
            <a:off x="7366000" y="5397500"/>
            <a:ext cx="250825" cy="24923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6176963" y="5797550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57" name="Oval 56"/>
          <p:cNvSpPr/>
          <p:nvPr/>
        </p:nvSpPr>
        <p:spPr>
          <a:xfrm>
            <a:off x="6592888" y="5924550"/>
            <a:ext cx="250825" cy="24923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60" name="Oval 59"/>
          <p:cNvSpPr/>
          <p:nvPr/>
        </p:nvSpPr>
        <p:spPr>
          <a:xfrm>
            <a:off x="5961063" y="1316038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61" name="Oval 60"/>
          <p:cNvSpPr/>
          <p:nvPr/>
        </p:nvSpPr>
        <p:spPr>
          <a:xfrm>
            <a:off x="6376988" y="1443038"/>
            <a:ext cx="250825" cy="24923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4297363" y="5464175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63" name="Oval 62"/>
          <p:cNvSpPr/>
          <p:nvPr/>
        </p:nvSpPr>
        <p:spPr>
          <a:xfrm>
            <a:off x="4713288" y="5591175"/>
            <a:ext cx="250825" cy="24923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64" name="Oval 63"/>
          <p:cNvSpPr/>
          <p:nvPr/>
        </p:nvSpPr>
        <p:spPr>
          <a:xfrm>
            <a:off x="5316538" y="5745163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65" name="Oval 64"/>
          <p:cNvSpPr/>
          <p:nvPr/>
        </p:nvSpPr>
        <p:spPr>
          <a:xfrm>
            <a:off x="5732463" y="5872163"/>
            <a:ext cx="250825" cy="24923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66" name="Oval 65"/>
          <p:cNvSpPr/>
          <p:nvPr/>
        </p:nvSpPr>
        <p:spPr>
          <a:xfrm>
            <a:off x="3322638" y="3606800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67" name="Oval 66"/>
          <p:cNvSpPr/>
          <p:nvPr/>
        </p:nvSpPr>
        <p:spPr>
          <a:xfrm>
            <a:off x="3738563" y="3733800"/>
            <a:ext cx="250825" cy="24923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5937250" y="4238625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69" name="Oval 68"/>
          <p:cNvSpPr/>
          <p:nvPr/>
        </p:nvSpPr>
        <p:spPr>
          <a:xfrm>
            <a:off x="6353175" y="4365625"/>
            <a:ext cx="250825" cy="24923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70" name="Oval 69"/>
          <p:cNvSpPr/>
          <p:nvPr/>
        </p:nvSpPr>
        <p:spPr>
          <a:xfrm>
            <a:off x="7488238" y="3252788"/>
            <a:ext cx="481012" cy="4619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71" name="Oval 70"/>
          <p:cNvSpPr/>
          <p:nvPr/>
        </p:nvSpPr>
        <p:spPr>
          <a:xfrm>
            <a:off x="4719638" y="3881438"/>
            <a:ext cx="481012" cy="4619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72" name="Oval 71"/>
          <p:cNvSpPr/>
          <p:nvPr/>
        </p:nvSpPr>
        <p:spPr>
          <a:xfrm>
            <a:off x="3465513" y="2398713"/>
            <a:ext cx="481012" cy="4619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73" name="Oval 72"/>
          <p:cNvSpPr/>
          <p:nvPr/>
        </p:nvSpPr>
        <p:spPr>
          <a:xfrm>
            <a:off x="6851650" y="2428875"/>
            <a:ext cx="481013" cy="46196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74" name="Oval 73"/>
          <p:cNvSpPr/>
          <p:nvPr/>
        </p:nvSpPr>
        <p:spPr>
          <a:xfrm>
            <a:off x="6361113" y="3683000"/>
            <a:ext cx="354012" cy="30797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75" name="Oval 74"/>
          <p:cNvSpPr/>
          <p:nvPr/>
        </p:nvSpPr>
        <p:spPr>
          <a:xfrm>
            <a:off x="3521075" y="4314825"/>
            <a:ext cx="354013" cy="30797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76" name="Oval 75"/>
          <p:cNvSpPr/>
          <p:nvPr/>
        </p:nvSpPr>
        <p:spPr>
          <a:xfrm>
            <a:off x="3716338" y="5056188"/>
            <a:ext cx="354012" cy="30797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77" name="Oval 76"/>
          <p:cNvSpPr/>
          <p:nvPr/>
        </p:nvSpPr>
        <p:spPr>
          <a:xfrm>
            <a:off x="6049963" y="5357813"/>
            <a:ext cx="354012" cy="304800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14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943225" y="1204913"/>
            <a:ext cx="5688013" cy="53054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8675" name="Title 1"/>
          <p:cNvSpPr>
            <a:spLocks noGrp="1"/>
          </p:cNvSpPr>
          <p:nvPr>
            <p:ph type="title"/>
          </p:nvPr>
        </p:nvSpPr>
        <p:spPr>
          <a:xfrm>
            <a:off x="814388" y="-12700"/>
            <a:ext cx="10515600" cy="1325563"/>
          </a:xfrm>
        </p:spPr>
        <p:txBody>
          <a:bodyPr/>
          <a:lstStyle/>
          <a:p>
            <a:r>
              <a:rPr lang="en-GB" altLang="en-US" b="1" u="sng" dirty="0" smtClean="0"/>
              <a:t>Concentrated, and strong? Why</a:t>
            </a:r>
          </a:p>
        </p:txBody>
      </p:sp>
      <p:sp>
        <p:nvSpPr>
          <p:cNvPr id="23" name="Oval 22"/>
          <p:cNvSpPr/>
          <p:nvPr/>
        </p:nvSpPr>
        <p:spPr>
          <a:xfrm>
            <a:off x="4208463" y="1774825"/>
            <a:ext cx="354012" cy="30638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3559175" y="3043238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41" name="Oval 40"/>
          <p:cNvSpPr/>
          <p:nvPr/>
        </p:nvSpPr>
        <p:spPr>
          <a:xfrm>
            <a:off x="3975100" y="3170238"/>
            <a:ext cx="250825" cy="24923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66" name="Oval 65"/>
          <p:cNvSpPr/>
          <p:nvPr/>
        </p:nvSpPr>
        <p:spPr>
          <a:xfrm>
            <a:off x="3322638" y="3606800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67" name="Oval 66"/>
          <p:cNvSpPr/>
          <p:nvPr/>
        </p:nvSpPr>
        <p:spPr>
          <a:xfrm>
            <a:off x="3738563" y="3733800"/>
            <a:ext cx="250825" cy="24923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3465513" y="2398713"/>
            <a:ext cx="481012" cy="4619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75" name="Oval 74"/>
          <p:cNvSpPr/>
          <p:nvPr/>
        </p:nvSpPr>
        <p:spPr>
          <a:xfrm>
            <a:off x="3521075" y="4314825"/>
            <a:ext cx="354013" cy="30797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78" name="Oval 77"/>
          <p:cNvSpPr/>
          <p:nvPr/>
        </p:nvSpPr>
        <p:spPr>
          <a:xfrm>
            <a:off x="6083300" y="2630488"/>
            <a:ext cx="354013" cy="30638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79" name="Oval 78"/>
          <p:cNvSpPr/>
          <p:nvPr/>
        </p:nvSpPr>
        <p:spPr>
          <a:xfrm>
            <a:off x="4156075" y="5080000"/>
            <a:ext cx="354013" cy="30638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5605463" y="1811338"/>
            <a:ext cx="354012" cy="30638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81" name="Oval 80"/>
          <p:cNvSpPr/>
          <p:nvPr/>
        </p:nvSpPr>
        <p:spPr>
          <a:xfrm>
            <a:off x="5214938" y="3154363"/>
            <a:ext cx="354012" cy="30638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82" name="Oval 81"/>
          <p:cNvSpPr/>
          <p:nvPr/>
        </p:nvSpPr>
        <p:spPr>
          <a:xfrm>
            <a:off x="5781675" y="5530850"/>
            <a:ext cx="354013" cy="30638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6559550" y="3240088"/>
            <a:ext cx="354013" cy="30638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7169150" y="5013325"/>
            <a:ext cx="354013" cy="30638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85" name="Oval 84"/>
          <p:cNvSpPr/>
          <p:nvPr/>
        </p:nvSpPr>
        <p:spPr>
          <a:xfrm>
            <a:off x="5434013" y="4476750"/>
            <a:ext cx="354012" cy="30638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86" name="Oval 85"/>
          <p:cNvSpPr/>
          <p:nvPr/>
        </p:nvSpPr>
        <p:spPr>
          <a:xfrm>
            <a:off x="6753225" y="2078038"/>
            <a:ext cx="354013" cy="30638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87" name="Oval 86"/>
          <p:cNvSpPr/>
          <p:nvPr/>
        </p:nvSpPr>
        <p:spPr>
          <a:xfrm>
            <a:off x="7523163" y="3259138"/>
            <a:ext cx="354012" cy="30638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88" name="Oval 87"/>
          <p:cNvSpPr/>
          <p:nvPr/>
        </p:nvSpPr>
        <p:spPr>
          <a:xfrm>
            <a:off x="4332288" y="2547938"/>
            <a:ext cx="354012" cy="30638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89" name="Oval 88"/>
          <p:cNvSpPr/>
          <p:nvPr/>
        </p:nvSpPr>
        <p:spPr>
          <a:xfrm>
            <a:off x="4457700" y="3941763"/>
            <a:ext cx="354013" cy="30638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90" name="Oval 89"/>
          <p:cNvSpPr/>
          <p:nvPr/>
        </p:nvSpPr>
        <p:spPr>
          <a:xfrm>
            <a:off x="5022850" y="1344613"/>
            <a:ext cx="354013" cy="30638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91" name="Oval 90"/>
          <p:cNvSpPr/>
          <p:nvPr/>
        </p:nvSpPr>
        <p:spPr>
          <a:xfrm>
            <a:off x="4879975" y="5837238"/>
            <a:ext cx="354013" cy="30638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92" name="Oval 91"/>
          <p:cNvSpPr/>
          <p:nvPr/>
        </p:nvSpPr>
        <p:spPr>
          <a:xfrm>
            <a:off x="6575425" y="4402138"/>
            <a:ext cx="354013" cy="30638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93" name="Oval 92"/>
          <p:cNvSpPr/>
          <p:nvPr/>
        </p:nvSpPr>
        <p:spPr>
          <a:xfrm>
            <a:off x="7700963" y="3984625"/>
            <a:ext cx="354012" cy="30638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94" name="Oval 93"/>
          <p:cNvSpPr/>
          <p:nvPr/>
        </p:nvSpPr>
        <p:spPr>
          <a:xfrm>
            <a:off x="6599238" y="2586038"/>
            <a:ext cx="481012" cy="4619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95" name="Oval 94"/>
          <p:cNvSpPr/>
          <p:nvPr/>
        </p:nvSpPr>
        <p:spPr>
          <a:xfrm>
            <a:off x="5465763" y="5921375"/>
            <a:ext cx="481012" cy="46196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96" name="Oval 95"/>
          <p:cNvSpPr/>
          <p:nvPr/>
        </p:nvSpPr>
        <p:spPr>
          <a:xfrm>
            <a:off x="6308725" y="3717925"/>
            <a:ext cx="481013" cy="46196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97" name="Oval 96"/>
          <p:cNvSpPr/>
          <p:nvPr/>
        </p:nvSpPr>
        <p:spPr>
          <a:xfrm>
            <a:off x="4616450" y="3351213"/>
            <a:ext cx="481013" cy="4619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98" name="Oval 97"/>
          <p:cNvSpPr/>
          <p:nvPr/>
        </p:nvSpPr>
        <p:spPr>
          <a:xfrm>
            <a:off x="7754938" y="4503738"/>
            <a:ext cx="481012" cy="4619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99" name="Oval 98"/>
          <p:cNvSpPr/>
          <p:nvPr/>
        </p:nvSpPr>
        <p:spPr>
          <a:xfrm>
            <a:off x="5689600" y="2244725"/>
            <a:ext cx="481013" cy="46196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100" name="Oval 99"/>
          <p:cNvSpPr/>
          <p:nvPr/>
        </p:nvSpPr>
        <p:spPr>
          <a:xfrm>
            <a:off x="3394075" y="4883150"/>
            <a:ext cx="481013" cy="46196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101" name="Oval 100"/>
          <p:cNvSpPr/>
          <p:nvPr/>
        </p:nvSpPr>
        <p:spPr>
          <a:xfrm>
            <a:off x="5337175" y="3886200"/>
            <a:ext cx="481013" cy="46196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102" name="Oval 101"/>
          <p:cNvSpPr/>
          <p:nvPr/>
        </p:nvSpPr>
        <p:spPr>
          <a:xfrm>
            <a:off x="4005263" y="4445000"/>
            <a:ext cx="481012" cy="46196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103" name="Oval 102"/>
          <p:cNvSpPr/>
          <p:nvPr/>
        </p:nvSpPr>
        <p:spPr>
          <a:xfrm>
            <a:off x="6130925" y="1381125"/>
            <a:ext cx="481013" cy="46196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104" name="Oval 103"/>
          <p:cNvSpPr/>
          <p:nvPr/>
        </p:nvSpPr>
        <p:spPr>
          <a:xfrm>
            <a:off x="4824413" y="4979988"/>
            <a:ext cx="481012" cy="4619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105" name="Oval 104"/>
          <p:cNvSpPr/>
          <p:nvPr/>
        </p:nvSpPr>
        <p:spPr>
          <a:xfrm>
            <a:off x="6208713" y="4783138"/>
            <a:ext cx="481012" cy="4619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106" name="Oval 105"/>
          <p:cNvSpPr/>
          <p:nvPr/>
        </p:nvSpPr>
        <p:spPr>
          <a:xfrm>
            <a:off x="4913313" y="2178050"/>
            <a:ext cx="481012" cy="46196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107" name="Oval 106"/>
          <p:cNvSpPr/>
          <p:nvPr/>
        </p:nvSpPr>
        <p:spPr>
          <a:xfrm>
            <a:off x="6694488" y="5608638"/>
            <a:ext cx="481012" cy="4619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108" name="Oval 107"/>
          <p:cNvSpPr/>
          <p:nvPr/>
        </p:nvSpPr>
        <p:spPr>
          <a:xfrm>
            <a:off x="7077075" y="3579813"/>
            <a:ext cx="481013" cy="4619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109" name="Oval 108"/>
          <p:cNvSpPr/>
          <p:nvPr/>
        </p:nvSpPr>
        <p:spPr>
          <a:xfrm>
            <a:off x="5708650" y="3254375"/>
            <a:ext cx="481013" cy="46196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110" name="Oval 109"/>
          <p:cNvSpPr/>
          <p:nvPr/>
        </p:nvSpPr>
        <p:spPr>
          <a:xfrm>
            <a:off x="7283450" y="2208213"/>
            <a:ext cx="481013" cy="4619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111" name="Oval 110"/>
          <p:cNvSpPr/>
          <p:nvPr/>
        </p:nvSpPr>
        <p:spPr>
          <a:xfrm>
            <a:off x="5856288" y="4143375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112" name="Oval 111"/>
          <p:cNvSpPr/>
          <p:nvPr/>
        </p:nvSpPr>
        <p:spPr>
          <a:xfrm>
            <a:off x="6272213" y="4270375"/>
            <a:ext cx="250825" cy="24923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113" name="Oval 112"/>
          <p:cNvSpPr/>
          <p:nvPr/>
        </p:nvSpPr>
        <p:spPr>
          <a:xfrm>
            <a:off x="4803775" y="2728913"/>
            <a:ext cx="407988" cy="420687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114" name="Oval 113"/>
          <p:cNvSpPr/>
          <p:nvPr/>
        </p:nvSpPr>
        <p:spPr>
          <a:xfrm>
            <a:off x="5219700" y="2855913"/>
            <a:ext cx="236538" cy="24288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115" name="Oval 114"/>
          <p:cNvSpPr/>
          <p:nvPr/>
        </p:nvSpPr>
        <p:spPr>
          <a:xfrm>
            <a:off x="6992938" y="4130675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116" name="Oval 115"/>
          <p:cNvSpPr/>
          <p:nvPr/>
        </p:nvSpPr>
        <p:spPr>
          <a:xfrm>
            <a:off x="7408863" y="4257675"/>
            <a:ext cx="250825" cy="24923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117" name="Oval 116"/>
          <p:cNvSpPr/>
          <p:nvPr/>
        </p:nvSpPr>
        <p:spPr>
          <a:xfrm>
            <a:off x="4116388" y="5557838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118" name="Oval 117"/>
          <p:cNvSpPr/>
          <p:nvPr/>
        </p:nvSpPr>
        <p:spPr>
          <a:xfrm>
            <a:off x="4532313" y="5684838"/>
            <a:ext cx="250825" cy="24923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119" name="Oval 118"/>
          <p:cNvSpPr/>
          <p:nvPr/>
        </p:nvSpPr>
        <p:spPr>
          <a:xfrm>
            <a:off x="3981450" y="2117725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120" name="Oval 119"/>
          <p:cNvSpPr/>
          <p:nvPr/>
        </p:nvSpPr>
        <p:spPr>
          <a:xfrm>
            <a:off x="4397375" y="2244725"/>
            <a:ext cx="250825" cy="24923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121" name="Oval 120"/>
          <p:cNvSpPr/>
          <p:nvPr/>
        </p:nvSpPr>
        <p:spPr>
          <a:xfrm>
            <a:off x="7581900" y="2706688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122" name="Oval 121"/>
          <p:cNvSpPr/>
          <p:nvPr/>
        </p:nvSpPr>
        <p:spPr>
          <a:xfrm>
            <a:off x="7997825" y="2833688"/>
            <a:ext cx="250825" cy="24923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9226550" y="2533650"/>
            <a:ext cx="2520950" cy="26384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3200" dirty="0"/>
              <a:t>How could you make it more dilute?</a:t>
            </a:r>
          </a:p>
        </p:txBody>
      </p:sp>
    </p:spTree>
    <p:extLst>
      <p:ext uri="{BB962C8B-B14F-4D97-AF65-F5344CB8AC3E}">
        <p14:creationId xmlns:p14="http://schemas.microsoft.com/office/powerpoint/2010/main" val="17900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75" grpId="0" animBg="1"/>
      <p:bldP spid="78" grpId="0" animBg="1"/>
      <p:bldP spid="80" grpId="0" animBg="1"/>
      <p:bldP spid="81" grpId="0" animBg="1"/>
      <p:bldP spid="82" grpId="0" animBg="1"/>
      <p:bldP spid="83" grpId="0" animBg="1"/>
      <p:bldP spid="85" grpId="0" animBg="1"/>
      <p:bldP spid="87" grpId="0" animBg="1"/>
      <p:bldP spid="89" grpId="0" animBg="1"/>
      <p:bldP spid="90" grpId="0" animBg="1"/>
      <p:bldP spid="93" grpId="0" animBg="1"/>
      <p:bldP spid="94" grpId="0" animBg="1"/>
      <p:bldP spid="96" grpId="0" animBg="1"/>
      <p:bldP spid="97" grpId="0" animBg="1"/>
      <p:bldP spid="98" grpId="0" animBg="1"/>
      <p:bldP spid="102" grpId="0" animBg="1"/>
      <p:bldP spid="103" grpId="0" animBg="1"/>
      <p:bldP spid="104" grpId="0" animBg="1"/>
      <p:bldP spid="105" grpId="0" animBg="1"/>
      <p:bldP spid="108" grpId="0" animBg="1"/>
      <p:bldP spid="110" grpId="0" animBg="1"/>
      <p:bldP spid="117" grpId="0" animBg="1"/>
      <p:bldP spid="11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eaLnBrk="1" hangingPunct="1"/>
            <a:r>
              <a:rPr lang="en-GB" altLang="en-US" b="1" u="sng" dirty="0" smtClean="0"/>
              <a:t>Strong or Weak?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sz="quarter" idx="1"/>
          </p:nvPr>
        </p:nvSpPr>
        <p:spPr>
          <a:xfrm>
            <a:off x="2520950" y="5058434"/>
            <a:ext cx="8229600" cy="1287462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Or – by observing the rate of reaction, when a reactive metal is added.</a:t>
            </a:r>
          </a:p>
        </p:txBody>
      </p:sp>
      <p:pic>
        <p:nvPicPr>
          <p:cNvPr id="29700" name="Picture 2" descr="http://gcserevision101.files.wordpress.com/2009/02/ph-scale-aci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765" y="1325563"/>
            <a:ext cx="7391400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026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0" y="1989138"/>
            <a:ext cx="3024188" cy="302418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3038475" y="1985963"/>
            <a:ext cx="3024188" cy="302418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6086475" y="2047875"/>
            <a:ext cx="3024188" cy="30241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9151938" y="1985963"/>
            <a:ext cx="3024187" cy="302418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1039813" y="2284413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9" name="Oval 8"/>
          <p:cNvSpPr/>
          <p:nvPr/>
        </p:nvSpPr>
        <p:spPr>
          <a:xfrm>
            <a:off x="309563" y="2971800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10" name="Oval 9"/>
          <p:cNvSpPr/>
          <p:nvPr/>
        </p:nvSpPr>
        <p:spPr>
          <a:xfrm>
            <a:off x="1971675" y="3560763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11" name="Oval 10"/>
          <p:cNvSpPr/>
          <p:nvPr/>
        </p:nvSpPr>
        <p:spPr>
          <a:xfrm>
            <a:off x="1887538" y="2540000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12" name="Oval 11"/>
          <p:cNvSpPr/>
          <p:nvPr/>
        </p:nvSpPr>
        <p:spPr>
          <a:xfrm>
            <a:off x="1144588" y="3894138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623888" y="3913188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14" name="Oval 13"/>
          <p:cNvSpPr/>
          <p:nvPr/>
        </p:nvSpPr>
        <p:spPr>
          <a:xfrm>
            <a:off x="1679575" y="4325938"/>
            <a:ext cx="431800" cy="433387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15" name="Oval 14"/>
          <p:cNvSpPr/>
          <p:nvPr/>
        </p:nvSpPr>
        <p:spPr>
          <a:xfrm>
            <a:off x="1201738" y="2882900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20" name="Oval 19"/>
          <p:cNvSpPr/>
          <p:nvPr/>
        </p:nvSpPr>
        <p:spPr>
          <a:xfrm>
            <a:off x="7573963" y="2105025"/>
            <a:ext cx="481012" cy="4699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21" name="Oval 20"/>
          <p:cNvSpPr/>
          <p:nvPr/>
        </p:nvSpPr>
        <p:spPr>
          <a:xfrm>
            <a:off x="6629400" y="2590800"/>
            <a:ext cx="481013" cy="4714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22" name="Oval 21"/>
          <p:cNvSpPr/>
          <p:nvPr/>
        </p:nvSpPr>
        <p:spPr>
          <a:xfrm>
            <a:off x="8399463" y="2646363"/>
            <a:ext cx="481012" cy="4730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23" name="Oval 22"/>
          <p:cNvSpPr/>
          <p:nvPr/>
        </p:nvSpPr>
        <p:spPr>
          <a:xfrm>
            <a:off x="7256463" y="2976563"/>
            <a:ext cx="481012" cy="4714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24" name="Oval 23"/>
          <p:cNvSpPr/>
          <p:nvPr/>
        </p:nvSpPr>
        <p:spPr>
          <a:xfrm>
            <a:off x="8420100" y="3270250"/>
            <a:ext cx="481013" cy="4699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25" name="Oval 24"/>
          <p:cNvSpPr/>
          <p:nvPr/>
        </p:nvSpPr>
        <p:spPr>
          <a:xfrm>
            <a:off x="7519988" y="3889375"/>
            <a:ext cx="481012" cy="47148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26" name="Oval 25"/>
          <p:cNvSpPr/>
          <p:nvPr/>
        </p:nvSpPr>
        <p:spPr>
          <a:xfrm>
            <a:off x="6215063" y="3532188"/>
            <a:ext cx="481012" cy="4699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27" name="Oval 26"/>
          <p:cNvSpPr/>
          <p:nvPr/>
        </p:nvSpPr>
        <p:spPr>
          <a:xfrm>
            <a:off x="9517063" y="3225800"/>
            <a:ext cx="481012" cy="4699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28" name="Oval 27"/>
          <p:cNvSpPr/>
          <p:nvPr/>
        </p:nvSpPr>
        <p:spPr>
          <a:xfrm>
            <a:off x="10663238" y="2211388"/>
            <a:ext cx="481012" cy="4714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29" name="Oval 28"/>
          <p:cNvSpPr/>
          <p:nvPr/>
        </p:nvSpPr>
        <p:spPr>
          <a:xfrm>
            <a:off x="11090275" y="3652838"/>
            <a:ext cx="481013" cy="4699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30" name="Oval 29"/>
          <p:cNvSpPr/>
          <p:nvPr/>
        </p:nvSpPr>
        <p:spPr>
          <a:xfrm>
            <a:off x="2319338" y="3000375"/>
            <a:ext cx="481012" cy="46196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31" name="Oval 30"/>
          <p:cNvSpPr/>
          <p:nvPr/>
        </p:nvSpPr>
        <p:spPr>
          <a:xfrm>
            <a:off x="782638" y="3325813"/>
            <a:ext cx="481012" cy="46513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32" name="Oval 31"/>
          <p:cNvSpPr/>
          <p:nvPr/>
        </p:nvSpPr>
        <p:spPr>
          <a:xfrm>
            <a:off x="2303463" y="2667000"/>
            <a:ext cx="250825" cy="24923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33" name="Oval 32"/>
          <p:cNvSpPr/>
          <p:nvPr/>
        </p:nvSpPr>
        <p:spPr>
          <a:xfrm>
            <a:off x="1471613" y="2339975"/>
            <a:ext cx="250825" cy="25082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34" name="Oval 33"/>
          <p:cNvSpPr/>
          <p:nvPr/>
        </p:nvSpPr>
        <p:spPr>
          <a:xfrm>
            <a:off x="704850" y="2895600"/>
            <a:ext cx="250825" cy="25082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1601788" y="3098800"/>
            <a:ext cx="250825" cy="24923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2317750" y="3857625"/>
            <a:ext cx="250825" cy="25082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2098675" y="4456113"/>
            <a:ext cx="250825" cy="25082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38" name="Oval 37"/>
          <p:cNvSpPr/>
          <p:nvPr/>
        </p:nvSpPr>
        <p:spPr>
          <a:xfrm>
            <a:off x="1189038" y="4318000"/>
            <a:ext cx="250825" cy="25082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374650" y="3984625"/>
            <a:ext cx="250825" cy="25082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>
            <a:off x="6837363" y="3270250"/>
            <a:ext cx="338137" cy="30797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8132763" y="3762375"/>
            <a:ext cx="338137" cy="30797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6365875" y="3213100"/>
            <a:ext cx="338138" cy="30797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45" name="Oval 44"/>
          <p:cNvSpPr/>
          <p:nvPr/>
        </p:nvSpPr>
        <p:spPr>
          <a:xfrm>
            <a:off x="8204200" y="4235450"/>
            <a:ext cx="338138" cy="30797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46" name="Oval 45"/>
          <p:cNvSpPr/>
          <p:nvPr/>
        </p:nvSpPr>
        <p:spPr>
          <a:xfrm>
            <a:off x="7067550" y="4397375"/>
            <a:ext cx="363538" cy="30797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7643813" y="3438525"/>
            <a:ext cx="338137" cy="30797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7038975" y="2203450"/>
            <a:ext cx="338138" cy="30797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50" name="Oval 49"/>
          <p:cNvSpPr/>
          <p:nvPr/>
        </p:nvSpPr>
        <p:spPr>
          <a:xfrm>
            <a:off x="10266363" y="4113213"/>
            <a:ext cx="298450" cy="30797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51" name="Oval 50"/>
          <p:cNvSpPr/>
          <p:nvPr/>
        </p:nvSpPr>
        <p:spPr>
          <a:xfrm>
            <a:off x="11152188" y="2714625"/>
            <a:ext cx="300037" cy="30797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52" name="Oval 51"/>
          <p:cNvSpPr/>
          <p:nvPr/>
        </p:nvSpPr>
        <p:spPr>
          <a:xfrm>
            <a:off x="9888538" y="2457450"/>
            <a:ext cx="300037" cy="306388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30764" name="TextBox 52"/>
          <p:cNvSpPr txBox="1">
            <a:spLocks noChangeArrowheads="1"/>
          </p:cNvSpPr>
          <p:nvPr/>
        </p:nvSpPr>
        <p:spPr bwMode="auto">
          <a:xfrm>
            <a:off x="495804" y="304801"/>
            <a:ext cx="10899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4400" b="1" u="sng" dirty="0">
                <a:latin typeface="+mn-lt"/>
              </a:rPr>
              <a:t>Strong, weak; concentrated, dilute??</a:t>
            </a:r>
          </a:p>
        </p:txBody>
      </p:sp>
      <p:sp>
        <p:nvSpPr>
          <p:cNvPr id="54" name="Oval 53"/>
          <p:cNvSpPr/>
          <p:nvPr/>
        </p:nvSpPr>
        <p:spPr>
          <a:xfrm>
            <a:off x="4521200" y="3519488"/>
            <a:ext cx="433388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55" name="Oval 54"/>
          <p:cNvSpPr/>
          <p:nvPr/>
        </p:nvSpPr>
        <p:spPr>
          <a:xfrm>
            <a:off x="4941888" y="3649663"/>
            <a:ext cx="250825" cy="24923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56" name="Oval 55"/>
          <p:cNvSpPr/>
          <p:nvPr/>
        </p:nvSpPr>
        <p:spPr>
          <a:xfrm>
            <a:off x="4102100" y="4183063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57" name="Oval 56"/>
          <p:cNvSpPr/>
          <p:nvPr/>
        </p:nvSpPr>
        <p:spPr>
          <a:xfrm>
            <a:off x="4521200" y="4313238"/>
            <a:ext cx="250825" cy="24923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4103688" y="2284413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59" name="Oval 58"/>
          <p:cNvSpPr/>
          <p:nvPr/>
        </p:nvSpPr>
        <p:spPr>
          <a:xfrm>
            <a:off x="4524375" y="2414588"/>
            <a:ext cx="250825" cy="24923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60" name="Oval 59"/>
          <p:cNvSpPr/>
          <p:nvPr/>
        </p:nvSpPr>
        <p:spPr>
          <a:xfrm>
            <a:off x="3441700" y="3082925"/>
            <a:ext cx="433388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61" name="Oval 60"/>
          <p:cNvSpPr/>
          <p:nvPr/>
        </p:nvSpPr>
        <p:spPr>
          <a:xfrm>
            <a:off x="3862388" y="3211513"/>
            <a:ext cx="250825" cy="25082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5035550" y="2700338"/>
            <a:ext cx="431800" cy="431800"/>
          </a:xfrm>
          <a:prstGeom prst="ellipse">
            <a:avLst/>
          </a:prstGeom>
          <a:solidFill>
            <a:srgbClr val="CB4B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/>
              <a:t>A</a:t>
            </a:r>
          </a:p>
        </p:txBody>
      </p:sp>
      <p:sp>
        <p:nvSpPr>
          <p:cNvPr id="63" name="Oval 62"/>
          <p:cNvSpPr/>
          <p:nvPr/>
        </p:nvSpPr>
        <p:spPr>
          <a:xfrm>
            <a:off x="5456238" y="2830513"/>
            <a:ext cx="250825" cy="24923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50" dirty="0">
                <a:solidFill>
                  <a:srgbClr val="00B0F0"/>
                </a:solidFill>
              </a:rPr>
              <a:t>H</a:t>
            </a:r>
            <a:endParaRPr lang="en-GB" sz="1400" dirty="0">
              <a:solidFill>
                <a:srgbClr val="00B0F0"/>
              </a:solidFill>
            </a:endParaRPr>
          </a:p>
        </p:txBody>
      </p:sp>
      <p:sp>
        <p:nvSpPr>
          <p:cNvPr id="66" name="Oval 65"/>
          <p:cNvSpPr/>
          <p:nvPr/>
        </p:nvSpPr>
        <p:spPr>
          <a:xfrm>
            <a:off x="7056438" y="3690938"/>
            <a:ext cx="481012" cy="4699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67" name="Oval 66"/>
          <p:cNvSpPr/>
          <p:nvPr/>
        </p:nvSpPr>
        <p:spPr>
          <a:xfrm>
            <a:off x="7661275" y="4514850"/>
            <a:ext cx="338138" cy="30797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7881938" y="2546350"/>
            <a:ext cx="481012" cy="4699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69" name="Oval 68"/>
          <p:cNvSpPr/>
          <p:nvPr/>
        </p:nvSpPr>
        <p:spPr>
          <a:xfrm>
            <a:off x="6546850" y="4081463"/>
            <a:ext cx="481013" cy="4714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400" dirty="0"/>
              <a:t>A</a:t>
            </a:r>
            <a:r>
              <a:rPr lang="en-GB" sz="1400" baseline="30000" dirty="0"/>
              <a:t>-</a:t>
            </a:r>
            <a:endParaRPr lang="en-GB" sz="1400" dirty="0"/>
          </a:p>
        </p:txBody>
      </p:sp>
      <p:sp>
        <p:nvSpPr>
          <p:cNvPr id="70" name="Oval 69"/>
          <p:cNvSpPr/>
          <p:nvPr/>
        </p:nvSpPr>
        <p:spPr>
          <a:xfrm>
            <a:off x="7278688" y="2605088"/>
            <a:ext cx="338137" cy="30797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8007350" y="3290888"/>
            <a:ext cx="339725" cy="30797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319088" y="2484438"/>
            <a:ext cx="354012" cy="306387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1671638" y="3927475"/>
            <a:ext cx="354012" cy="307975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000" dirty="0">
                <a:solidFill>
                  <a:srgbClr val="FF0000"/>
                </a:solidFill>
              </a:rPr>
              <a:t>H</a:t>
            </a:r>
            <a:r>
              <a:rPr lang="en-GB" sz="1000" baseline="30000" dirty="0">
                <a:solidFill>
                  <a:srgbClr val="FF0000"/>
                </a:solidFill>
              </a:rPr>
              <a:t>+</a:t>
            </a:r>
            <a:endParaRPr lang="en-GB" baseline="30000" dirty="0">
              <a:solidFill>
                <a:srgbClr val="FF0000"/>
              </a:solidFill>
            </a:endParaRPr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192088" y="5072063"/>
            <a:ext cx="26638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>
                <a:latin typeface="Arial" panose="020B0604020202020204" pitchFamily="34" charset="0"/>
              </a:rPr>
              <a:t>Weak, concentrated</a:t>
            </a:r>
          </a:p>
        </p:txBody>
      </p:sp>
      <p:sp>
        <p:nvSpPr>
          <p:cNvPr id="75" name="TextBox 74"/>
          <p:cNvSpPr txBox="1">
            <a:spLocks noChangeArrowheads="1"/>
          </p:cNvSpPr>
          <p:nvPr/>
        </p:nvSpPr>
        <p:spPr bwMode="auto">
          <a:xfrm>
            <a:off x="3860800" y="5163481"/>
            <a:ext cx="2663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>
                <a:latin typeface="Arial" panose="020B0604020202020204" pitchFamily="34" charset="0"/>
              </a:rPr>
              <a:t>Weak, dilute</a:t>
            </a: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6586538" y="5064125"/>
            <a:ext cx="2665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>
                <a:latin typeface="Arial" panose="020B0604020202020204" pitchFamily="34" charset="0"/>
              </a:rPr>
              <a:t>Strong, concentrated</a:t>
            </a: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9969500" y="5050631"/>
            <a:ext cx="26654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panose="05040102010807070707" pitchFamily="18" charset="2"/>
              <a:buChar char=""/>
              <a:defRPr sz="26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panose="05040102010807070707" pitchFamily="18" charset="2"/>
              <a:buChar char=""/>
              <a:defRPr sz="2300">
                <a:solidFill>
                  <a:schemeClr val="tx2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panose="05040102010807070707" pitchFamily="18" charset="2"/>
              <a:buChar char="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panose="05000000000000000000" pitchFamily="2" charset="2"/>
              <a:buChar char=""/>
              <a:defRPr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6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800">
                <a:latin typeface="Arial" panose="020B0604020202020204" pitchFamily="34" charset="0"/>
              </a:rPr>
              <a:t>Strong, dilute</a:t>
            </a:r>
          </a:p>
        </p:txBody>
      </p:sp>
    </p:spTree>
    <p:extLst>
      <p:ext uri="{BB962C8B-B14F-4D97-AF65-F5344CB8AC3E}">
        <p14:creationId xmlns:p14="http://schemas.microsoft.com/office/powerpoint/2010/main" val="119860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76" grpId="0"/>
      <p:bldP spid="7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62" y="252412"/>
            <a:ext cx="11850994" cy="325659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45" y="2788920"/>
            <a:ext cx="11868627" cy="243459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80314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70" y="109304"/>
            <a:ext cx="8814109" cy="6695333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67006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ext Box 4"/>
          <p:cNvSpPr txBox="1">
            <a:spLocks noChangeArrowheads="1"/>
          </p:cNvSpPr>
          <p:nvPr/>
        </p:nvSpPr>
        <p:spPr bwMode="auto">
          <a:xfrm>
            <a:off x="3071813" y="188913"/>
            <a:ext cx="5903912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 u="sng">
                <a:latin typeface="Arial" panose="020B0604020202020204" pitchFamily="34" charset="0"/>
              </a:rPr>
              <a:t>SPLITTING UP IONIC COMPOUNDS 2</a:t>
            </a:r>
            <a:endParaRPr lang="en-US" altLang="en-US" sz="2400" b="1" u="sng">
              <a:latin typeface="Arial" panose="020B0604020202020204" pitchFamily="34" charset="0"/>
            </a:endParaRPr>
          </a:p>
        </p:txBody>
      </p:sp>
      <p:sp>
        <p:nvSpPr>
          <p:cNvPr id="126979" name="Text Box 5"/>
          <p:cNvSpPr txBox="1">
            <a:spLocks noChangeArrowheads="1"/>
          </p:cNvSpPr>
          <p:nvPr/>
        </p:nvSpPr>
        <p:spPr bwMode="auto">
          <a:xfrm>
            <a:off x="2063750" y="692150"/>
            <a:ext cx="504031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2 ways to split up the ions:</a:t>
            </a: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5591175" y="1484313"/>
            <a:ext cx="574675" cy="646112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  <a:contourClr>
              <a:schemeClr val="accent1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grpSp>
        <p:nvGrpSpPr>
          <p:cNvPr id="4283" name="Group 187"/>
          <p:cNvGrpSpPr>
            <a:grpSpLocks/>
          </p:cNvGrpSpPr>
          <p:nvPr/>
        </p:nvGrpSpPr>
        <p:grpSpPr bwMode="auto">
          <a:xfrm>
            <a:off x="5448300" y="2276475"/>
            <a:ext cx="996950" cy="1462088"/>
            <a:chOff x="2381" y="2692"/>
            <a:chExt cx="628" cy="921"/>
          </a:xfrm>
        </p:grpSpPr>
        <p:grpSp>
          <p:nvGrpSpPr>
            <p:cNvPr id="127103" name="Group 148"/>
            <p:cNvGrpSpPr>
              <a:grpSpLocks/>
            </p:cNvGrpSpPr>
            <p:nvPr/>
          </p:nvGrpSpPr>
          <p:grpSpPr bwMode="auto">
            <a:xfrm>
              <a:off x="2590" y="2895"/>
              <a:ext cx="227" cy="330"/>
              <a:chOff x="1461" y="1947"/>
              <a:chExt cx="227" cy="330"/>
            </a:xfrm>
          </p:grpSpPr>
          <p:sp>
            <p:nvSpPr>
              <p:cNvPr id="127137" name="Oval 149"/>
              <p:cNvSpPr>
                <a:spLocks noChangeArrowheads="1"/>
              </p:cNvSpPr>
              <p:nvPr/>
            </p:nvSpPr>
            <p:spPr bwMode="auto">
              <a:xfrm>
                <a:off x="1474" y="2024"/>
                <a:ext cx="181" cy="181"/>
              </a:xfrm>
              <a:prstGeom prst="ellipse">
                <a:avLst/>
              </a:prstGeom>
              <a:solidFill>
                <a:srgbClr val="7DC4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138" name="Text Box 150"/>
              <p:cNvSpPr txBox="1">
                <a:spLocks noChangeArrowheads="1"/>
              </p:cNvSpPr>
              <p:nvPr/>
            </p:nvSpPr>
            <p:spPr bwMode="auto">
              <a:xfrm>
                <a:off x="1461" y="1947"/>
                <a:ext cx="22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800" b="1">
                    <a:latin typeface="Arial" panose="020B0604020202020204" pitchFamily="34" charset="0"/>
                  </a:rPr>
                  <a:t>-</a:t>
                </a:r>
                <a:endParaRPr lang="en-US" altLang="en-US" sz="28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104" name="Group 154"/>
            <p:cNvGrpSpPr>
              <a:grpSpLocks/>
            </p:cNvGrpSpPr>
            <p:nvPr/>
          </p:nvGrpSpPr>
          <p:grpSpPr bwMode="auto">
            <a:xfrm>
              <a:off x="2381" y="2931"/>
              <a:ext cx="227" cy="291"/>
              <a:chOff x="1037" y="2019"/>
              <a:chExt cx="227" cy="291"/>
            </a:xfrm>
          </p:grpSpPr>
          <p:sp>
            <p:nvSpPr>
              <p:cNvPr id="127135" name="Oval 155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ellipse">
                <a:avLst/>
              </a:prstGeom>
              <a:solidFill>
                <a:srgbClr val="FF7D7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136" name="Text Box 156"/>
              <p:cNvSpPr txBox="1">
                <a:spLocks noChangeArrowheads="1"/>
              </p:cNvSpPr>
              <p:nvPr/>
            </p:nvSpPr>
            <p:spPr bwMode="auto">
              <a:xfrm>
                <a:off x="1037" y="2019"/>
                <a:ext cx="22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>
                    <a:latin typeface="Arial" panose="020B0604020202020204" pitchFamily="34" charset="0"/>
                  </a:rPr>
                  <a:t>+</a:t>
                </a:r>
                <a:endParaRPr lang="en-US" altLang="en-US" sz="24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105" name="Group 157"/>
            <p:cNvGrpSpPr>
              <a:grpSpLocks/>
            </p:cNvGrpSpPr>
            <p:nvPr/>
          </p:nvGrpSpPr>
          <p:grpSpPr bwMode="auto">
            <a:xfrm>
              <a:off x="2771" y="2931"/>
              <a:ext cx="227" cy="291"/>
              <a:chOff x="1037" y="2019"/>
              <a:chExt cx="227" cy="291"/>
            </a:xfrm>
          </p:grpSpPr>
          <p:sp>
            <p:nvSpPr>
              <p:cNvPr id="127133" name="Oval 158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ellipse">
                <a:avLst/>
              </a:prstGeom>
              <a:solidFill>
                <a:srgbClr val="FF7D7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134" name="Text Box 159"/>
              <p:cNvSpPr txBox="1">
                <a:spLocks noChangeArrowheads="1"/>
              </p:cNvSpPr>
              <p:nvPr/>
            </p:nvSpPr>
            <p:spPr bwMode="auto">
              <a:xfrm>
                <a:off x="1037" y="2019"/>
                <a:ext cx="22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>
                    <a:latin typeface="Arial" panose="020B0604020202020204" pitchFamily="34" charset="0"/>
                  </a:rPr>
                  <a:t>+</a:t>
                </a:r>
                <a:endParaRPr lang="en-US" altLang="en-US" sz="24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106" name="Group 160"/>
            <p:cNvGrpSpPr>
              <a:grpSpLocks/>
            </p:cNvGrpSpPr>
            <p:nvPr/>
          </p:nvGrpSpPr>
          <p:grpSpPr bwMode="auto">
            <a:xfrm>
              <a:off x="2395" y="3103"/>
              <a:ext cx="227" cy="330"/>
              <a:chOff x="1461" y="1947"/>
              <a:chExt cx="227" cy="330"/>
            </a:xfrm>
          </p:grpSpPr>
          <p:sp>
            <p:nvSpPr>
              <p:cNvPr id="127131" name="Oval 161"/>
              <p:cNvSpPr>
                <a:spLocks noChangeArrowheads="1"/>
              </p:cNvSpPr>
              <p:nvPr/>
            </p:nvSpPr>
            <p:spPr bwMode="auto">
              <a:xfrm>
                <a:off x="1474" y="2024"/>
                <a:ext cx="181" cy="181"/>
              </a:xfrm>
              <a:prstGeom prst="ellipse">
                <a:avLst/>
              </a:prstGeom>
              <a:solidFill>
                <a:srgbClr val="7DC4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132" name="Text Box 162"/>
              <p:cNvSpPr txBox="1">
                <a:spLocks noChangeArrowheads="1"/>
              </p:cNvSpPr>
              <p:nvPr/>
            </p:nvSpPr>
            <p:spPr bwMode="auto">
              <a:xfrm>
                <a:off x="1461" y="1947"/>
                <a:ext cx="22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800" b="1">
                    <a:latin typeface="Arial" panose="020B0604020202020204" pitchFamily="34" charset="0"/>
                  </a:rPr>
                  <a:t>-</a:t>
                </a:r>
                <a:endParaRPr lang="en-US" altLang="en-US" sz="28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107" name="Group 163"/>
            <p:cNvGrpSpPr>
              <a:grpSpLocks/>
            </p:cNvGrpSpPr>
            <p:nvPr/>
          </p:nvGrpSpPr>
          <p:grpSpPr bwMode="auto">
            <a:xfrm>
              <a:off x="2574" y="3121"/>
              <a:ext cx="227" cy="291"/>
              <a:chOff x="1037" y="2019"/>
              <a:chExt cx="227" cy="291"/>
            </a:xfrm>
          </p:grpSpPr>
          <p:sp>
            <p:nvSpPr>
              <p:cNvPr id="127129" name="Oval 164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ellipse">
                <a:avLst/>
              </a:prstGeom>
              <a:solidFill>
                <a:srgbClr val="FF7D7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130" name="Text Box 165"/>
              <p:cNvSpPr txBox="1">
                <a:spLocks noChangeArrowheads="1"/>
              </p:cNvSpPr>
              <p:nvPr/>
            </p:nvSpPr>
            <p:spPr bwMode="auto">
              <a:xfrm>
                <a:off x="1037" y="2019"/>
                <a:ext cx="22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>
                    <a:latin typeface="Arial" panose="020B0604020202020204" pitchFamily="34" charset="0"/>
                  </a:rPr>
                  <a:t>+</a:t>
                </a:r>
                <a:endParaRPr lang="en-US" altLang="en-US" sz="24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108" name="Group 166"/>
            <p:cNvGrpSpPr>
              <a:grpSpLocks/>
            </p:cNvGrpSpPr>
            <p:nvPr/>
          </p:nvGrpSpPr>
          <p:grpSpPr bwMode="auto">
            <a:xfrm>
              <a:off x="2781" y="3087"/>
              <a:ext cx="227" cy="330"/>
              <a:chOff x="1461" y="1947"/>
              <a:chExt cx="227" cy="330"/>
            </a:xfrm>
          </p:grpSpPr>
          <p:sp>
            <p:nvSpPr>
              <p:cNvPr id="127127" name="Oval 167"/>
              <p:cNvSpPr>
                <a:spLocks noChangeArrowheads="1"/>
              </p:cNvSpPr>
              <p:nvPr/>
            </p:nvSpPr>
            <p:spPr bwMode="auto">
              <a:xfrm>
                <a:off x="1474" y="2024"/>
                <a:ext cx="181" cy="181"/>
              </a:xfrm>
              <a:prstGeom prst="ellipse">
                <a:avLst/>
              </a:prstGeom>
              <a:solidFill>
                <a:srgbClr val="7DC4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128" name="Text Box 168"/>
              <p:cNvSpPr txBox="1">
                <a:spLocks noChangeArrowheads="1"/>
              </p:cNvSpPr>
              <p:nvPr/>
            </p:nvSpPr>
            <p:spPr bwMode="auto">
              <a:xfrm>
                <a:off x="1461" y="1947"/>
                <a:ext cx="22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800" b="1">
                    <a:latin typeface="Arial" panose="020B0604020202020204" pitchFamily="34" charset="0"/>
                  </a:rPr>
                  <a:t>-</a:t>
                </a:r>
                <a:endParaRPr lang="en-US" altLang="en-US" sz="28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109" name="Group 169"/>
            <p:cNvGrpSpPr>
              <a:grpSpLocks/>
            </p:cNvGrpSpPr>
            <p:nvPr/>
          </p:nvGrpSpPr>
          <p:grpSpPr bwMode="auto">
            <a:xfrm>
              <a:off x="2600" y="3283"/>
              <a:ext cx="227" cy="330"/>
              <a:chOff x="1461" y="1947"/>
              <a:chExt cx="227" cy="330"/>
            </a:xfrm>
          </p:grpSpPr>
          <p:sp>
            <p:nvSpPr>
              <p:cNvPr id="127125" name="Oval 170"/>
              <p:cNvSpPr>
                <a:spLocks noChangeArrowheads="1"/>
              </p:cNvSpPr>
              <p:nvPr/>
            </p:nvSpPr>
            <p:spPr bwMode="auto">
              <a:xfrm>
                <a:off x="1474" y="2024"/>
                <a:ext cx="181" cy="181"/>
              </a:xfrm>
              <a:prstGeom prst="ellipse">
                <a:avLst/>
              </a:prstGeom>
              <a:solidFill>
                <a:srgbClr val="7DC4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126" name="Text Box 171"/>
              <p:cNvSpPr txBox="1">
                <a:spLocks noChangeArrowheads="1"/>
              </p:cNvSpPr>
              <p:nvPr/>
            </p:nvSpPr>
            <p:spPr bwMode="auto">
              <a:xfrm>
                <a:off x="1461" y="1947"/>
                <a:ext cx="22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800" b="1">
                    <a:latin typeface="Arial" panose="020B0604020202020204" pitchFamily="34" charset="0"/>
                  </a:rPr>
                  <a:t>-</a:t>
                </a:r>
                <a:endParaRPr lang="en-US" altLang="en-US" sz="28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110" name="Group 172"/>
            <p:cNvGrpSpPr>
              <a:grpSpLocks/>
            </p:cNvGrpSpPr>
            <p:nvPr/>
          </p:nvGrpSpPr>
          <p:grpSpPr bwMode="auto">
            <a:xfrm>
              <a:off x="2391" y="3319"/>
              <a:ext cx="227" cy="291"/>
              <a:chOff x="1037" y="2019"/>
              <a:chExt cx="227" cy="291"/>
            </a:xfrm>
          </p:grpSpPr>
          <p:sp>
            <p:nvSpPr>
              <p:cNvPr id="127123" name="Oval 173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ellipse">
                <a:avLst/>
              </a:prstGeom>
              <a:solidFill>
                <a:srgbClr val="FF7D7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124" name="Text Box 174"/>
              <p:cNvSpPr txBox="1">
                <a:spLocks noChangeArrowheads="1"/>
              </p:cNvSpPr>
              <p:nvPr/>
            </p:nvSpPr>
            <p:spPr bwMode="auto">
              <a:xfrm>
                <a:off x="1037" y="2019"/>
                <a:ext cx="22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>
                    <a:latin typeface="Arial" panose="020B0604020202020204" pitchFamily="34" charset="0"/>
                  </a:rPr>
                  <a:t>+</a:t>
                </a:r>
                <a:endParaRPr lang="en-US" altLang="en-US" sz="24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111" name="Group 175"/>
            <p:cNvGrpSpPr>
              <a:grpSpLocks/>
            </p:cNvGrpSpPr>
            <p:nvPr/>
          </p:nvGrpSpPr>
          <p:grpSpPr bwMode="auto">
            <a:xfrm>
              <a:off x="2781" y="3319"/>
              <a:ext cx="227" cy="291"/>
              <a:chOff x="1037" y="2019"/>
              <a:chExt cx="227" cy="291"/>
            </a:xfrm>
          </p:grpSpPr>
          <p:sp>
            <p:nvSpPr>
              <p:cNvPr id="127121" name="Oval 176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ellipse">
                <a:avLst/>
              </a:prstGeom>
              <a:solidFill>
                <a:srgbClr val="FF7D7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122" name="Text Box 177"/>
              <p:cNvSpPr txBox="1">
                <a:spLocks noChangeArrowheads="1"/>
              </p:cNvSpPr>
              <p:nvPr/>
            </p:nvSpPr>
            <p:spPr bwMode="auto">
              <a:xfrm>
                <a:off x="1037" y="2019"/>
                <a:ext cx="22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>
                    <a:latin typeface="Arial" panose="020B0604020202020204" pitchFamily="34" charset="0"/>
                  </a:rPr>
                  <a:t>+</a:t>
                </a:r>
                <a:endParaRPr lang="en-US" altLang="en-US" sz="24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112" name="Group 178"/>
            <p:cNvGrpSpPr>
              <a:grpSpLocks/>
            </p:cNvGrpSpPr>
            <p:nvPr/>
          </p:nvGrpSpPr>
          <p:grpSpPr bwMode="auto">
            <a:xfrm>
              <a:off x="2396" y="2708"/>
              <a:ext cx="227" cy="330"/>
              <a:chOff x="1461" y="1947"/>
              <a:chExt cx="227" cy="330"/>
            </a:xfrm>
          </p:grpSpPr>
          <p:sp>
            <p:nvSpPr>
              <p:cNvPr id="127119" name="Oval 179"/>
              <p:cNvSpPr>
                <a:spLocks noChangeArrowheads="1"/>
              </p:cNvSpPr>
              <p:nvPr/>
            </p:nvSpPr>
            <p:spPr bwMode="auto">
              <a:xfrm>
                <a:off x="1474" y="2024"/>
                <a:ext cx="181" cy="181"/>
              </a:xfrm>
              <a:prstGeom prst="ellipse">
                <a:avLst/>
              </a:prstGeom>
              <a:solidFill>
                <a:srgbClr val="7DC4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120" name="Text Box 180"/>
              <p:cNvSpPr txBox="1">
                <a:spLocks noChangeArrowheads="1"/>
              </p:cNvSpPr>
              <p:nvPr/>
            </p:nvSpPr>
            <p:spPr bwMode="auto">
              <a:xfrm>
                <a:off x="1461" y="1947"/>
                <a:ext cx="22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800" b="1">
                    <a:latin typeface="Arial" panose="020B0604020202020204" pitchFamily="34" charset="0"/>
                  </a:rPr>
                  <a:t>-</a:t>
                </a:r>
                <a:endParaRPr lang="en-US" altLang="en-US" sz="28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113" name="Group 181"/>
            <p:cNvGrpSpPr>
              <a:grpSpLocks/>
            </p:cNvGrpSpPr>
            <p:nvPr/>
          </p:nvGrpSpPr>
          <p:grpSpPr bwMode="auto">
            <a:xfrm>
              <a:off x="2575" y="2726"/>
              <a:ext cx="227" cy="291"/>
              <a:chOff x="1037" y="2019"/>
              <a:chExt cx="227" cy="291"/>
            </a:xfrm>
          </p:grpSpPr>
          <p:sp>
            <p:nvSpPr>
              <p:cNvPr id="127117" name="Oval 182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ellipse">
                <a:avLst/>
              </a:prstGeom>
              <a:solidFill>
                <a:srgbClr val="FF7D7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118" name="Text Box 183"/>
              <p:cNvSpPr txBox="1">
                <a:spLocks noChangeArrowheads="1"/>
              </p:cNvSpPr>
              <p:nvPr/>
            </p:nvSpPr>
            <p:spPr bwMode="auto">
              <a:xfrm>
                <a:off x="1037" y="2019"/>
                <a:ext cx="22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>
                    <a:latin typeface="Arial" panose="020B0604020202020204" pitchFamily="34" charset="0"/>
                  </a:rPr>
                  <a:t>+</a:t>
                </a:r>
                <a:endParaRPr lang="en-US" altLang="en-US" sz="24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114" name="Group 184"/>
            <p:cNvGrpSpPr>
              <a:grpSpLocks/>
            </p:cNvGrpSpPr>
            <p:nvPr/>
          </p:nvGrpSpPr>
          <p:grpSpPr bwMode="auto">
            <a:xfrm>
              <a:off x="2782" y="2692"/>
              <a:ext cx="227" cy="330"/>
              <a:chOff x="1461" y="1947"/>
              <a:chExt cx="227" cy="330"/>
            </a:xfrm>
          </p:grpSpPr>
          <p:sp>
            <p:nvSpPr>
              <p:cNvPr id="127115" name="Oval 185"/>
              <p:cNvSpPr>
                <a:spLocks noChangeArrowheads="1"/>
              </p:cNvSpPr>
              <p:nvPr/>
            </p:nvSpPr>
            <p:spPr bwMode="auto">
              <a:xfrm>
                <a:off x="1474" y="2024"/>
                <a:ext cx="181" cy="181"/>
              </a:xfrm>
              <a:prstGeom prst="ellipse">
                <a:avLst/>
              </a:prstGeom>
              <a:solidFill>
                <a:srgbClr val="7DC4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116" name="Text Box 186"/>
              <p:cNvSpPr txBox="1">
                <a:spLocks noChangeArrowheads="1"/>
              </p:cNvSpPr>
              <p:nvPr/>
            </p:nvSpPr>
            <p:spPr bwMode="auto">
              <a:xfrm>
                <a:off x="1461" y="1947"/>
                <a:ext cx="22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800" b="1">
                    <a:latin typeface="Arial" panose="020B0604020202020204" pitchFamily="34" charset="0"/>
                  </a:rPr>
                  <a:t>-</a:t>
                </a:r>
                <a:endParaRPr lang="en-US" altLang="en-US" sz="2800" b="1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4290" name="Group 194"/>
          <p:cNvGrpSpPr>
            <a:grpSpLocks/>
          </p:cNvGrpSpPr>
          <p:nvPr/>
        </p:nvGrpSpPr>
        <p:grpSpPr bwMode="auto">
          <a:xfrm>
            <a:off x="2711450" y="2636838"/>
            <a:ext cx="2593975" cy="2971800"/>
            <a:chOff x="748" y="1661"/>
            <a:chExt cx="1634" cy="1872"/>
          </a:xfrm>
        </p:grpSpPr>
        <p:grpSp>
          <p:nvGrpSpPr>
            <p:cNvPr id="127052" name="Group 20"/>
            <p:cNvGrpSpPr>
              <a:grpSpLocks/>
            </p:cNvGrpSpPr>
            <p:nvPr/>
          </p:nvGrpSpPr>
          <p:grpSpPr bwMode="auto">
            <a:xfrm>
              <a:off x="748" y="2568"/>
              <a:ext cx="227" cy="291"/>
              <a:chOff x="1037" y="2019"/>
              <a:chExt cx="227" cy="291"/>
            </a:xfrm>
          </p:grpSpPr>
          <p:sp>
            <p:nvSpPr>
              <p:cNvPr id="127101" name="Oval 15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ellipse">
                <a:avLst/>
              </a:prstGeom>
              <a:solidFill>
                <a:srgbClr val="FF7D7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102" name="Text Box 17"/>
              <p:cNvSpPr txBox="1">
                <a:spLocks noChangeArrowheads="1"/>
              </p:cNvSpPr>
              <p:nvPr/>
            </p:nvSpPr>
            <p:spPr bwMode="auto">
              <a:xfrm>
                <a:off x="1037" y="2019"/>
                <a:ext cx="22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>
                    <a:latin typeface="Arial" panose="020B0604020202020204" pitchFamily="34" charset="0"/>
                  </a:rPr>
                  <a:t>+</a:t>
                </a:r>
                <a:endParaRPr lang="en-US" altLang="en-US" sz="24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053" name="Group 19"/>
            <p:cNvGrpSpPr>
              <a:grpSpLocks/>
            </p:cNvGrpSpPr>
            <p:nvPr/>
          </p:nvGrpSpPr>
          <p:grpSpPr bwMode="auto">
            <a:xfrm>
              <a:off x="1655" y="3158"/>
              <a:ext cx="227" cy="330"/>
              <a:chOff x="1461" y="1947"/>
              <a:chExt cx="227" cy="330"/>
            </a:xfrm>
          </p:grpSpPr>
          <p:sp>
            <p:nvSpPr>
              <p:cNvPr id="127099" name="Oval 16"/>
              <p:cNvSpPr>
                <a:spLocks noChangeArrowheads="1"/>
              </p:cNvSpPr>
              <p:nvPr/>
            </p:nvSpPr>
            <p:spPr bwMode="auto">
              <a:xfrm>
                <a:off x="1474" y="2024"/>
                <a:ext cx="181" cy="181"/>
              </a:xfrm>
              <a:prstGeom prst="ellipse">
                <a:avLst/>
              </a:prstGeom>
              <a:solidFill>
                <a:srgbClr val="7DC4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100" name="Text Box 18"/>
              <p:cNvSpPr txBox="1">
                <a:spLocks noChangeArrowheads="1"/>
              </p:cNvSpPr>
              <p:nvPr/>
            </p:nvSpPr>
            <p:spPr bwMode="auto">
              <a:xfrm>
                <a:off x="1461" y="1947"/>
                <a:ext cx="22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800" b="1">
                    <a:latin typeface="Arial" panose="020B0604020202020204" pitchFamily="34" charset="0"/>
                  </a:rPr>
                  <a:t>-</a:t>
                </a:r>
                <a:endParaRPr lang="en-US" altLang="en-US" sz="2800" b="1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27054" name="Line 33"/>
            <p:cNvSpPr>
              <a:spLocks noChangeShapeType="1"/>
            </p:cNvSpPr>
            <p:nvPr/>
          </p:nvSpPr>
          <p:spPr bwMode="auto">
            <a:xfrm>
              <a:off x="748" y="2296"/>
              <a:ext cx="0" cy="1179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7055" name="Line 34"/>
            <p:cNvSpPr>
              <a:spLocks noChangeShapeType="1"/>
            </p:cNvSpPr>
            <p:nvPr/>
          </p:nvSpPr>
          <p:spPr bwMode="auto">
            <a:xfrm flipH="1" flipV="1">
              <a:off x="748" y="3475"/>
              <a:ext cx="1360" cy="1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7056" name="Line 35"/>
            <p:cNvSpPr>
              <a:spLocks noChangeShapeType="1"/>
            </p:cNvSpPr>
            <p:nvPr/>
          </p:nvSpPr>
          <p:spPr bwMode="auto">
            <a:xfrm>
              <a:off x="2109" y="2296"/>
              <a:ext cx="0" cy="1179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7057" name="Line 39"/>
            <p:cNvSpPr>
              <a:spLocks noChangeShapeType="1"/>
            </p:cNvSpPr>
            <p:nvPr/>
          </p:nvSpPr>
          <p:spPr bwMode="auto">
            <a:xfrm>
              <a:off x="748" y="2614"/>
              <a:ext cx="136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127058" name="Group 41"/>
            <p:cNvGrpSpPr>
              <a:grpSpLocks/>
            </p:cNvGrpSpPr>
            <p:nvPr/>
          </p:nvGrpSpPr>
          <p:grpSpPr bwMode="auto">
            <a:xfrm>
              <a:off x="1428" y="2659"/>
              <a:ext cx="227" cy="291"/>
              <a:chOff x="1037" y="2019"/>
              <a:chExt cx="227" cy="291"/>
            </a:xfrm>
          </p:grpSpPr>
          <p:sp>
            <p:nvSpPr>
              <p:cNvPr id="127097" name="Oval 42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ellipse">
                <a:avLst/>
              </a:prstGeom>
              <a:solidFill>
                <a:srgbClr val="FF7D7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98" name="Text Box 43"/>
              <p:cNvSpPr txBox="1">
                <a:spLocks noChangeArrowheads="1"/>
              </p:cNvSpPr>
              <p:nvPr/>
            </p:nvSpPr>
            <p:spPr bwMode="auto">
              <a:xfrm>
                <a:off x="1037" y="2019"/>
                <a:ext cx="22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>
                    <a:latin typeface="Arial" panose="020B0604020202020204" pitchFamily="34" charset="0"/>
                  </a:rPr>
                  <a:t>+</a:t>
                </a:r>
                <a:endParaRPr lang="en-US" altLang="en-US" sz="24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059" name="Group 44"/>
            <p:cNvGrpSpPr>
              <a:grpSpLocks/>
            </p:cNvGrpSpPr>
            <p:nvPr/>
          </p:nvGrpSpPr>
          <p:grpSpPr bwMode="auto">
            <a:xfrm>
              <a:off x="1428" y="2886"/>
              <a:ext cx="227" cy="330"/>
              <a:chOff x="1461" y="1947"/>
              <a:chExt cx="227" cy="330"/>
            </a:xfrm>
          </p:grpSpPr>
          <p:sp>
            <p:nvSpPr>
              <p:cNvPr id="127095" name="Oval 45"/>
              <p:cNvSpPr>
                <a:spLocks noChangeArrowheads="1"/>
              </p:cNvSpPr>
              <p:nvPr/>
            </p:nvSpPr>
            <p:spPr bwMode="auto">
              <a:xfrm>
                <a:off x="1474" y="2024"/>
                <a:ext cx="181" cy="181"/>
              </a:xfrm>
              <a:prstGeom prst="ellipse">
                <a:avLst/>
              </a:prstGeom>
              <a:solidFill>
                <a:srgbClr val="7DC4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96" name="Text Box 46"/>
              <p:cNvSpPr txBox="1">
                <a:spLocks noChangeArrowheads="1"/>
              </p:cNvSpPr>
              <p:nvPr/>
            </p:nvSpPr>
            <p:spPr bwMode="auto">
              <a:xfrm>
                <a:off x="1461" y="1947"/>
                <a:ext cx="22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800" b="1">
                    <a:latin typeface="Arial" panose="020B0604020202020204" pitchFamily="34" charset="0"/>
                  </a:rPr>
                  <a:t>-</a:t>
                </a:r>
                <a:endParaRPr lang="en-US" altLang="en-US" sz="28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060" name="Group 47"/>
            <p:cNvGrpSpPr>
              <a:grpSpLocks/>
            </p:cNvGrpSpPr>
            <p:nvPr/>
          </p:nvGrpSpPr>
          <p:grpSpPr bwMode="auto">
            <a:xfrm>
              <a:off x="1383" y="3158"/>
              <a:ext cx="227" cy="291"/>
              <a:chOff x="1037" y="2019"/>
              <a:chExt cx="227" cy="291"/>
            </a:xfrm>
          </p:grpSpPr>
          <p:sp>
            <p:nvSpPr>
              <p:cNvPr id="127093" name="Oval 48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ellipse">
                <a:avLst/>
              </a:prstGeom>
              <a:solidFill>
                <a:srgbClr val="FF7D7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94" name="Text Box 49"/>
              <p:cNvSpPr txBox="1">
                <a:spLocks noChangeArrowheads="1"/>
              </p:cNvSpPr>
              <p:nvPr/>
            </p:nvSpPr>
            <p:spPr bwMode="auto">
              <a:xfrm>
                <a:off x="1037" y="2019"/>
                <a:ext cx="22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>
                    <a:latin typeface="Arial" panose="020B0604020202020204" pitchFamily="34" charset="0"/>
                  </a:rPr>
                  <a:t>+</a:t>
                </a:r>
                <a:endParaRPr lang="en-US" altLang="en-US" sz="24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061" name="Group 50"/>
            <p:cNvGrpSpPr>
              <a:grpSpLocks/>
            </p:cNvGrpSpPr>
            <p:nvPr/>
          </p:nvGrpSpPr>
          <p:grpSpPr bwMode="auto">
            <a:xfrm>
              <a:off x="1156" y="2568"/>
              <a:ext cx="227" cy="330"/>
              <a:chOff x="1461" y="1947"/>
              <a:chExt cx="227" cy="330"/>
            </a:xfrm>
          </p:grpSpPr>
          <p:sp>
            <p:nvSpPr>
              <p:cNvPr id="127091" name="Oval 51"/>
              <p:cNvSpPr>
                <a:spLocks noChangeArrowheads="1"/>
              </p:cNvSpPr>
              <p:nvPr/>
            </p:nvSpPr>
            <p:spPr bwMode="auto">
              <a:xfrm>
                <a:off x="1474" y="2024"/>
                <a:ext cx="181" cy="181"/>
              </a:xfrm>
              <a:prstGeom prst="ellipse">
                <a:avLst/>
              </a:prstGeom>
              <a:solidFill>
                <a:srgbClr val="7DC4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92" name="Text Box 52"/>
              <p:cNvSpPr txBox="1">
                <a:spLocks noChangeArrowheads="1"/>
              </p:cNvSpPr>
              <p:nvPr/>
            </p:nvSpPr>
            <p:spPr bwMode="auto">
              <a:xfrm>
                <a:off x="1461" y="1947"/>
                <a:ext cx="22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800" b="1">
                    <a:latin typeface="Arial" panose="020B0604020202020204" pitchFamily="34" charset="0"/>
                  </a:rPr>
                  <a:t>-</a:t>
                </a:r>
                <a:endParaRPr lang="en-US" altLang="en-US" sz="28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062" name="Group 53"/>
            <p:cNvGrpSpPr>
              <a:grpSpLocks/>
            </p:cNvGrpSpPr>
            <p:nvPr/>
          </p:nvGrpSpPr>
          <p:grpSpPr bwMode="auto">
            <a:xfrm>
              <a:off x="1837" y="2704"/>
              <a:ext cx="227" cy="291"/>
              <a:chOff x="1037" y="2019"/>
              <a:chExt cx="227" cy="291"/>
            </a:xfrm>
          </p:grpSpPr>
          <p:sp>
            <p:nvSpPr>
              <p:cNvPr id="127089" name="Oval 54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ellipse">
                <a:avLst/>
              </a:prstGeom>
              <a:solidFill>
                <a:srgbClr val="FF7D7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90" name="Text Box 55"/>
              <p:cNvSpPr txBox="1">
                <a:spLocks noChangeArrowheads="1"/>
              </p:cNvSpPr>
              <p:nvPr/>
            </p:nvSpPr>
            <p:spPr bwMode="auto">
              <a:xfrm>
                <a:off x="1037" y="2019"/>
                <a:ext cx="22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>
                    <a:latin typeface="Arial" panose="020B0604020202020204" pitchFamily="34" charset="0"/>
                  </a:rPr>
                  <a:t>+</a:t>
                </a:r>
                <a:endParaRPr lang="en-US" altLang="en-US" sz="24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063" name="Group 56"/>
            <p:cNvGrpSpPr>
              <a:grpSpLocks/>
            </p:cNvGrpSpPr>
            <p:nvPr/>
          </p:nvGrpSpPr>
          <p:grpSpPr bwMode="auto">
            <a:xfrm>
              <a:off x="1111" y="3203"/>
              <a:ext cx="227" cy="330"/>
              <a:chOff x="1461" y="1947"/>
              <a:chExt cx="227" cy="330"/>
            </a:xfrm>
          </p:grpSpPr>
          <p:sp>
            <p:nvSpPr>
              <p:cNvPr id="127087" name="Oval 57"/>
              <p:cNvSpPr>
                <a:spLocks noChangeArrowheads="1"/>
              </p:cNvSpPr>
              <p:nvPr/>
            </p:nvSpPr>
            <p:spPr bwMode="auto">
              <a:xfrm>
                <a:off x="1474" y="2024"/>
                <a:ext cx="181" cy="181"/>
              </a:xfrm>
              <a:prstGeom prst="ellipse">
                <a:avLst/>
              </a:prstGeom>
              <a:solidFill>
                <a:srgbClr val="7DC4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88" name="Text Box 58"/>
              <p:cNvSpPr txBox="1">
                <a:spLocks noChangeArrowheads="1"/>
              </p:cNvSpPr>
              <p:nvPr/>
            </p:nvSpPr>
            <p:spPr bwMode="auto">
              <a:xfrm>
                <a:off x="1461" y="1947"/>
                <a:ext cx="22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800" b="1">
                    <a:latin typeface="Arial" panose="020B0604020202020204" pitchFamily="34" charset="0"/>
                  </a:rPr>
                  <a:t>-</a:t>
                </a:r>
                <a:endParaRPr lang="en-US" altLang="en-US" sz="28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064" name="Group 59"/>
            <p:cNvGrpSpPr>
              <a:grpSpLocks/>
            </p:cNvGrpSpPr>
            <p:nvPr/>
          </p:nvGrpSpPr>
          <p:grpSpPr bwMode="auto">
            <a:xfrm>
              <a:off x="1111" y="2931"/>
              <a:ext cx="227" cy="291"/>
              <a:chOff x="1037" y="2019"/>
              <a:chExt cx="227" cy="291"/>
            </a:xfrm>
          </p:grpSpPr>
          <p:sp>
            <p:nvSpPr>
              <p:cNvPr id="127085" name="Oval 60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ellipse">
                <a:avLst/>
              </a:prstGeom>
              <a:solidFill>
                <a:srgbClr val="FF7D7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86" name="Text Box 61"/>
              <p:cNvSpPr txBox="1">
                <a:spLocks noChangeArrowheads="1"/>
              </p:cNvSpPr>
              <p:nvPr/>
            </p:nvSpPr>
            <p:spPr bwMode="auto">
              <a:xfrm>
                <a:off x="1037" y="2019"/>
                <a:ext cx="22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>
                    <a:latin typeface="Arial" panose="020B0604020202020204" pitchFamily="34" charset="0"/>
                  </a:rPr>
                  <a:t>+</a:t>
                </a:r>
                <a:endParaRPr lang="en-US" altLang="en-US" sz="24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065" name="Group 62"/>
            <p:cNvGrpSpPr>
              <a:grpSpLocks/>
            </p:cNvGrpSpPr>
            <p:nvPr/>
          </p:nvGrpSpPr>
          <p:grpSpPr bwMode="auto">
            <a:xfrm>
              <a:off x="884" y="2931"/>
              <a:ext cx="227" cy="330"/>
              <a:chOff x="1461" y="1947"/>
              <a:chExt cx="227" cy="330"/>
            </a:xfrm>
          </p:grpSpPr>
          <p:sp>
            <p:nvSpPr>
              <p:cNvPr id="127083" name="Oval 63"/>
              <p:cNvSpPr>
                <a:spLocks noChangeArrowheads="1"/>
              </p:cNvSpPr>
              <p:nvPr/>
            </p:nvSpPr>
            <p:spPr bwMode="auto">
              <a:xfrm>
                <a:off x="1474" y="2024"/>
                <a:ext cx="181" cy="181"/>
              </a:xfrm>
              <a:prstGeom prst="ellipse">
                <a:avLst/>
              </a:prstGeom>
              <a:solidFill>
                <a:srgbClr val="7DC4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84" name="Text Box 64"/>
              <p:cNvSpPr txBox="1">
                <a:spLocks noChangeArrowheads="1"/>
              </p:cNvSpPr>
              <p:nvPr/>
            </p:nvSpPr>
            <p:spPr bwMode="auto">
              <a:xfrm>
                <a:off x="1461" y="1947"/>
                <a:ext cx="22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800" b="1">
                    <a:latin typeface="Arial" panose="020B0604020202020204" pitchFamily="34" charset="0"/>
                  </a:rPr>
                  <a:t>-</a:t>
                </a:r>
                <a:endParaRPr lang="en-US" altLang="en-US" sz="28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066" name="Group 65"/>
            <p:cNvGrpSpPr>
              <a:grpSpLocks/>
            </p:cNvGrpSpPr>
            <p:nvPr/>
          </p:nvGrpSpPr>
          <p:grpSpPr bwMode="auto">
            <a:xfrm>
              <a:off x="929" y="2704"/>
              <a:ext cx="227" cy="291"/>
              <a:chOff x="1037" y="2019"/>
              <a:chExt cx="227" cy="291"/>
            </a:xfrm>
          </p:grpSpPr>
          <p:sp>
            <p:nvSpPr>
              <p:cNvPr id="127081" name="Oval 66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ellipse">
                <a:avLst/>
              </a:prstGeom>
              <a:solidFill>
                <a:srgbClr val="FF7D7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82" name="Text Box 67"/>
              <p:cNvSpPr txBox="1">
                <a:spLocks noChangeArrowheads="1"/>
              </p:cNvSpPr>
              <p:nvPr/>
            </p:nvSpPr>
            <p:spPr bwMode="auto">
              <a:xfrm>
                <a:off x="1037" y="2019"/>
                <a:ext cx="22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>
                    <a:latin typeface="Arial" panose="020B0604020202020204" pitchFamily="34" charset="0"/>
                  </a:rPr>
                  <a:t>+</a:t>
                </a:r>
                <a:endParaRPr lang="en-US" altLang="en-US" sz="24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067" name="Group 68"/>
            <p:cNvGrpSpPr>
              <a:grpSpLocks/>
            </p:cNvGrpSpPr>
            <p:nvPr/>
          </p:nvGrpSpPr>
          <p:grpSpPr bwMode="auto">
            <a:xfrm>
              <a:off x="1791" y="2931"/>
              <a:ext cx="227" cy="330"/>
              <a:chOff x="1461" y="1947"/>
              <a:chExt cx="227" cy="330"/>
            </a:xfrm>
          </p:grpSpPr>
          <p:sp>
            <p:nvSpPr>
              <p:cNvPr id="127079" name="Oval 69"/>
              <p:cNvSpPr>
                <a:spLocks noChangeArrowheads="1"/>
              </p:cNvSpPr>
              <p:nvPr/>
            </p:nvSpPr>
            <p:spPr bwMode="auto">
              <a:xfrm>
                <a:off x="1474" y="2024"/>
                <a:ext cx="181" cy="181"/>
              </a:xfrm>
              <a:prstGeom prst="ellipse">
                <a:avLst/>
              </a:prstGeom>
              <a:solidFill>
                <a:srgbClr val="7DC4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80" name="Text Box 70"/>
              <p:cNvSpPr txBox="1">
                <a:spLocks noChangeArrowheads="1"/>
              </p:cNvSpPr>
              <p:nvPr/>
            </p:nvSpPr>
            <p:spPr bwMode="auto">
              <a:xfrm>
                <a:off x="1461" y="1947"/>
                <a:ext cx="22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800" b="1">
                    <a:latin typeface="Arial" panose="020B0604020202020204" pitchFamily="34" charset="0"/>
                  </a:rPr>
                  <a:t>-</a:t>
                </a:r>
                <a:endParaRPr lang="en-US" altLang="en-US" sz="28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068" name="Group 77"/>
            <p:cNvGrpSpPr>
              <a:grpSpLocks/>
            </p:cNvGrpSpPr>
            <p:nvPr/>
          </p:nvGrpSpPr>
          <p:grpSpPr bwMode="auto">
            <a:xfrm>
              <a:off x="793" y="3203"/>
              <a:ext cx="227" cy="291"/>
              <a:chOff x="1037" y="2019"/>
              <a:chExt cx="227" cy="291"/>
            </a:xfrm>
          </p:grpSpPr>
          <p:sp>
            <p:nvSpPr>
              <p:cNvPr id="127077" name="Oval 78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ellipse">
                <a:avLst/>
              </a:prstGeom>
              <a:solidFill>
                <a:srgbClr val="FF7D7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78" name="Text Box 79"/>
              <p:cNvSpPr txBox="1">
                <a:spLocks noChangeArrowheads="1"/>
              </p:cNvSpPr>
              <p:nvPr/>
            </p:nvSpPr>
            <p:spPr bwMode="auto">
              <a:xfrm>
                <a:off x="1037" y="2019"/>
                <a:ext cx="22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>
                    <a:latin typeface="Arial" panose="020B0604020202020204" pitchFamily="34" charset="0"/>
                  </a:rPr>
                  <a:t>+</a:t>
                </a:r>
                <a:endParaRPr lang="en-US" altLang="en-US" sz="24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069" name="Group 83"/>
            <p:cNvGrpSpPr>
              <a:grpSpLocks/>
            </p:cNvGrpSpPr>
            <p:nvPr/>
          </p:nvGrpSpPr>
          <p:grpSpPr bwMode="auto">
            <a:xfrm>
              <a:off x="1882" y="3203"/>
              <a:ext cx="227" cy="291"/>
              <a:chOff x="1037" y="2019"/>
              <a:chExt cx="227" cy="291"/>
            </a:xfrm>
          </p:grpSpPr>
          <p:sp>
            <p:nvSpPr>
              <p:cNvPr id="127075" name="Oval 84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ellipse">
                <a:avLst/>
              </a:prstGeom>
              <a:solidFill>
                <a:srgbClr val="FF7D7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76" name="Text Box 85"/>
              <p:cNvSpPr txBox="1">
                <a:spLocks noChangeArrowheads="1"/>
              </p:cNvSpPr>
              <p:nvPr/>
            </p:nvSpPr>
            <p:spPr bwMode="auto">
              <a:xfrm>
                <a:off x="1037" y="2019"/>
                <a:ext cx="22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>
                    <a:latin typeface="Arial" panose="020B0604020202020204" pitchFamily="34" charset="0"/>
                  </a:rPr>
                  <a:t>+</a:t>
                </a:r>
                <a:endParaRPr lang="en-US" altLang="en-US" sz="24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070" name="Group 86"/>
            <p:cNvGrpSpPr>
              <a:grpSpLocks/>
            </p:cNvGrpSpPr>
            <p:nvPr/>
          </p:nvGrpSpPr>
          <p:grpSpPr bwMode="auto">
            <a:xfrm>
              <a:off x="1655" y="2568"/>
              <a:ext cx="227" cy="330"/>
              <a:chOff x="1461" y="1947"/>
              <a:chExt cx="227" cy="330"/>
            </a:xfrm>
          </p:grpSpPr>
          <p:sp>
            <p:nvSpPr>
              <p:cNvPr id="127073" name="Oval 87"/>
              <p:cNvSpPr>
                <a:spLocks noChangeArrowheads="1"/>
              </p:cNvSpPr>
              <p:nvPr/>
            </p:nvSpPr>
            <p:spPr bwMode="auto">
              <a:xfrm>
                <a:off x="1474" y="2024"/>
                <a:ext cx="181" cy="181"/>
              </a:xfrm>
              <a:prstGeom prst="ellipse">
                <a:avLst/>
              </a:prstGeom>
              <a:solidFill>
                <a:srgbClr val="7DC4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74" name="Text Box 88"/>
              <p:cNvSpPr txBox="1">
                <a:spLocks noChangeArrowheads="1"/>
              </p:cNvSpPr>
              <p:nvPr/>
            </p:nvSpPr>
            <p:spPr bwMode="auto">
              <a:xfrm>
                <a:off x="1461" y="1947"/>
                <a:ext cx="22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800" b="1">
                    <a:latin typeface="Arial" panose="020B0604020202020204" pitchFamily="34" charset="0"/>
                  </a:rPr>
                  <a:t>-</a:t>
                </a:r>
                <a:endParaRPr lang="en-US" altLang="en-US" sz="2800" b="1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27071" name="AutoShape 147"/>
            <p:cNvSpPr>
              <a:spLocks noChangeArrowheads="1"/>
            </p:cNvSpPr>
            <p:nvPr/>
          </p:nvSpPr>
          <p:spPr bwMode="auto">
            <a:xfrm rot="9133172">
              <a:off x="1383" y="2069"/>
              <a:ext cx="999" cy="273"/>
            </a:xfrm>
            <a:prstGeom prst="rightArrow">
              <a:avLst>
                <a:gd name="adj1" fmla="val 50000"/>
                <a:gd name="adj2" fmla="val 91484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27072" name="Text Box 188"/>
            <p:cNvSpPr txBox="1">
              <a:spLocks noChangeArrowheads="1"/>
            </p:cNvSpPr>
            <p:nvPr/>
          </p:nvSpPr>
          <p:spPr bwMode="auto">
            <a:xfrm>
              <a:off x="1247" y="1661"/>
              <a:ext cx="72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800" b="1">
                  <a:solidFill>
                    <a:srgbClr val="FF3300"/>
                  </a:solidFill>
                  <a:latin typeface="Arial" panose="020B0604020202020204" pitchFamily="34" charset="0"/>
                </a:rPr>
                <a:t>MELT</a:t>
              </a:r>
              <a:endParaRPr lang="en-US" altLang="en-US" sz="2800" b="1">
                <a:solidFill>
                  <a:srgbClr val="FF33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4291" name="Group 195"/>
          <p:cNvGrpSpPr>
            <a:grpSpLocks/>
          </p:cNvGrpSpPr>
          <p:nvPr/>
        </p:nvGrpSpPr>
        <p:grpSpPr bwMode="auto">
          <a:xfrm>
            <a:off x="6743700" y="2636838"/>
            <a:ext cx="3527425" cy="3559175"/>
            <a:chOff x="3288" y="1661"/>
            <a:chExt cx="2222" cy="2242"/>
          </a:xfrm>
        </p:grpSpPr>
        <p:grpSp>
          <p:nvGrpSpPr>
            <p:cNvPr id="126986" name="Group 24"/>
            <p:cNvGrpSpPr>
              <a:grpSpLocks/>
            </p:cNvGrpSpPr>
            <p:nvPr/>
          </p:nvGrpSpPr>
          <p:grpSpPr bwMode="auto">
            <a:xfrm>
              <a:off x="4241" y="3067"/>
              <a:ext cx="196" cy="172"/>
              <a:chOff x="3714" y="1489"/>
              <a:chExt cx="196" cy="172"/>
            </a:xfrm>
          </p:grpSpPr>
          <p:sp>
            <p:nvSpPr>
              <p:cNvPr id="127049" name="Oval 21"/>
              <p:cNvSpPr>
                <a:spLocks noChangeArrowheads="1"/>
              </p:cNvSpPr>
              <p:nvPr/>
            </p:nvSpPr>
            <p:spPr bwMode="auto">
              <a:xfrm>
                <a:off x="3742" y="1525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50" name="Oval 22"/>
              <p:cNvSpPr>
                <a:spLocks noChangeAspect="1" noChangeArrowheads="1"/>
              </p:cNvSpPr>
              <p:nvPr/>
            </p:nvSpPr>
            <p:spPr bwMode="auto">
              <a:xfrm>
                <a:off x="3714" y="1489"/>
                <a:ext cx="68" cy="6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51" name="Oval 23"/>
              <p:cNvSpPr>
                <a:spLocks noChangeAspect="1" noChangeArrowheads="1"/>
              </p:cNvSpPr>
              <p:nvPr/>
            </p:nvSpPr>
            <p:spPr bwMode="auto">
              <a:xfrm>
                <a:off x="3842" y="1489"/>
                <a:ext cx="68" cy="6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6987" name="Group 25"/>
            <p:cNvGrpSpPr>
              <a:grpSpLocks/>
            </p:cNvGrpSpPr>
            <p:nvPr/>
          </p:nvGrpSpPr>
          <p:grpSpPr bwMode="auto">
            <a:xfrm rot="3411864">
              <a:off x="3684" y="2988"/>
              <a:ext cx="196" cy="172"/>
              <a:chOff x="3714" y="1489"/>
              <a:chExt cx="196" cy="172"/>
            </a:xfrm>
          </p:grpSpPr>
          <p:sp>
            <p:nvSpPr>
              <p:cNvPr id="127046" name="Oval 26"/>
              <p:cNvSpPr>
                <a:spLocks noChangeArrowheads="1"/>
              </p:cNvSpPr>
              <p:nvPr/>
            </p:nvSpPr>
            <p:spPr bwMode="auto">
              <a:xfrm>
                <a:off x="3742" y="1525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47" name="Oval 27"/>
              <p:cNvSpPr>
                <a:spLocks noChangeAspect="1" noChangeArrowheads="1"/>
              </p:cNvSpPr>
              <p:nvPr/>
            </p:nvSpPr>
            <p:spPr bwMode="auto">
              <a:xfrm>
                <a:off x="3714" y="1489"/>
                <a:ext cx="68" cy="6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48" name="Oval 28"/>
              <p:cNvSpPr>
                <a:spLocks noChangeAspect="1" noChangeArrowheads="1"/>
              </p:cNvSpPr>
              <p:nvPr/>
            </p:nvSpPr>
            <p:spPr bwMode="auto">
              <a:xfrm>
                <a:off x="3842" y="1489"/>
                <a:ext cx="68" cy="6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6988" name="Group 29"/>
            <p:cNvGrpSpPr>
              <a:grpSpLocks/>
            </p:cNvGrpSpPr>
            <p:nvPr/>
          </p:nvGrpSpPr>
          <p:grpSpPr bwMode="auto">
            <a:xfrm rot="-6080052">
              <a:off x="3911" y="3170"/>
              <a:ext cx="196" cy="172"/>
              <a:chOff x="3714" y="1489"/>
              <a:chExt cx="196" cy="172"/>
            </a:xfrm>
          </p:grpSpPr>
          <p:sp>
            <p:nvSpPr>
              <p:cNvPr id="127043" name="Oval 30"/>
              <p:cNvSpPr>
                <a:spLocks noChangeArrowheads="1"/>
              </p:cNvSpPr>
              <p:nvPr/>
            </p:nvSpPr>
            <p:spPr bwMode="auto">
              <a:xfrm>
                <a:off x="3742" y="1525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44" name="Oval 31"/>
              <p:cNvSpPr>
                <a:spLocks noChangeAspect="1" noChangeArrowheads="1"/>
              </p:cNvSpPr>
              <p:nvPr/>
            </p:nvSpPr>
            <p:spPr bwMode="auto">
              <a:xfrm>
                <a:off x="3714" y="1489"/>
                <a:ext cx="68" cy="6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45" name="Oval 32"/>
              <p:cNvSpPr>
                <a:spLocks noChangeAspect="1" noChangeArrowheads="1"/>
              </p:cNvSpPr>
              <p:nvPr/>
            </p:nvSpPr>
            <p:spPr bwMode="auto">
              <a:xfrm>
                <a:off x="3842" y="1489"/>
                <a:ext cx="68" cy="6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26989" name="Line 36"/>
            <p:cNvSpPr>
              <a:spLocks noChangeShapeType="1"/>
            </p:cNvSpPr>
            <p:nvPr/>
          </p:nvSpPr>
          <p:spPr bwMode="auto">
            <a:xfrm>
              <a:off x="3651" y="2296"/>
              <a:ext cx="0" cy="1179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6990" name="Line 37"/>
            <p:cNvSpPr>
              <a:spLocks noChangeShapeType="1"/>
            </p:cNvSpPr>
            <p:nvPr/>
          </p:nvSpPr>
          <p:spPr bwMode="auto">
            <a:xfrm flipH="1" flipV="1">
              <a:off x="3651" y="3475"/>
              <a:ext cx="1360" cy="1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6991" name="Line 38"/>
            <p:cNvSpPr>
              <a:spLocks noChangeShapeType="1"/>
            </p:cNvSpPr>
            <p:nvPr/>
          </p:nvSpPr>
          <p:spPr bwMode="auto">
            <a:xfrm>
              <a:off x="5012" y="2296"/>
              <a:ext cx="0" cy="1179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6992" name="Line 40"/>
            <p:cNvSpPr>
              <a:spLocks noChangeShapeType="1"/>
            </p:cNvSpPr>
            <p:nvPr/>
          </p:nvSpPr>
          <p:spPr bwMode="auto">
            <a:xfrm>
              <a:off x="3651" y="2614"/>
              <a:ext cx="136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126993" name="Group 71"/>
            <p:cNvGrpSpPr>
              <a:grpSpLocks/>
            </p:cNvGrpSpPr>
            <p:nvPr/>
          </p:nvGrpSpPr>
          <p:grpSpPr bwMode="auto">
            <a:xfrm>
              <a:off x="4468" y="2886"/>
              <a:ext cx="227" cy="291"/>
              <a:chOff x="1037" y="2019"/>
              <a:chExt cx="227" cy="291"/>
            </a:xfrm>
          </p:grpSpPr>
          <p:sp>
            <p:nvSpPr>
              <p:cNvPr id="127041" name="Oval 72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ellipse">
                <a:avLst/>
              </a:prstGeom>
              <a:solidFill>
                <a:srgbClr val="FF7D7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42" name="Text Box 73"/>
              <p:cNvSpPr txBox="1">
                <a:spLocks noChangeArrowheads="1"/>
              </p:cNvSpPr>
              <p:nvPr/>
            </p:nvSpPr>
            <p:spPr bwMode="auto">
              <a:xfrm>
                <a:off x="1037" y="2019"/>
                <a:ext cx="22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>
                    <a:latin typeface="Arial" panose="020B0604020202020204" pitchFamily="34" charset="0"/>
                  </a:rPr>
                  <a:t>+</a:t>
                </a:r>
                <a:endParaRPr lang="en-US" altLang="en-US" sz="24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6994" name="Group 74"/>
            <p:cNvGrpSpPr>
              <a:grpSpLocks/>
            </p:cNvGrpSpPr>
            <p:nvPr/>
          </p:nvGrpSpPr>
          <p:grpSpPr bwMode="auto">
            <a:xfrm>
              <a:off x="4740" y="2886"/>
              <a:ext cx="227" cy="330"/>
              <a:chOff x="1461" y="1947"/>
              <a:chExt cx="227" cy="330"/>
            </a:xfrm>
          </p:grpSpPr>
          <p:sp>
            <p:nvSpPr>
              <p:cNvPr id="127039" name="Oval 75"/>
              <p:cNvSpPr>
                <a:spLocks noChangeArrowheads="1"/>
              </p:cNvSpPr>
              <p:nvPr/>
            </p:nvSpPr>
            <p:spPr bwMode="auto">
              <a:xfrm>
                <a:off x="1474" y="2024"/>
                <a:ext cx="181" cy="181"/>
              </a:xfrm>
              <a:prstGeom prst="ellipse">
                <a:avLst/>
              </a:prstGeom>
              <a:solidFill>
                <a:srgbClr val="7DC4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40" name="Text Box 76"/>
              <p:cNvSpPr txBox="1">
                <a:spLocks noChangeArrowheads="1"/>
              </p:cNvSpPr>
              <p:nvPr/>
            </p:nvSpPr>
            <p:spPr bwMode="auto">
              <a:xfrm>
                <a:off x="1461" y="1947"/>
                <a:ext cx="22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800" b="1">
                    <a:latin typeface="Arial" panose="020B0604020202020204" pitchFamily="34" charset="0"/>
                  </a:rPr>
                  <a:t>-</a:t>
                </a:r>
                <a:endParaRPr lang="en-US" altLang="en-US" sz="28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6995" name="Group 80"/>
            <p:cNvGrpSpPr>
              <a:grpSpLocks/>
            </p:cNvGrpSpPr>
            <p:nvPr/>
          </p:nvGrpSpPr>
          <p:grpSpPr bwMode="auto">
            <a:xfrm>
              <a:off x="4422" y="3158"/>
              <a:ext cx="227" cy="330"/>
              <a:chOff x="1461" y="1947"/>
              <a:chExt cx="227" cy="330"/>
            </a:xfrm>
          </p:grpSpPr>
          <p:sp>
            <p:nvSpPr>
              <p:cNvPr id="127037" name="Oval 81"/>
              <p:cNvSpPr>
                <a:spLocks noChangeArrowheads="1"/>
              </p:cNvSpPr>
              <p:nvPr/>
            </p:nvSpPr>
            <p:spPr bwMode="auto">
              <a:xfrm>
                <a:off x="1474" y="2024"/>
                <a:ext cx="181" cy="181"/>
              </a:xfrm>
              <a:prstGeom prst="ellipse">
                <a:avLst/>
              </a:prstGeom>
              <a:solidFill>
                <a:srgbClr val="7DC4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38" name="Text Box 82"/>
              <p:cNvSpPr txBox="1">
                <a:spLocks noChangeArrowheads="1"/>
              </p:cNvSpPr>
              <p:nvPr/>
            </p:nvSpPr>
            <p:spPr bwMode="auto">
              <a:xfrm>
                <a:off x="1461" y="1947"/>
                <a:ext cx="22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800" b="1">
                    <a:latin typeface="Arial" panose="020B0604020202020204" pitchFamily="34" charset="0"/>
                  </a:rPr>
                  <a:t>-</a:t>
                </a:r>
                <a:endParaRPr lang="en-US" altLang="en-US" sz="28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6996" name="Group 89"/>
            <p:cNvGrpSpPr>
              <a:grpSpLocks/>
            </p:cNvGrpSpPr>
            <p:nvPr/>
          </p:nvGrpSpPr>
          <p:grpSpPr bwMode="auto">
            <a:xfrm>
              <a:off x="3878" y="2886"/>
              <a:ext cx="227" cy="291"/>
              <a:chOff x="1037" y="2019"/>
              <a:chExt cx="227" cy="291"/>
            </a:xfrm>
          </p:grpSpPr>
          <p:sp>
            <p:nvSpPr>
              <p:cNvPr id="127035" name="Oval 90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ellipse">
                <a:avLst/>
              </a:prstGeom>
              <a:solidFill>
                <a:srgbClr val="FF7D7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36" name="Text Box 91"/>
              <p:cNvSpPr txBox="1">
                <a:spLocks noChangeArrowheads="1"/>
              </p:cNvSpPr>
              <p:nvPr/>
            </p:nvSpPr>
            <p:spPr bwMode="auto">
              <a:xfrm>
                <a:off x="1037" y="2019"/>
                <a:ext cx="22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>
                    <a:latin typeface="Arial" panose="020B0604020202020204" pitchFamily="34" charset="0"/>
                  </a:rPr>
                  <a:t>+</a:t>
                </a:r>
                <a:endParaRPr lang="en-US" altLang="en-US" sz="24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6997" name="Group 92"/>
            <p:cNvGrpSpPr>
              <a:grpSpLocks/>
            </p:cNvGrpSpPr>
            <p:nvPr/>
          </p:nvGrpSpPr>
          <p:grpSpPr bwMode="auto">
            <a:xfrm>
              <a:off x="4059" y="2704"/>
              <a:ext cx="227" cy="291"/>
              <a:chOff x="1037" y="2019"/>
              <a:chExt cx="227" cy="291"/>
            </a:xfrm>
          </p:grpSpPr>
          <p:sp>
            <p:nvSpPr>
              <p:cNvPr id="127033" name="Oval 93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ellipse">
                <a:avLst/>
              </a:prstGeom>
              <a:solidFill>
                <a:srgbClr val="FF7D7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34" name="Text Box 94"/>
              <p:cNvSpPr txBox="1">
                <a:spLocks noChangeArrowheads="1"/>
              </p:cNvSpPr>
              <p:nvPr/>
            </p:nvSpPr>
            <p:spPr bwMode="auto">
              <a:xfrm>
                <a:off x="1037" y="2019"/>
                <a:ext cx="22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>
                    <a:latin typeface="Arial" panose="020B0604020202020204" pitchFamily="34" charset="0"/>
                  </a:rPr>
                  <a:t>+</a:t>
                </a:r>
                <a:endParaRPr lang="en-US" altLang="en-US" sz="24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6998" name="Group 95"/>
            <p:cNvGrpSpPr>
              <a:grpSpLocks/>
            </p:cNvGrpSpPr>
            <p:nvPr/>
          </p:nvGrpSpPr>
          <p:grpSpPr bwMode="auto">
            <a:xfrm>
              <a:off x="4513" y="2568"/>
              <a:ext cx="227" cy="330"/>
              <a:chOff x="1461" y="1947"/>
              <a:chExt cx="227" cy="330"/>
            </a:xfrm>
          </p:grpSpPr>
          <p:sp>
            <p:nvSpPr>
              <p:cNvPr id="127031" name="Oval 96"/>
              <p:cNvSpPr>
                <a:spLocks noChangeArrowheads="1"/>
              </p:cNvSpPr>
              <p:nvPr/>
            </p:nvSpPr>
            <p:spPr bwMode="auto">
              <a:xfrm>
                <a:off x="1474" y="2024"/>
                <a:ext cx="181" cy="181"/>
              </a:xfrm>
              <a:prstGeom prst="ellipse">
                <a:avLst/>
              </a:prstGeom>
              <a:solidFill>
                <a:srgbClr val="7DC4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32" name="Text Box 97"/>
              <p:cNvSpPr txBox="1">
                <a:spLocks noChangeArrowheads="1"/>
              </p:cNvSpPr>
              <p:nvPr/>
            </p:nvSpPr>
            <p:spPr bwMode="auto">
              <a:xfrm>
                <a:off x="1461" y="1947"/>
                <a:ext cx="22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800" b="1">
                    <a:latin typeface="Arial" panose="020B0604020202020204" pitchFamily="34" charset="0"/>
                  </a:rPr>
                  <a:t>-</a:t>
                </a:r>
                <a:endParaRPr lang="en-US" altLang="en-US" sz="28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6999" name="Group 98"/>
            <p:cNvGrpSpPr>
              <a:grpSpLocks/>
            </p:cNvGrpSpPr>
            <p:nvPr/>
          </p:nvGrpSpPr>
          <p:grpSpPr bwMode="auto">
            <a:xfrm>
              <a:off x="3878" y="2614"/>
              <a:ext cx="227" cy="330"/>
              <a:chOff x="1461" y="1947"/>
              <a:chExt cx="227" cy="330"/>
            </a:xfrm>
          </p:grpSpPr>
          <p:sp>
            <p:nvSpPr>
              <p:cNvPr id="127029" name="Oval 99"/>
              <p:cNvSpPr>
                <a:spLocks noChangeArrowheads="1"/>
              </p:cNvSpPr>
              <p:nvPr/>
            </p:nvSpPr>
            <p:spPr bwMode="auto">
              <a:xfrm>
                <a:off x="1474" y="2024"/>
                <a:ext cx="181" cy="181"/>
              </a:xfrm>
              <a:prstGeom prst="ellipse">
                <a:avLst/>
              </a:prstGeom>
              <a:solidFill>
                <a:srgbClr val="7DC4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30" name="Text Box 100"/>
              <p:cNvSpPr txBox="1">
                <a:spLocks noChangeArrowheads="1"/>
              </p:cNvSpPr>
              <p:nvPr/>
            </p:nvSpPr>
            <p:spPr bwMode="auto">
              <a:xfrm>
                <a:off x="1461" y="1947"/>
                <a:ext cx="22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800" b="1">
                    <a:latin typeface="Arial" panose="020B0604020202020204" pitchFamily="34" charset="0"/>
                  </a:rPr>
                  <a:t>-</a:t>
                </a:r>
                <a:endParaRPr lang="en-US" altLang="en-US" sz="28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000" name="Group 101"/>
            <p:cNvGrpSpPr>
              <a:grpSpLocks/>
            </p:cNvGrpSpPr>
            <p:nvPr/>
          </p:nvGrpSpPr>
          <p:grpSpPr bwMode="auto">
            <a:xfrm>
              <a:off x="4694" y="3203"/>
              <a:ext cx="196" cy="172"/>
              <a:chOff x="3714" y="1489"/>
              <a:chExt cx="196" cy="172"/>
            </a:xfrm>
          </p:grpSpPr>
          <p:sp>
            <p:nvSpPr>
              <p:cNvPr id="127026" name="Oval 102"/>
              <p:cNvSpPr>
                <a:spLocks noChangeArrowheads="1"/>
              </p:cNvSpPr>
              <p:nvPr/>
            </p:nvSpPr>
            <p:spPr bwMode="auto">
              <a:xfrm>
                <a:off x="3742" y="1525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27" name="Oval 103"/>
              <p:cNvSpPr>
                <a:spLocks noChangeAspect="1" noChangeArrowheads="1"/>
              </p:cNvSpPr>
              <p:nvPr/>
            </p:nvSpPr>
            <p:spPr bwMode="auto">
              <a:xfrm>
                <a:off x="3714" y="1489"/>
                <a:ext cx="68" cy="6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28" name="Oval 104"/>
              <p:cNvSpPr>
                <a:spLocks noChangeAspect="1" noChangeArrowheads="1"/>
              </p:cNvSpPr>
              <p:nvPr/>
            </p:nvSpPr>
            <p:spPr bwMode="auto">
              <a:xfrm>
                <a:off x="3842" y="1489"/>
                <a:ext cx="68" cy="6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001" name="Group 105"/>
            <p:cNvGrpSpPr>
              <a:grpSpLocks/>
            </p:cNvGrpSpPr>
            <p:nvPr/>
          </p:nvGrpSpPr>
          <p:grpSpPr bwMode="auto">
            <a:xfrm rot="3411864">
              <a:off x="4728" y="2716"/>
              <a:ext cx="196" cy="172"/>
              <a:chOff x="3714" y="1489"/>
              <a:chExt cx="196" cy="172"/>
            </a:xfrm>
          </p:grpSpPr>
          <p:sp>
            <p:nvSpPr>
              <p:cNvPr id="127023" name="Oval 106"/>
              <p:cNvSpPr>
                <a:spLocks noChangeArrowheads="1"/>
              </p:cNvSpPr>
              <p:nvPr/>
            </p:nvSpPr>
            <p:spPr bwMode="auto">
              <a:xfrm>
                <a:off x="3742" y="1525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24" name="Oval 107"/>
              <p:cNvSpPr>
                <a:spLocks noChangeAspect="1" noChangeArrowheads="1"/>
              </p:cNvSpPr>
              <p:nvPr/>
            </p:nvSpPr>
            <p:spPr bwMode="auto">
              <a:xfrm>
                <a:off x="3714" y="1489"/>
                <a:ext cx="68" cy="6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25" name="Oval 108"/>
              <p:cNvSpPr>
                <a:spLocks noChangeAspect="1" noChangeArrowheads="1"/>
              </p:cNvSpPr>
              <p:nvPr/>
            </p:nvSpPr>
            <p:spPr bwMode="auto">
              <a:xfrm>
                <a:off x="3842" y="1489"/>
                <a:ext cx="68" cy="6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002" name="Group 109"/>
            <p:cNvGrpSpPr>
              <a:grpSpLocks/>
            </p:cNvGrpSpPr>
            <p:nvPr/>
          </p:nvGrpSpPr>
          <p:grpSpPr bwMode="auto">
            <a:xfrm rot="-6080052">
              <a:off x="4319" y="2671"/>
              <a:ext cx="196" cy="172"/>
              <a:chOff x="3714" y="1489"/>
              <a:chExt cx="196" cy="172"/>
            </a:xfrm>
          </p:grpSpPr>
          <p:sp>
            <p:nvSpPr>
              <p:cNvPr id="127020" name="Oval 110"/>
              <p:cNvSpPr>
                <a:spLocks noChangeArrowheads="1"/>
              </p:cNvSpPr>
              <p:nvPr/>
            </p:nvSpPr>
            <p:spPr bwMode="auto">
              <a:xfrm>
                <a:off x="3742" y="1525"/>
                <a:ext cx="136" cy="13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21" name="Oval 111"/>
              <p:cNvSpPr>
                <a:spLocks noChangeAspect="1" noChangeArrowheads="1"/>
              </p:cNvSpPr>
              <p:nvPr/>
            </p:nvSpPr>
            <p:spPr bwMode="auto">
              <a:xfrm>
                <a:off x="3714" y="1489"/>
                <a:ext cx="68" cy="6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22" name="Oval 112"/>
              <p:cNvSpPr>
                <a:spLocks noChangeAspect="1" noChangeArrowheads="1"/>
              </p:cNvSpPr>
              <p:nvPr/>
            </p:nvSpPr>
            <p:spPr bwMode="auto">
              <a:xfrm>
                <a:off x="3842" y="1489"/>
                <a:ext cx="68" cy="6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003" name="Group 137"/>
            <p:cNvGrpSpPr>
              <a:grpSpLocks/>
            </p:cNvGrpSpPr>
            <p:nvPr/>
          </p:nvGrpSpPr>
          <p:grpSpPr bwMode="auto">
            <a:xfrm>
              <a:off x="3651" y="2614"/>
              <a:ext cx="227" cy="291"/>
              <a:chOff x="1037" y="2019"/>
              <a:chExt cx="227" cy="291"/>
            </a:xfrm>
          </p:grpSpPr>
          <p:sp>
            <p:nvSpPr>
              <p:cNvPr id="127018" name="Oval 138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ellipse">
                <a:avLst/>
              </a:prstGeom>
              <a:solidFill>
                <a:srgbClr val="FF7D7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19" name="Text Box 139"/>
              <p:cNvSpPr txBox="1">
                <a:spLocks noChangeArrowheads="1"/>
              </p:cNvSpPr>
              <p:nvPr/>
            </p:nvSpPr>
            <p:spPr bwMode="auto">
              <a:xfrm>
                <a:off x="1037" y="2019"/>
                <a:ext cx="22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>
                    <a:latin typeface="Arial" panose="020B0604020202020204" pitchFamily="34" charset="0"/>
                  </a:rPr>
                  <a:t>+</a:t>
                </a:r>
                <a:endParaRPr lang="en-US" altLang="en-US" sz="24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004" name="Group 140"/>
            <p:cNvGrpSpPr>
              <a:grpSpLocks/>
            </p:cNvGrpSpPr>
            <p:nvPr/>
          </p:nvGrpSpPr>
          <p:grpSpPr bwMode="auto">
            <a:xfrm>
              <a:off x="3696" y="3158"/>
              <a:ext cx="227" cy="330"/>
              <a:chOff x="1461" y="1947"/>
              <a:chExt cx="227" cy="330"/>
            </a:xfrm>
          </p:grpSpPr>
          <p:sp>
            <p:nvSpPr>
              <p:cNvPr id="127016" name="Oval 141"/>
              <p:cNvSpPr>
                <a:spLocks noChangeArrowheads="1"/>
              </p:cNvSpPr>
              <p:nvPr/>
            </p:nvSpPr>
            <p:spPr bwMode="auto">
              <a:xfrm>
                <a:off x="1474" y="2024"/>
                <a:ext cx="181" cy="181"/>
              </a:xfrm>
              <a:prstGeom prst="ellipse">
                <a:avLst/>
              </a:prstGeom>
              <a:solidFill>
                <a:srgbClr val="7DC4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17" name="Text Box 142"/>
              <p:cNvSpPr txBox="1">
                <a:spLocks noChangeArrowheads="1"/>
              </p:cNvSpPr>
              <p:nvPr/>
            </p:nvSpPr>
            <p:spPr bwMode="auto">
              <a:xfrm>
                <a:off x="1461" y="1947"/>
                <a:ext cx="22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800" b="1">
                    <a:latin typeface="Arial" panose="020B0604020202020204" pitchFamily="34" charset="0"/>
                  </a:rPr>
                  <a:t>-</a:t>
                </a:r>
                <a:endParaRPr lang="en-US" altLang="en-US" sz="28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27005" name="Group 143"/>
            <p:cNvGrpSpPr>
              <a:grpSpLocks/>
            </p:cNvGrpSpPr>
            <p:nvPr/>
          </p:nvGrpSpPr>
          <p:grpSpPr bwMode="auto">
            <a:xfrm>
              <a:off x="4105" y="3203"/>
              <a:ext cx="227" cy="291"/>
              <a:chOff x="1037" y="2019"/>
              <a:chExt cx="227" cy="291"/>
            </a:xfrm>
          </p:grpSpPr>
          <p:sp>
            <p:nvSpPr>
              <p:cNvPr id="127014" name="Oval 144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ellipse">
                <a:avLst/>
              </a:prstGeom>
              <a:solidFill>
                <a:srgbClr val="FF7D7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27015" name="Text Box 145"/>
              <p:cNvSpPr txBox="1">
                <a:spLocks noChangeArrowheads="1"/>
              </p:cNvSpPr>
              <p:nvPr/>
            </p:nvSpPr>
            <p:spPr bwMode="auto">
              <a:xfrm>
                <a:off x="1037" y="2019"/>
                <a:ext cx="22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>
                    <a:latin typeface="Arial" panose="020B0604020202020204" pitchFamily="34" charset="0"/>
                  </a:rPr>
                  <a:t>+</a:t>
                </a:r>
                <a:endParaRPr lang="en-US" altLang="en-US" sz="2400" b="1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27006" name="AutoShape 146"/>
            <p:cNvSpPr>
              <a:spLocks noChangeArrowheads="1"/>
            </p:cNvSpPr>
            <p:nvPr/>
          </p:nvSpPr>
          <p:spPr bwMode="auto">
            <a:xfrm rot="2279784">
              <a:off x="3288" y="2069"/>
              <a:ext cx="1065" cy="273"/>
            </a:xfrm>
            <a:prstGeom prst="rightArrow">
              <a:avLst>
                <a:gd name="adj1" fmla="val 50000"/>
                <a:gd name="adj2" fmla="val 97527"/>
              </a:avLst>
            </a:prstGeom>
            <a:solidFill>
              <a:srgbClr val="33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27007" name="Text Box 189"/>
            <p:cNvSpPr txBox="1">
              <a:spLocks noChangeArrowheads="1"/>
            </p:cNvSpPr>
            <p:nvPr/>
          </p:nvSpPr>
          <p:spPr bwMode="auto">
            <a:xfrm>
              <a:off x="3742" y="1661"/>
              <a:ext cx="127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800" b="1">
                  <a:solidFill>
                    <a:srgbClr val="0066FF"/>
                  </a:solidFill>
                  <a:latin typeface="Arial" panose="020B0604020202020204" pitchFamily="34" charset="0"/>
                </a:rPr>
                <a:t>DISSOLVE</a:t>
              </a:r>
              <a:endParaRPr lang="en-US" altLang="en-US" sz="2800" b="1">
                <a:solidFill>
                  <a:srgbClr val="0066FF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27008" name="Group 191"/>
            <p:cNvGrpSpPr>
              <a:grpSpLocks/>
            </p:cNvGrpSpPr>
            <p:nvPr/>
          </p:nvGrpSpPr>
          <p:grpSpPr bwMode="auto">
            <a:xfrm>
              <a:off x="4740" y="3612"/>
              <a:ext cx="770" cy="291"/>
              <a:chOff x="4468" y="1071"/>
              <a:chExt cx="770" cy="291"/>
            </a:xfrm>
          </p:grpSpPr>
          <p:grpSp>
            <p:nvGrpSpPr>
              <p:cNvPr id="127009" name="Group 129"/>
              <p:cNvGrpSpPr>
                <a:grpSpLocks/>
              </p:cNvGrpSpPr>
              <p:nvPr/>
            </p:nvGrpSpPr>
            <p:grpSpPr bwMode="auto">
              <a:xfrm rot="3411864">
                <a:off x="4456" y="1174"/>
                <a:ext cx="196" cy="172"/>
                <a:chOff x="3714" y="1489"/>
                <a:chExt cx="196" cy="172"/>
              </a:xfrm>
            </p:grpSpPr>
            <p:sp>
              <p:nvSpPr>
                <p:cNvPr id="127011" name="Oval 130"/>
                <p:cNvSpPr>
                  <a:spLocks noChangeArrowheads="1"/>
                </p:cNvSpPr>
                <p:nvPr/>
              </p:nvSpPr>
              <p:spPr bwMode="auto">
                <a:xfrm>
                  <a:off x="3742" y="1525"/>
                  <a:ext cx="136" cy="13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GB" altLang="en-US" sz="18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7012" name="Oval 131"/>
                <p:cNvSpPr>
                  <a:spLocks noChangeAspect="1" noChangeArrowheads="1"/>
                </p:cNvSpPr>
                <p:nvPr/>
              </p:nvSpPr>
              <p:spPr bwMode="auto">
                <a:xfrm>
                  <a:off x="3714" y="1489"/>
                  <a:ext cx="68" cy="68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GB" altLang="en-US" sz="180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27013" name="Oval 132"/>
                <p:cNvSpPr>
                  <a:spLocks noChangeAspect="1" noChangeArrowheads="1"/>
                </p:cNvSpPr>
                <p:nvPr/>
              </p:nvSpPr>
              <p:spPr bwMode="auto">
                <a:xfrm>
                  <a:off x="3842" y="1489"/>
                  <a:ext cx="68" cy="68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GB" altLang="en-US" sz="1800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127010" name="Text Box 190"/>
              <p:cNvSpPr txBox="1">
                <a:spLocks noChangeArrowheads="1"/>
              </p:cNvSpPr>
              <p:nvPr/>
            </p:nvSpPr>
            <p:spPr bwMode="auto">
              <a:xfrm>
                <a:off x="4694" y="1071"/>
                <a:ext cx="54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>
                    <a:latin typeface="Arial" panose="020B0604020202020204" pitchFamily="34" charset="0"/>
                  </a:rPr>
                  <a:t>H</a:t>
                </a:r>
                <a:r>
                  <a:rPr lang="en-GB" altLang="en-US" sz="2400" b="1" baseline="-25000">
                    <a:latin typeface="Arial" panose="020B0604020202020204" pitchFamily="34" charset="0"/>
                  </a:rPr>
                  <a:t>2</a:t>
                </a:r>
                <a:r>
                  <a:rPr lang="en-GB" altLang="en-US" sz="2400" b="1">
                    <a:latin typeface="Arial" panose="020B0604020202020204" pitchFamily="34" charset="0"/>
                  </a:rPr>
                  <a:t>O</a:t>
                </a:r>
                <a:endParaRPr lang="en-US" altLang="en-US" sz="2400" b="1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4288" name="Text Box 192"/>
          <p:cNvSpPr txBox="1">
            <a:spLocks noChangeArrowheads="1"/>
          </p:cNvSpPr>
          <p:nvPr/>
        </p:nvSpPr>
        <p:spPr bwMode="auto">
          <a:xfrm>
            <a:off x="3216275" y="5734050"/>
            <a:ext cx="1295400" cy="523875"/>
          </a:xfrm>
          <a:prstGeom prst="rect">
            <a:avLst/>
          </a:prstGeom>
          <a:solidFill>
            <a:srgbClr val="FF6600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>
                <a:latin typeface="Arial" panose="020B0604020202020204" pitchFamily="34" charset="0"/>
              </a:rPr>
              <a:t>800</a:t>
            </a:r>
            <a:r>
              <a:rPr lang="en-US" altLang="en-US" sz="2800" b="1">
                <a:latin typeface="Arial" panose="020B0604020202020204" pitchFamily="34" charset="0"/>
              </a:rPr>
              <a:t>°C</a:t>
            </a:r>
          </a:p>
        </p:txBody>
      </p:sp>
      <p:sp>
        <p:nvSpPr>
          <p:cNvPr id="4289" name="Text Box 193"/>
          <p:cNvSpPr txBox="1">
            <a:spLocks noChangeArrowheads="1"/>
          </p:cNvSpPr>
          <p:nvPr/>
        </p:nvSpPr>
        <p:spPr bwMode="auto">
          <a:xfrm>
            <a:off x="7751763" y="5734050"/>
            <a:ext cx="1081087" cy="523875"/>
          </a:xfrm>
          <a:prstGeom prst="rect">
            <a:avLst/>
          </a:prstGeom>
          <a:solidFill>
            <a:srgbClr val="00CC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>
                <a:latin typeface="Arial" panose="020B0604020202020204" pitchFamily="34" charset="0"/>
              </a:rPr>
              <a:t>20</a:t>
            </a:r>
            <a:r>
              <a:rPr lang="en-US" altLang="en-US" sz="2800" b="1">
                <a:latin typeface="Arial" panose="020B0604020202020204" pitchFamily="34" charset="0"/>
              </a:rPr>
              <a:t>°C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738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  <p:bldP spid="4288" grpId="0" animBg="1"/>
      <p:bldP spid="428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002" name="Group 4"/>
          <p:cNvGrpSpPr>
            <a:grpSpLocks/>
          </p:cNvGrpSpPr>
          <p:nvPr/>
        </p:nvGrpSpPr>
        <p:grpSpPr bwMode="auto">
          <a:xfrm>
            <a:off x="5795963" y="561975"/>
            <a:ext cx="431800" cy="574675"/>
            <a:chOff x="884" y="1979"/>
            <a:chExt cx="272" cy="362"/>
          </a:xfrm>
        </p:grpSpPr>
        <p:sp>
          <p:nvSpPr>
            <p:cNvPr id="128067" name="Rectangle 5"/>
            <p:cNvSpPr>
              <a:spLocks noChangeArrowheads="1"/>
            </p:cNvSpPr>
            <p:nvPr/>
          </p:nvSpPr>
          <p:spPr bwMode="auto">
            <a:xfrm>
              <a:off x="884" y="1979"/>
              <a:ext cx="272" cy="3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grpSp>
          <p:nvGrpSpPr>
            <p:cNvPr id="128068" name="Group 6"/>
            <p:cNvGrpSpPr>
              <a:grpSpLocks noChangeAspect="1"/>
            </p:cNvGrpSpPr>
            <p:nvPr/>
          </p:nvGrpSpPr>
          <p:grpSpPr bwMode="auto">
            <a:xfrm>
              <a:off x="918" y="1979"/>
              <a:ext cx="67" cy="362"/>
              <a:chOff x="1655" y="754"/>
              <a:chExt cx="136" cy="862"/>
            </a:xfrm>
          </p:grpSpPr>
          <p:sp>
            <p:nvSpPr>
              <p:cNvPr id="128072" name="Line 7"/>
              <p:cNvSpPr>
                <a:spLocks noChangeAspect="1" noChangeShapeType="1"/>
              </p:cNvSpPr>
              <p:nvPr/>
            </p:nvSpPr>
            <p:spPr bwMode="auto">
              <a:xfrm>
                <a:off x="1655" y="754"/>
                <a:ext cx="0" cy="862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8073" name="Line 8"/>
              <p:cNvSpPr>
                <a:spLocks noChangeAspect="1" noChangeShapeType="1"/>
              </p:cNvSpPr>
              <p:nvPr/>
            </p:nvSpPr>
            <p:spPr bwMode="auto">
              <a:xfrm>
                <a:off x="1791" y="981"/>
                <a:ext cx="0" cy="363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28069" name="Group 9"/>
            <p:cNvGrpSpPr>
              <a:grpSpLocks noChangeAspect="1"/>
            </p:cNvGrpSpPr>
            <p:nvPr/>
          </p:nvGrpSpPr>
          <p:grpSpPr bwMode="auto">
            <a:xfrm>
              <a:off x="1073" y="1979"/>
              <a:ext cx="67" cy="362"/>
              <a:chOff x="1655" y="754"/>
              <a:chExt cx="136" cy="862"/>
            </a:xfrm>
          </p:grpSpPr>
          <p:sp>
            <p:nvSpPr>
              <p:cNvPr id="128070" name="Line 10"/>
              <p:cNvSpPr>
                <a:spLocks noChangeAspect="1" noChangeShapeType="1"/>
              </p:cNvSpPr>
              <p:nvPr/>
            </p:nvSpPr>
            <p:spPr bwMode="auto">
              <a:xfrm>
                <a:off x="1655" y="754"/>
                <a:ext cx="0" cy="862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8071" name="Line 11"/>
              <p:cNvSpPr>
                <a:spLocks noChangeAspect="1" noChangeShapeType="1"/>
              </p:cNvSpPr>
              <p:nvPr/>
            </p:nvSpPr>
            <p:spPr bwMode="auto">
              <a:xfrm>
                <a:off x="1791" y="981"/>
                <a:ext cx="0" cy="363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28003" name="Rectangle 12"/>
          <p:cNvSpPr>
            <a:spLocks noChangeArrowheads="1"/>
          </p:cNvSpPr>
          <p:nvPr/>
        </p:nvSpPr>
        <p:spPr bwMode="auto">
          <a:xfrm>
            <a:off x="3000375" y="1557338"/>
            <a:ext cx="647700" cy="2160587"/>
          </a:xfrm>
          <a:prstGeom prst="rect">
            <a:avLst/>
          </a:prstGeom>
          <a:solidFill>
            <a:srgbClr val="FFD9D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28004" name="Line 13"/>
          <p:cNvSpPr>
            <a:spLocks noChangeShapeType="1"/>
          </p:cNvSpPr>
          <p:nvPr/>
        </p:nvSpPr>
        <p:spPr bwMode="auto">
          <a:xfrm flipV="1">
            <a:off x="8977313" y="836613"/>
            <a:ext cx="0" cy="720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8005" name="Line 14"/>
          <p:cNvSpPr>
            <a:spLocks noChangeShapeType="1"/>
          </p:cNvSpPr>
          <p:nvPr/>
        </p:nvSpPr>
        <p:spPr bwMode="auto">
          <a:xfrm>
            <a:off x="3287713" y="836613"/>
            <a:ext cx="25209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8006" name="Line 15"/>
          <p:cNvSpPr>
            <a:spLocks noChangeShapeType="1"/>
          </p:cNvSpPr>
          <p:nvPr/>
        </p:nvSpPr>
        <p:spPr bwMode="auto">
          <a:xfrm>
            <a:off x="6240463" y="836613"/>
            <a:ext cx="27352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8007" name="Line 16"/>
          <p:cNvSpPr>
            <a:spLocks noChangeShapeType="1"/>
          </p:cNvSpPr>
          <p:nvPr/>
        </p:nvSpPr>
        <p:spPr bwMode="auto">
          <a:xfrm flipV="1">
            <a:off x="3287713" y="836613"/>
            <a:ext cx="0" cy="720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8008" name="Rectangle 17"/>
          <p:cNvSpPr>
            <a:spLocks noChangeArrowheads="1"/>
          </p:cNvSpPr>
          <p:nvPr/>
        </p:nvSpPr>
        <p:spPr bwMode="auto">
          <a:xfrm>
            <a:off x="8616950" y="1557338"/>
            <a:ext cx="647700" cy="2160587"/>
          </a:xfrm>
          <a:prstGeom prst="rect">
            <a:avLst/>
          </a:prstGeom>
          <a:solidFill>
            <a:srgbClr val="E7EB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28009" name="Text Box 18"/>
          <p:cNvSpPr txBox="1">
            <a:spLocks noChangeArrowheads="1"/>
          </p:cNvSpPr>
          <p:nvPr/>
        </p:nvSpPr>
        <p:spPr bwMode="auto">
          <a:xfrm>
            <a:off x="5375275" y="333375"/>
            <a:ext cx="4318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b="1">
                <a:solidFill>
                  <a:srgbClr val="FF3300"/>
                </a:solidFill>
                <a:latin typeface="Arial" panose="020B0604020202020204" pitchFamily="34" charset="0"/>
              </a:rPr>
              <a:t>+</a:t>
            </a:r>
            <a:endParaRPr lang="en-US" altLang="en-US" b="1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grpSp>
        <p:nvGrpSpPr>
          <p:cNvPr id="128010" name="Group 52"/>
          <p:cNvGrpSpPr>
            <a:grpSpLocks/>
          </p:cNvGrpSpPr>
          <p:nvPr/>
        </p:nvGrpSpPr>
        <p:grpSpPr bwMode="auto">
          <a:xfrm>
            <a:off x="3359150" y="1268413"/>
            <a:ext cx="217488" cy="215900"/>
            <a:chOff x="841" y="3675"/>
            <a:chExt cx="137" cy="136"/>
          </a:xfrm>
        </p:grpSpPr>
        <p:sp>
          <p:nvSpPr>
            <p:cNvPr id="128065" name="Line 53"/>
            <p:cNvSpPr>
              <a:spLocks noChangeAspect="1" noChangeShapeType="1"/>
            </p:cNvSpPr>
            <p:nvPr/>
          </p:nvSpPr>
          <p:spPr bwMode="auto">
            <a:xfrm>
              <a:off x="912" y="3675"/>
              <a:ext cx="1" cy="136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8066" name="Line 54"/>
            <p:cNvSpPr>
              <a:spLocks noChangeAspect="1" noChangeShapeType="1"/>
            </p:cNvSpPr>
            <p:nvPr/>
          </p:nvSpPr>
          <p:spPr bwMode="auto">
            <a:xfrm>
              <a:off x="841" y="3743"/>
              <a:ext cx="137" cy="1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8011" name="Line 86"/>
          <p:cNvSpPr>
            <a:spLocks noChangeShapeType="1"/>
          </p:cNvSpPr>
          <p:nvPr/>
        </p:nvSpPr>
        <p:spPr bwMode="auto">
          <a:xfrm>
            <a:off x="6311900" y="549275"/>
            <a:ext cx="215900" cy="0"/>
          </a:xfrm>
          <a:prstGeom prst="line">
            <a:avLst/>
          </a:prstGeom>
          <a:noFill/>
          <a:ln w="539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8012" name="Line 87"/>
          <p:cNvSpPr>
            <a:spLocks noChangeShapeType="1"/>
          </p:cNvSpPr>
          <p:nvPr/>
        </p:nvSpPr>
        <p:spPr bwMode="auto">
          <a:xfrm>
            <a:off x="8689975" y="1341438"/>
            <a:ext cx="215900" cy="0"/>
          </a:xfrm>
          <a:prstGeom prst="line">
            <a:avLst/>
          </a:prstGeom>
          <a:noFill/>
          <a:ln w="539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6245" name="Group 101"/>
          <p:cNvGrpSpPr>
            <a:grpSpLocks/>
          </p:cNvGrpSpPr>
          <p:nvPr/>
        </p:nvGrpSpPr>
        <p:grpSpPr bwMode="auto">
          <a:xfrm>
            <a:off x="4295775" y="2565400"/>
            <a:ext cx="360363" cy="461963"/>
            <a:chOff x="1037" y="2019"/>
            <a:chExt cx="227" cy="291"/>
          </a:xfrm>
        </p:grpSpPr>
        <p:sp>
          <p:nvSpPr>
            <p:cNvPr id="128063" name="Oval 102"/>
            <p:cNvSpPr>
              <a:spLocks noChangeArrowheads="1"/>
            </p:cNvSpPr>
            <p:nvPr/>
          </p:nvSpPr>
          <p:spPr bwMode="auto">
            <a:xfrm>
              <a:off x="1066" y="2069"/>
              <a:ext cx="181" cy="181"/>
            </a:xfrm>
            <a:prstGeom prst="ellipse">
              <a:avLst/>
            </a:prstGeom>
            <a:solidFill>
              <a:srgbClr val="FF7D7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28064" name="Text Box 103"/>
            <p:cNvSpPr txBox="1">
              <a:spLocks noChangeArrowheads="1"/>
            </p:cNvSpPr>
            <p:nvPr/>
          </p:nvSpPr>
          <p:spPr bwMode="auto">
            <a:xfrm>
              <a:off x="1037" y="2019"/>
              <a:ext cx="22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latin typeface="Arial" panose="020B0604020202020204" pitchFamily="34" charset="0"/>
                </a:rPr>
                <a:t>+</a:t>
              </a:r>
              <a:endParaRPr lang="en-US" altLang="en-US" sz="2400" b="1">
                <a:latin typeface="Arial" panose="020B0604020202020204" pitchFamily="34" charset="0"/>
              </a:endParaRPr>
            </a:p>
          </p:txBody>
        </p:sp>
      </p:grpSp>
      <p:grpSp>
        <p:nvGrpSpPr>
          <p:cNvPr id="6248" name="Group 104"/>
          <p:cNvGrpSpPr>
            <a:grpSpLocks/>
          </p:cNvGrpSpPr>
          <p:nvPr/>
        </p:nvGrpSpPr>
        <p:grpSpPr bwMode="auto">
          <a:xfrm>
            <a:off x="4727575" y="2565400"/>
            <a:ext cx="360363" cy="523875"/>
            <a:chOff x="1461" y="1947"/>
            <a:chExt cx="227" cy="330"/>
          </a:xfrm>
        </p:grpSpPr>
        <p:sp>
          <p:nvSpPr>
            <p:cNvPr id="128061" name="Oval 105"/>
            <p:cNvSpPr>
              <a:spLocks noChangeArrowheads="1"/>
            </p:cNvSpPr>
            <p:nvPr/>
          </p:nvSpPr>
          <p:spPr bwMode="auto">
            <a:xfrm>
              <a:off x="1474" y="2024"/>
              <a:ext cx="181" cy="181"/>
            </a:xfrm>
            <a:prstGeom prst="ellipse">
              <a:avLst/>
            </a:prstGeom>
            <a:solidFill>
              <a:srgbClr val="7DC4C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28062" name="Text Box 106"/>
            <p:cNvSpPr txBox="1">
              <a:spLocks noChangeArrowheads="1"/>
            </p:cNvSpPr>
            <p:nvPr/>
          </p:nvSpPr>
          <p:spPr bwMode="auto">
            <a:xfrm>
              <a:off x="1461" y="1947"/>
              <a:ext cx="22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800" b="1">
                  <a:latin typeface="Arial" panose="020B0604020202020204" pitchFamily="34" charset="0"/>
                </a:rPr>
                <a:t>-</a:t>
              </a:r>
              <a:endParaRPr lang="en-US" altLang="en-US" sz="2800" b="1">
                <a:latin typeface="Arial" panose="020B0604020202020204" pitchFamily="34" charset="0"/>
              </a:endParaRPr>
            </a:p>
          </p:txBody>
        </p:sp>
      </p:grpSp>
      <p:sp>
        <p:nvSpPr>
          <p:cNvPr id="6251" name="Line 107"/>
          <p:cNvSpPr>
            <a:spLocks noChangeShapeType="1"/>
          </p:cNvSpPr>
          <p:nvPr/>
        </p:nvSpPr>
        <p:spPr bwMode="auto">
          <a:xfrm>
            <a:off x="2782888" y="2060575"/>
            <a:ext cx="0" cy="1871663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52" name="Line 108"/>
          <p:cNvSpPr>
            <a:spLocks noChangeShapeType="1"/>
          </p:cNvSpPr>
          <p:nvPr/>
        </p:nvSpPr>
        <p:spPr bwMode="auto">
          <a:xfrm flipH="1" flipV="1">
            <a:off x="2782888" y="3932238"/>
            <a:ext cx="67691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53" name="Line 109"/>
          <p:cNvSpPr>
            <a:spLocks noChangeShapeType="1"/>
          </p:cNvSpPr>
          <p:nvPr/>
        </p:nvSpPr>
        <p:spPr bwMode="auto">
          <a:xfrm>
            <a:off x="9551988" y="2060575"/>
            <a:ext cx="0" cy="1871663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54" name="Line 110"/>
          <p:cNvSpPr>
            <a:spLocks noChangeShapeType="1"/>
          </p:cNvSpPr>
          <p:nvPr/>
        </p:nvSpPr>
        <p:spPr bwMode="auto">
          <a:xfrm>
            <a:off x="2782888" y="2492375"/>
            <a:ext cx="6769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6255" name="Group 111"/>
          <p:cNvGrpSpPr>
            <a:grpSpLocks/>
          </p:cNvGrpSpPr>
          <p:nvPr/>
        </p:nvGrpSpPr>
        <p:grpSpPr bwMode="auto">
          <a:xfrm>
            <a:off x="6096000" y="2852738"/>
            <a:ext cx="360363" cy="461962"/>
            <a:chOff x="1037" y="2019"/>
            <a:chExt cx="227" cy="291"/>
          </a:xfrm>
        </p:grpSpPr>
        <p:sp>
          <p:nvSpPr>
            <p:cNvPr id="128059" name="Oval 112"/>
            <p:cNvSpPr>
              <a:spLocks noChangeArrowheads="1"/>
            </p:cNvSpPr>
            <p:nvPr/>
          </p:nvSpPr>
          <p:spPr bwMode="auto">
            <a:xfrm>
              <a:off x="1066" y="2069"/>
              <a:ext cx="181" cy="181"/>
            </a:xfrm>
            <a:prstGeom prst="ellipse">
              <a:avLst/>
            </a:prstGeom>
            <a:solidFill>
              <a:srgbClr val="FF7D7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28060" name="Text Box 113"/>
            <p:cNvSpPr txBox="1">
              <a:spLocks noChangeArrowheads="1"/>
            </p:cNvSpPr>
            <p:nvPr/>
          </p:nvSpPr>
          <p:spPr bwMode="auto">
            <a:xfrm>
              <a:off x="1037" y="2019"/>
              <a:ext cx="22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latin typeface="Arial" panose="020B0604020202020204" pitchFamily="34" charset="0"/>
                </a:rPr>
                <a:t>+</a:t>
              </a:r>
              <a:endParaRPr lang="en-US" altLang="en-US" sz="2400" b="1">
                <a:latin typeface="Arial" panose="020B0604020202020204" pitchFamily="34" charset="0"/>
              </a:endParaRPr>
            </a:p>
          </p:txBody>
        </p:sp>
      </p:grpSp>
      <p:grpSp>
        <p:nvGrpSpPr>
          <p:cNvPr id="6258" name="Group 114"/>
          <p:cNvGrpSpPr>
            <a:grpSpLocks/>
          </p:cNvGrpSpPr>
          <p:nvPr/>
        </p:nvGrpSpPr>
        <p:grpSpPr bwMode="auto">
          <a:xfrm>
            <a:off x="5375275" y="3284538"/>
            <a:ext cx="360363" cy="523875"/>
            <a:chOff x="1461" y="1947"/>
            <a:chExt cx="227" cy="330"/>
          </a:xfrm>
        </p:grpSpPr>
        <p:sp>
          <p:nvSpPr>
            <p:cNvPr id="128057" name="Oval 115"/>
            <p:cNvSpPr>
              <a:spLocks noChangeArrowheads="1"/>
            </p:cNvSpPr>
            <p:nvPr/>
          </p:nvSpPr>
          <p:spPr bwMode="auto">
            <a:xfrm>
              <a:off x="1474" y="2024"/>
              <a:ext cx="181" cy="181"/>
            </a:xfrm>
            <a:prstGeom prst="ellipse">
              <a:avLst/>
            </a:prstGeom>
            <a:solidFill>
              <a:srgbClr val="7DC4C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28058" name="Text Box 116"/>
            <p:cNvSpPr txBox="1">
              <a:spLocks noChangeArrowheads="1"/>
            </p:cNvSpPr>
            <p:nvPr/>
          </p:nvSpPr>
          <p:spPr bwMode="auto">
            <a:xfrm>
              <a:off x="1461" y="1947"/>
              <a:ext cx="22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800" b="1">
                  <a:latin typeface="Arial" panose="020B0604020202020204" pitchFamily="34" charset="0"/>
                </a:rPr>
                <a:t>-</a:t>
              </a:r>
              <a:endParaRPr lang="en-US" altLang="en-US" sz="2800" b="1">
                <a:latin typeface="Arial" panose="020B0604020202020204" pitchFamily="34" charset="0"/>
              </a:endParaRPr>
            </a:p>
          </p:txBody>
        </p:sp>
      </p:grpSp>
      <p:grpSp>
        <p:nvGrpSpPr>
          <p:cNvPr id="6261" name="Group 117"/>
          <p:cNvGrpSpPr>
            <a:grpSpLocks/>
          </p:cNvGrpSpPr>
          <p:nvPr/>
        </p:nvGrpSpPr>
        <p:grpSpPr bwMode="auto">
          <a:xfrm>
            <a:off x="6240463" y="3429000"/>
            <a:ext cx="360362" cy="461963"/>
            <a:chOff x="1037" y="2019"/>
            <a:chExt cx="227" cy="291"/>
          </a:xfrm>
        </p:grpSpPr>
        <p:sp>
          <p:nvSpPr>
            <p:cNvPr id="128055" name="Oval 118"/>
            <p:cNvSpPr>
              <a:spLocks noChangeArrowheads="1"/>
            </p:cNvSpPr>
            <p:nvPr/>
          </p:nvSpPr>
          <p:spPr bwMode="auto">
            <a:xfrm>
              <a:off x="1066" y="2069"/>
              <a:ext cx="181" cy="181"/>
            </a:xfrm>
            <a:prstGeom prst="ellipse">
              <a:avLst/>
            </a:prstGeom>
            <a:solidFill>
              <a:srgbClr val="FF7D7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28056" name="Text Box 119"/>
            <p:cNvSpPr txBox="1">
              <a:spLocks noChangeArrowheads="1"/>
            </p:cNvSpPr>
            <p:nvPr/>
          </p:nvSpPr>
          <p:spPr bwMode="auto">
            <a:xfrm>
              <a:off x="1037" y="2019"/>
              <a:ext cx="22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latin typeface="Arial" panose="020B0604020202020204" pitchFamily="34" charset="0"/>
                </a:rPr>
                <a:t>+</a:t>
              </a:r>
              <a:endParaRPr lang="en-US" altLang="en-US" sz="2400" b="1">
                <a:latin typeface="Arial" panose="020B0604020202020204" pitchFamily="34" charset="0"/>
              </a:endParaRPr>
            </a:p>
          </p:txBody>
        </p:sp>
      </p:grpSp>
      <p:grpSp>
        <p:nvGrpSpPr>
          <p:cNvPr id="6264" name="Group 120"/>
          <p:cNvGrpSpPr>
            <a:grpSpLocks/>
          </p:cNvGrpSpPr>
          <p:nvPr/>
        </p:nvGrpSpPr>
        <p:grpSpPr bwMode="auto">
          <a:xfrm>
            <a:off x="5519738" y="2492375"/>
            <a:ext cx="360362" cy="523875"/>
            <a:chOff x="1461" y="1947"/>
            <a:chExt cx="227" cy="330"/>
          </a:xfrm>
        </p:grpSpPr>
        <p:sp>
          <p:nvSpPr>
            <p:cNvPr id="128053" name="Oval 121"/>
            <p:cNvSpPr>
              <a:spLocks noChangeArrowheads="1"/>
            </p:cNvSpPr>
            <p:nvPr/>
          </p:nvSpPr>
          <p:spPr bwMode="auto">
            <a:xfrm>
              <a:off x="1474" y="2024"/>
              <a:ext cx="181" cy="181"/>
            </a:xfrm>
            <a:prstGeom prst="ellipse">
              <a:avLst/>
            </a:prstGeom>
            <a:solidFill>
              <a:srgbClr val="7DC4C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28054" name="Text Box 122"/>
            <p:cNvSpPr txBox="1">
              <a:spLocks noChangeArrowheads="1"/>
            </p:cNvSpPr>
            <p:nvPr/>
          </p:nvSpPr>
          <p:spPr bwMode="auto">
            <a:xfrm>
              <a:off x="1461" y="1947"/>
              <a:ext cx="22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800" b="1">
                  <a:latin typeface="Arial" panose="020B0604020202020204" pitchFamily="34" charset="0"/>
                </a:rPr>
                <a:t>-</a:t>
              </a:r>
              <a:endParaRPr lang="en-US" altLang="en-US" sz="2800" b="1">
                <a:latin typeface="Arial" panose="020B0604020202020204" pitchFamily="34" charset="0"/>
              </a:endParaRPr>
            </a:p>
          </p:txBody>
        </p:sp>
      </p:grpSp>
      <p:grpSp>
        <p:nvGrpSpPr>
          <p:cNvPr id="6270" name="Group 126"/>
          <p:cNvGrpSpPr>
            <a:grpSpLocks/>
          </p:cNvGrpSpPr>
          <p:nvPr/>
        </p:nvGrpSpPr>
        <p:grpSpPr bwMode="auto">
          <a:xfrm>
            <a:off x="7535863" y="3284538"/>
            <a:ext cx="360362" cy="523875"/>
            <a:chOff x="1461" y="1947"/>
            <a:chExt cx="227" cy="330"/>
          </a:xfrm>
        </p:grpSpPr>
        <p:sp>
          <p:nvSpPr>
            <p:cNvPr id="128051" name="Oval 127"/>
            <p:cNvSpPr>
              <a:spLocks noChangeArrowheads="1"/>
            </p:cNvSpPr>
            <p:nvPr/>
          </p:nvSpPr>
          <p:spPr bwMode="auto">
            <a:xfrm>
              <a:off x="1474" y="2024"/>
              <a:ext cx="181" cy="181"/>
            </a:xfrm>
            <a:prstGeom prst="ellipse">
              <a:avLst/>
            </a:prstGeom>
            <a:solidFill>
              <a:srgbClr val="7DC4C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28052" name="Text Box 128"/>
            <p:cNvSpPr txBox="1">
              <a:spLocks noChangeArrowheads="1"/>
            </p:cNvSpPr>
            <p:nvPr/>
          </p:nvSpPr>
          <p:spPr bwMode="auto">
            <a:xfrm>
              <a:off x="1461" y="1947"/>
              <a:ext cx="22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800" b="1">
                  <a:latin typeface="Arial" panose="020B0604020202020204" pitchFamily="34" charset="0"/>
                </a:rPr>
                <a:t>-</a:t>
              </a:r>
              <a:endParaRPr lang="en-US" altLang="en-US" sz="2800" b="1">
                <a:latin typeface="Arial" panose="020B0604020202020204" pitchFamily="34" charset="0"/>
              </a:endParaRPr>
            </a:p>
          </p:txBody>
        </p:sp>
      </p:grpSp>
      <p:grpSp>
        <p:nvGrpSpPr>
          <p:cNvPr id="6273" name="Group 129"/>
          <p:cNvGrpSpPr>
            <a:grpSpLocks/>
          </p:cNvGrpSpPr>
          <p:nvPr/>
        </p:nvGrpSpPr>
        <p:grpSpPr bwMode="auto">
          <a:xfrm>
            <a:off x="7175500" y="2565400"/>
            <a:ext cx="360363" cy="461963"/>
            <a:chOff x="1037" y="2019"/>
            <a:chExt cx="227" cy="291"/>
          </a:xfrm>
        </p:grpSpPr>
        <p:sp>
          <p:nvSpPr>
            <p:cNvPr id="128049" name="Oval 130"/>
            <p:cNvSpPr>
              <a:spLocks noChangeArrowheads="1"/>
            </p:cNvSpPr>
            <p:nvPr/>
          </p:nvSpPr>
          <p:spPr bwMode="auto">
            <a:xfrm>
              <a:off x="1066" y="2069"/>
              <a:ext cx="181" cy="181"/>
            </a:xfrm>
            <a:prstGeom prst="ellipse">
              <a:avLst/>
            </a:prstGeom>
            <a:solidFill>
              <a:srgbClr val="FF7D7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28050" name="Text Box 131"/>
            <p:cNvSpPr txBox="1">
              <a:spLocks noChangeArrowheads="1"/>
            </p:cNvSpPr>
            <p:nvPr/>
          </p:nvSpPr>
          <p:spPr bwMode="auto">
            <a:xfrm>
              <a:off x="1037" y="2019"/>
              <a:ext cx="22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latin typeface="Arial" panose="020B0604020202020204" pitchFamily="34" charset="0"/>
                </a:rPr>
                <a:t>+</a:t>
              </a:r>
              <a:endParaRPr lang="en-US" altLang="en-US" sz="2400" b="1">
                <a:latin typeface="Arial" panose="020B0604020202020204" pitchFamily="34" charset="0"/>
              </a:endParaRPr>
            </a:p>
          </p:txBody>
        </p:sp>
      </p:grpSp>
      <p:grpSp>
        <p:nvGrpSpPr>
          <p:cNvPr id="6276" name="Group 132"/>
          <p:cNvGrpSpPr>
            <a:grpSpLocks/>
          </p:cNvGrpSpPr>
          <p:nvPr/>
        </p:nvGrpSpPr>
        <p:grpSpPr bwMode="auto">
          <a:xfrm>
            <a:off x="4224338" y="3140075"/>
            <a:ext cx="360362" cy="523875"/>
            <a:chOff x="1461" y="1947"/>
            <a:chExt cx="227" cy="330"/>
          </a:xfrm>
        </p:grpSpPr>
        <p:sp>
          <p:nvSpPr>
            <p:cNvPr id="128047" name="Oval 133"/>
            <p:cNvSpPr>
              <a:spLocks noChangeArrowheads="1"/>
            </p:cNvSpPr>
            <p:nvPr/>
          </p:nvSpPr>
          <p:spPr bwMode="auto">
            <a:xfrm>
              <a:off x="1474" y="2024"/>
              <a:ext cx="181" cy="181"/>
            </a:xfrm>
            <a:prstGeom prst="ellipse">
              <a:avLst/>
            </a:prstGeom>
            <a:solidFill>
              <a:srgbClr val="7DC4C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28048" name="Text Box 134"/>
            <p:cNvSpPr txBox="1">
              <a:spLocks noChangeArrowheads="1"/>
            </p:cNvSpPr>
            <p:nvPr/>
          </p:nvSpPr>
          <p:spPr bwMode="auto">
            <a:xfrm>
              <a:off x="1461" y="1947"/>
              <a:ext cx="22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800" b="1">
                  <a:latin typeface="Arial" panose="020B0604020202020204" pitchFamily="34" charset="0"/>
                </a:rPr>
                <a:t>-</a:t>
              </a:r>
              <a:endParaRPr lang="en-US" altLang="en-US" sz="2800" b="1">
                <a:latin typeface="Arial" panose="020B0604020202020204" pitchFamily="34" charset="0"/>
              </a:endParaRPr>
            </a:p>
          </p:txBody>
        </p:sp>
      </p:grpSp>
      <p:grpSp>
        <p:nvGrpSpPr>
          <p:cNvPr id="6282" name="Group 138"/>
          <p:cNvGrpSpPr>
            <a:grpSpLocks/>
          </p:cNvGrpSpPr>
          <p:nvPr/>
        </p:nvGrpSpPr>
        <p:grpSpPr bwMode="auto">
          <a:xfrm>
            <a:off x="6816725" y="2781300"/>
            <a:ext cx="360363" cy="523875"/>
            <a:chOff x="1461" y="1947"/>
            <a:chExt cx="227" cy="330"/>
          </a:xfrm>
        </p:grpSpPr>
        <p:sp>
          <p:nvSpPr>
            <p:cNvPr id="128045" name="Oval 139"/>
            <p:cNvSpPr>
              <a:spLocks noChangeArrowheads="1"/>
            </p:cNvSpPr>
            <p:nvPr/>
          </p:nvSpPr>
          <p:spPr bwMode="auto">
            <a:xfrm>
              <a:off x="1474" y="2024"/>
              <a:ext cx="181" cy="181"/>
            </a:xfrm>
            <a:prstGeom prst="ellipse">
              <a:avLst/>
            </a:prstGeom>
            <a:solidFill>
              <a:srgbClr val="7DC4C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28046" name="Text Box 140"/>
            <p:cNvSpPr txBox="1">
              <a:spLocks noChangeArrowheads="1"/>
            </p:cNvSpPr>
            <p:nvPr/>
          </p:nvSpPr>
          <p:spPr bwMode="auto">
            <a:xfrm>
              <a:off x="1461" y="1947"/>
              <a:ext cx="22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800" b="1">
                  <a:latin typeface="Arial" panose="020B0604020202020204" pitchFamily="34" charset="0"/>
                </a:rPr>
                <a:t>-</a:t>
              </a:r>
              <a:endParaRPr lang="en-US" altLang="en-US" sz="2800" b="1">
                <a:latin typeface="Arial" panose="020B0604020202020204" pitchFamily="34" charset="0"/>
              </a:endParaRPr>
            </a:p>
          </p:txBody>
        </p:sp>
      </p:grpSp>
      <p:grpSp>
        <p:nvGrpSpPr>
          <p:cNvPr id="6285" name="Group 141"/>
          <p:cNvGrpSpPr>
            <a:grpSpLocks/>
          </p:cNvGrpSpPr>
          <p:nvPr/>
        </p:nvGrpSpPr>
        <p:grpSpPr bwMode="auto">
          <a:xfrm>
            <a:off x="4943475" y="3140075"/>
            <a:ext cx="360363" cy="461963"/>
            <a:chOff x="1037" y="2019"/>
            <a:chExt cx="227" cy="291"/>
          </a:xfrm>
        </p:grpSpPr>
        <p:sp>
          <p:nvSpPr>
            <p:cNvPr id="128043" name="Oval 142"/>
            <p:cNvSpPr>
              <a:spLocks noChangeArrowheads="1"/>
            </p:cNvSpPr>
            <p:nvPr/>
          </p:nvSpPr>
          <p:spPr bwMode="auto">
            <a:xfrm>
              <a:off x="1066" y="2069"/>
              <a:ext cx="181" cy="181"/>
            </a:xfrm>
            <a:prstGeom prst="ellipse">
              <a:avLst/>
            </a:prstGeom>
            <a:solidFill>
              <a:srgbClr val="FF7D7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28044" name="Text Box 143"/>
            <p:cNvSpPr txBox="1">
              <a:spLocks noChangeArrowheads="1"/>
            </p:cNvSpPr>
            <p:nvPr/>
          </p:nvSpPr>
          <p:spPr bwMode="auto">
            <a:xfrm>
              <a:off x="1037" y="2019"/>
              <a:ext cx="22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latin typeface="Arial" panose="020B0604020202020204" pitchFamily="34" charset="0"/>
                </a:rPr>
                <a:t>+</a:t>
              </a:r>
              <a:endParaRPr lang="en-US" altLang="en-US" sz="2400" b="1">
                <a:latin typeface="Arial" panose="020B0604020202020204" pitchFamily="34" charset="0"/>
              </a:endParaRPr>
            </a:p>
          </p:txBody>
        </p:sp>
      </p:grpSp>
      <p:grpSp>
        <p:nvGrpSpPr>
          <p:cNvPr id="6288" name="Group 144"/>
          <p:cNvGrpSpPr>
            <a:grpSpLocks/>
          </p:cNvGrpSpPr>
          <p:nvPr/>
        </p:nvGrpSpPr>
        <p:grpSpPr bwMode="auto">
          <a:xfrm>
            <a:off x="6816725" y="3284538"/>
            <a:ext cx="360363" cy="461962"/>
            <a:chOff x="1037" y="2019"/>
            <a:chExt cx="227" cy="291"/>
          </a:xfrm>
        </p:grpSpPr>
        <p:sp>
          <p:nvSpPr>
            <p:cNvPr id="128041" name="Oval 145"/>
            <p:cNvSpPr>
              <a:spLocks noChangeArrowheads="1"/>
            </p:cNvSpPr>
            <p:nvPr/>
          </p:nvSpPr>
          <p:spPr bwMode="auto">
            <a:xfrm>
              <a:off x="1066" y="2069"/>
              <a:ext cx="181" cy="181"/>
            </a:xfrm>
            <a:prstGeom prst="ellipse">
              <a:avLst/>
            </a:prstGeom>
            <a:solidFill>
              <a:srgbClr val="FF7D7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28042" name="Text Box 146"/>
            <p:cNvSpPr txBox="1">
              <a:spLocks noChangeArrowheads="1"/>
            </p:cNvSpPr>
            <p:nvPr/>
          </p:nvSpPr>
          <p:spPr bwMode="auto">
            <a:xfrm>
              <a:off x="1037" y="2019"/>
              <a:ext cx="22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latin typeface="Arial" panose="020B0604020202020204" pitchFamily="34" charset="0"/>
                </a:rPr>
                <a:t>+</a:t>
              </a:r>
              <a:endParaRPr lang="en-US" altLang="en-US" sz="2400" b="1">
                <a:latin typeface="Arial" panose="020B0604020202020204" pitchFamily="34" charset="0"/>
              </a:endParaRPr>
            </a:p>
          </p:txBody>
        </p:sp>
      </p:grpSp>
      <p:grpSp>
        <p:nvGrpSpPr>
          <p:cNvPr id="6291" name="Group 147"/>
          <p:cNvGrpSpPr>
            <a:grpSpLocks/>
          </p:cNvGrpSpPr>
          <p:nvPr/>
        </p:nvGrpSpPr>
        <p:grpSpPr bwMode="auto">
          <a:xfrm>
            <a:off x="6311900" y="2492375"/>
            <a:ext cx="360363" cy="523875"/>
            <a:chOff x="1461" y="1947"/>
            <a:chExt cx="227" cy="330"/>
          </a:xfrm>
        </p:grpSpPr>
        <p:sp>
          <p:nvSpPr>
            <p:cNvPr id="128039" name="Oval 148"/>
            <p:cNvSpPr>
              <a:spLocks noChangeArrowheads="1"/>
            </p:cNvSpPr>
            <p:nvPr/>
          </p:nvSpPr>
          <p:spPr bwMode="auto">
            <a:xfrm>
              <a:off x="1474" y="2024"/>
              <a:ext cx="181" cy="181"/>
            </a:xfrm>
            <a:prstGeom prst="ellipse">
              <a:avLst/>
            </a:prstGeom>
            <a:solidFill>
              <a:srgbClr val="7DC4C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28040" name="Text Box 149"/>
            <p:cNvSpPr txBox="1">
              <a:spLocks noChangeArrowheads="1"/>
            </p:cNvSpPr>
            <p:nvPr/>
          </p:nvSpPr>
          <p:spPr bwMode="auto">
            <a:xfrm>
              <a:off x="1461" y="1947"/>
              <a:ext cx="22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800" b="1">
                  <a:latin typeface="Arial" panose="020B0604020202020204" pitchFamily="34" charset="0"/>
                </a:rPr>
                <a:t>-</a:t>
              </a:r>
              <a:endParaRPr lang="en-US" altLang="en-US" sz="2800" b="1">
                <a:latin typeface="Arial" panose="020B0604020202020204" pitchFamily="34" charset="0"/>
              </a:endParaRPr>
            </a:p>
          </p:txBody>
        </p:sp>
      </p:grpSp>
      <p:grpSp>
        <p:nvGrpSpPr>
          <p:cNvPr id="6294" name="Group 150"/>
          <p:cNvGrpSpPr>
            <a:grpSpLocks/>
          </p:cNvGrpSpPr>
          <p:nvPr/>
        </p:nvGrpSpPr>
        <p:grpSpPr bwMode="auto">
          <a:xfrm>
            <a:off x="4511675" y="3429000"/>
            <a:ext cx="360363" cy="461963"/>
            <a:chOff x="1037" y="2019"/>
            <a:chExt cx="227" cy="291"/>
          </a:xfrm>
        </p:grpSpPr>
        <p:sp>
          <p:nvSpPr>
            <p:cNvPr id="128037" name="Oval 151"/>
            <p:cNvSpPr>
              <a:spLocks noChangeArrowheads="1"/>
            </p:cNvSpPr>
            <p:nvPr/>
          </p:nvSpPr>
          <p:spPr bwMode="auto">
            <a:xfrm>
              <a:off x="1066" y="2069"/>
              <a:ext cx="181" cy="181"/>
            </a:xfrm>
            <a:prstGeom prst="ellipse">
              <a:avLst/>
            </a:prstGeom>
            <a:solidFill>
              <a:srgbClr val="FF7D7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28038" name="Text Box 152"/>
            <p:cNvSpPr txBox="1">
              <a:spLocks noChangeArrowheads="1"/>
            </p:cNvSpPr>
            <p:nvPr/>
          </p:nvSpPr>
          <p:spPr bwMode="auto">
            <a:xfrm>
              <a:off x="1037" y="2019"/>
              <a:ext cx="22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latin typeface="Arial" panose="020B0604020202020204" pitchFamily="34" charset="0"/>
                </a:rPr>
                <a:t>+</a:t>
              </a:r>
              <a:endParaRPr lang="en-US" altLang="en-US" sz="2400" b="1">
                <a:latin typeface="Arial" panose="020B0604020202020204" pitchFamily="34" charset="0"/>
              </a:endParaRPr>
            </a:p>
          </p:txBody>
        </p:sp>
      </p:grpSp>
      <p:sp>
        <p:nvSpPr>
          <p:cNvPr id="6297" name="Text Box 153"/>
          <p:cNvSpPr txBox="1">
            <a:spLocks noChangeArrowheads="1"/>
          </p:cNvSpPr>
          <p:nvPr/>
        </p:nvSpPr>
        <p:spPr bwMode="auto">
          <a:xfrm>
            <a:off x="4656138" y="1484313"/>
            <a:ext cx="2808287" cy="830262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latin typeface="Arial" panose="020B0604020202020204" pitchFamily="34" charset="0"/>
              </a:rPr>
              <a:t>MOLTEN IONIC COMPOUND</a:t>
            </a:r>
            <a:endParaRPr lang="en-US" altLang="en-US" sz="2400" b="1">
              <a:latin typeface="Arial" panose="020B0604020202020204" pitchFamily="34" charset="0"/>
            </a:endParaRPr>
          </a:p>
        </p:txBody>
      </p:sp>
      <p:sp>
        <p:nvSpPr>
          <p:cNvPr id="6298" name="Text Box 154"/>
          <p:cNvSpPr txBox="1">
            <a:spLocks noChangeArrowheads="1"/>
          </p:cNvSpPr>
          <p:nvPr/>
        </p:nvSpPr>
        <p:spPr bwMode="auto">
          <a:xfrm>
            <a:off x="2566988" y="4076700"/>
            <a:ext cx="1584325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FF3300"/>
                </a:solidFill>
                <a:latin typeface="Arial" panose="020B0604020202020204" pitchFamily="34" charset="0"/>
              </a:rPr>
              <a:t>+ ANODE</a:t>
            </a:r>
            <a:endParaRPr lang="en-US" altLang="en-US" sz="2400" b="1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6299" name="Text Box 155"/>
          <p:cNvSpPr txBox="1">
            <a:spLocks noChangeArrowheads="1"/>
          </p:cNvSpPr>
          <p:nvPr/>
        </p:nvSpPr>
        <p:spPr bwMode="auto">
          <a:xfrm>
            <a:off x="8183563" y="4076700"/>
            <a:ext cx="2016125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0066FF"/>
                </a:solidFill>
                <a:latin typeface="Arial" panose="020B0604020202020204" pitchFamily="34" charset="0"/>
              </a:rPr>
              <a:t>- CATHODE</a:t>
            </a:r>
            <a:endParaRPr lang="en-US" altLang="en-US" sz="2400" b="1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  <p:sp>
        <p:nvSpPr>
          <p:cNvPr id="6300" name="Text Box 156"/>
          <p:cNvSpPr txBox="1">
            <a:spLocks noChangeArrowheads="1"/>
          </p:cNvSpPr>
          <p:nvPr/>
        </p:nvSpPr>
        <p:spPr bwMode="auto">
          <a:xfrm>
            <a:off x="3503613" y="4581525"/>
            <a:ext cx="5832475" cy="134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When the battery is switched on, </a:t>
            </a:r>
          </a:p>
          <a:p>
            <a:pPr eaLnBrk="1" hangingPunct="1"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the </a:t>
            </a:r>
            <a:r>
              <a:rPr lang="en-GB" altLang="en-US" sz="2400" b="1">
                <a:solidFill>
                  <a:srgbClr val="FF3300"/>
                </a:solidFill>
                <a:latin typeface="Arial" panose="020B0604020202020204" pitchFamily="34" charset="0"/>
              </a:rPr>
              <a:t>+ IONS</a:t>
            </a:r>
            <a:r>
              <a:rPr lang="en-GB" altLang="en-US" sz="2400">
                <a:latin typeface="Arial" panose="020B0604020202020204" pitchFamily="34" charset="0"/>
              </a:rPr>
              <a:t> move to the </a:t>
            </a:r>
            <a:r>
              <a:rPr lang="en-GB" altLang="en-US" sz="2400" b="1">
                <a:solidFill>
                  <a:srgbClr val="0066FF"/>
                </a:solidFill>
                <a:latin typeface="Arial" panose="020B0604020202020204" pitchFamily="34" charset="0"/>
              </a:rPr>
              <a:t>– CATHODE </a:t>
            </a:r>
          </a:p>
          <a:p>
            <a:pPr eaLnBrk="1" hangingPunct="1"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the </a:t>
            </a:r>
            <a:r>
              <a:rPr lang="en-GB" altLang="en-US" sz="2400" b="1">
                <a:solidFill>
                  <a:srgbClr val="0066FF"/>
                </a:solidFill>
                <a:latin typeface="Arial" panose="020B0604020202020204" pitchFamily="34" charset="0"/>
              </a:rPr>
              <a:t>– IONS</a:t>
            </a:r>
            <a:r>
              <a:rPr lang="en-GB" altLang="en-US" sz="2400">
                <a:latin typeface="Arial" panose="020B0604020202020204" pitchFamily="34" charset="0"/>
              </a:rPr>
              <a:t> move to the </a:t>
            </a:r>
            <a:r>
              <a:rPr lang="en-GB" altLang="en-US" sz="2400" b="1">
                <a:solidFill>
                  <a:srgbClr val="FF3300"/>
                </a:solidFill>
                <a:latin typeface="Arial" panose="020B0604020202020204" pitchFamily="34" charset="0"/>
              </a:rPr>
              <a:t>+ ANODE</a:t>
            </a:r>
            <a:endParaRPr lang="en-US" altLang="en-US" sz="2400" b="1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128035" name="Text Box 157"/>
          <p:cNvSpPr txBox="1">
            <a:spLocks noChangeArrowheads="1"/>
          </p:cNvSpPr>
          <p:nvPr/>
        </p:nvSpPr>
        <p:spPr bwMode="auto">
          <a:xfrm>
            <a:off x="4079875" y="0"/>
            <a:ext cx="417671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 u="sng">
                <a:latin typeface="Arial" panose="020B0604020202020204" pitchFamily="34" charset="0"/>
              </a:rPr>
              <a:t>SEPARATING THE IONS 2</a:t>
            </a:r>
            <a:endParaRPr lang="en-US" altLang="en-US" sz="2400" b="1" u="sng">
              <a:latin typeface="Arial" panose="020B0604020202020204" pitchFamily="34" charset="0"/>
            </a:endParaRPr>
          </a:p>
        </p:txBody>
      </p:sp>
      <p:sp>
        <p:nvSpPr>
          <p:cNvPr id="6302" name="Text Box 158"/>
          <p:cNvSpPr txBox="1">
            <a:spLocks noChangeArrowheads="1"/>
          </p:cNvSpPr>
          <p:nvPr/>
        </p:nvSpPr>
        <p:spPr bwMode="auto">
          <a:xfrm>
            <a:off x="1524000" y="6035675"/>
            <a:ext cx="914400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200">
                <a:latin typeface="Arial" panose="020B0604020202020204" pitchFamily="34" charset="0"/>
              </a:rPr>
              <a:t>This gives a way to SPLIT UP IONIC COMPOUNDS: “</a:t>
            </a:r>
            <a:r>
              <a:rPr lang="en-GB" altLang="en-US" sz="2200" b="1">
                <a:solidFill>
                  <a:srgbClr val="FF0000"/>
                </a:solidFill>
                <a:latin typeface="Arial" panose="020B0604020202020204" pitchFamily="34" charset="0"/>
              </a:rPr>
              <a:t>ELECTROLYSIS</a:t>
            </a:r>
            <a:r>
              <a:rPr lang="en-GB" altLang="en-US" sz="2200">
                <a:latin typeface="Arial" panose="020B0604020202020204" pitchFamily="34" charset="0"/>
              </a:rPr>
              <a:t>”</a:t>
            </a:r>
            <a:endParaRPr lang="en-US" altLang="en-US" sz="2200"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223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L 0.33047 0.025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6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3" y="125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85185E-6 L -0.06042 -0.06805 " pathEditMode="relative" rAng="0" ptsTypes="AA">
                                      <p:cBhvr>
                                        <p:cTn id="99" dur="3000" fill="hold"/>
                                        <p:tgtEl>
                                          <p:spTgt spid="6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1" y="-3403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44444E-6 L -0.10338 -0.00857 " pathEditMode="relative" rAng="0" ptsTypes="AA">
                                      <p:cBhvr>
                                        <p:cTn id="101" dur="3000" fill="hold"/>
                                        <p:tgtEl>
                                          <p:spTgt spid="6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69" y="-44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7 2.59259E-6 L -0.21563 -0.00047 " pathEditMode="relative" rAng="0" ptsTypes="AA">
                                      <p:cBhvr>
                                        <p:cTn id="103" dur="3000" fill="hold"/>
                                        <p:tgtEl>
                                          <p:spTgt spid="6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11" y="-23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2.59259E-6 L -0.29023 0.05532 " pathEditMode="relative" rAng="0" ptsTypes="AA">
                                      <p:cBhvr>
                                        <p:cTn id="105" dur="3000" fill="hold"/>
                                        <p:tgtEl>
                                          <p:spTgt spid="6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18" y="2755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44444E-6 L 0.18464 0.02268 " pathEditMode="relative" rAng="0" ptsTypes="AA">
                                      <p:cBhvr>
                                        <p:cTn id="107" dur="3000" fill="hold"/>
                                        <p:tgtEl>
                                          <p:spTgt spid="6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32" y="1134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28047 0.01898 " pathEditMode="relative" rAng="0" ptsTypes="AA">
                                      <p:cBhvr>
                                        <p:cTn id="109" dur="3000" fill="hold"/>
                                        <p:tgtEl>
                                          <p:spTgt spid="6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23" y="949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59259E-6 L 0.10351 -0.02084 " pathEditMode="relative" rAng="0" ptsTypes="AA">
                                      <p:cBhvr>
                                        <p:cTn id="111" dur="3000" fill="hold"/>
                                        <p:tgtEl>
                                          <p:spTgt spid="6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69" y="-1042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-0.38672 0.00393 " pathEditMode="relative" rAng="0" ptsTypes="AA">
                                      <p:cBhvr>
                                        <p:cTn id="113" dur="3000" fill="hold"/>
                                        <p:tgtEl>
                                          <p:spTgt spid="6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36" y="185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48148E-6 L 0.12708 0.00023 " pathEditMode="relative" rAng="0" ptsTypes="AA">
                                      <p:cBhvr>
                                        <p:cTn id="115" dur="3000" fill="hold"/>
                                        <p:tgtEl>
                                          <p:spTgt spid="6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54" y="0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L 0.23334 -0.0699 " pathEditMode="relative" rAng="0" ptsTypes="AA">
                                      <p:cBhvr>
                                        <p:cTn id="117" dur="3000" fill="hold"/>
                                        <p:tgtEl>
                                          <p:spTgt spid="6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67" y="-3495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33333E-6 L -0.15469 -0.01065 " pathEditMode="relative" rAng="0" ptsTypes="AA">
                                      <p:cBhvr>
                                        <p:cTn id="119" dur="3000" fill="hold"/>
                                        <p:tgtEl>
                                          <p:spTgt spid="6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34" y="-532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6 L 0.33542 -0.06134 " pathEditMode="relative" rAng="0" ptsTypes="AA">
                                      <p:cBhvr>
                                        <p:cTn id="121" dur="3000" fill="hold"/>
                                        <p:tgtEl>
                                          <p:spTgt spid="6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71" y="-3079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33333E-6 L 0.37083 -0.01944 " pathEditMode="relative" rAng="0" ptsTypes="AA">
                                      <p:cBhvr>
                                        <p:cTn id="123" dur="3000" fill="hold"/>
                                        <p:tgtEl>
                                          <p:spTgt spid="6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42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6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6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97" grpId="0" animBg="1"/>
      <p:bldP spid="6298" grpId="0" animBg="1"/>
      <p:bldP spid="6299" grpId="0" animBg="1"/>
      <p:bldP spid="6300" grpId="0" build="p"/>
      <p:bldP spid="630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8475663" cy="692785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175" y="1322388"/>
            <a:ext cx="8339138" cy="52768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276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ext Box 12"/>
          <p:cNvSpPr txBox="1">
            <a:spLocks noChangeArrowheads="1"/>
          </p:cNvSpPr>
          <p:nvPr/>
        </p:nvSpPr>
        <p:spPr bwMode="auto">
          <a:xfrm>
            <a:off x="1774825" y="0"/>
            <a:ext cx="88931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u="sng">
                <a:latin typeface="Arial" panose="020B0604020202020204" pitchFamily="34" charset="0"/>
              </a:rPr>
              <a:t>Example 1: Splitting up MOLTEN SODIUM CHLORIDE (salt)</a:t>
            </a:r>
            <a:endParaRPr lang="en-US" altLang="en-US" sz="2400" u="sng">
              <a:latin typeface="Arial" panose="020B0604020202020204" pitchFamily="34" charset="0"/>
            </a:endParaRPr>
          </a:p>
        </p:txBody>
      </p:sp>
      <p:grpSp>
        <p:nvGrpSpPr>
          <p:cNvPr id="130051" name="Group 23"/>
          <p:cNvGrpSpPr>
            <a:grpSpLocks/>
          </p:cNvGrpSpPr>
          <p:nvPr/>
        </p:nvGrpSpPr>
        <p:grpSpPr bwMode="auto">
          <a:xfrm>
            <a:off x="5735638" y="1700213"/>
            <a:ext cx="431800" cy="574675"/>
            <a:chOff x="884" y="1979"/>
            <a:chExt cx="272" cy="362"/>
          </a:xfrm>
        </p:grpSpPr>
        <p:sp>
          <p:nvSpPr>
            <p:cNvPr id="130136" name="Rectangle 24"/>
            <p:cNvSpPr>
              <a:spLocks noChangeArrowheads="1"/>
            </p:cNvSpPr>
            <p:nvPr/>
          </p:nvSpPr>
          <p:spPr bwMode="auto">
            <a:xfrm>
              <a:off x="884" y="1979"/>
              <a:ext cx="272" cy="3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grpSp>
          <p:nvGrpSpPr>
            <p:cNvPr id="130137" name="Group 25"/>
            <p:cNvGrpSpPr>
              <a:grpSpLocks noChangeAspect="1"/>
            </p:cNvGrpSpPr>
            <p:nvPr/>
          </p:nvGrpSpPr>
          <p:grpSpPr bwMode="auto">
            <a:xfrm>
              <a:off x="918" y="1979"/>
              <a:ext cx="67" cy="362"/>
              <a:chOff x="1655" y="754"/>
              <a:chExt cx="136" cy="862"/>
            </a:xfrm>
          </p:grpSpPr>
          <p:sp>
            <p:nvSpPr>
              <p:cNvPr id="130141" name="Line 26"/>
              <p:cNvSpPr>
                <a:spLocks noChangeAspect="1" noChangeShapeType="1"/>
              </p:cNvSpPr>
              <p:nvPr/>
            </p:nvSpPr>
            <p:spPr bwMode="auto">
              <a:xfrm>
                <a:off x="1655" y="754"/>
                <a:ext cx="0" cy="862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0142" name="Line 27"/>
              <p:cNvSpPr>
                <a:spLocks noChangeAspect="1" noChangeShapeType="1"/>
              </p:cNvSpPr>
              <p:nvPr/>
            </p:nvSpPr>
            <p:spPr bwMode="auto">
              <a:xfrm>
                <a:off x="1791" y="981"/>
                <a:ext cx="0" cy="363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30138" name="Group 28"/>
            <p:cNvGrpSpPr>
              <a:grpSpLocks noChangeAspect="1"/>
            </p:cNvGrpSpPr>
            <p:nvPr/>
          </p:nvGrpSpPr>
          <p:grpSpPr bwMode="auto">
            <a:xfrm>
              <a:off x="1073" y="1979"/>
              <a:ext cx="67" cy="362"/>
              <a:chOff x="1655" y="754"/>
              <a:chExt cx="136" cy="862"/>
            </a:xfrm>
          </p:grpSpPr>
          <p:sp>
            <p:nvSpPr>
              <p:cNvPr id="130139" name="Line 29"/>
              <p:cNvSpPr>
                <a:spLocks noChangeAspect="1" noChangeShapeType="1"/>
              </p:cNvSpPr>
              <p:nvPr/>
            </p:nvSpPr>
            <p:spPr bwMode="auto">
              <a:xfrm>
                <a:off x="1655" y="754"/>
                <a:ext cx="0" cy="862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0140" name="Line 30"/>
              <p:cNvSpPr>
                <a:spLocks noChangeAspect="1" noChangeShapeType="1"/>
              </p:cNvSpPr>
              <p:nvPr/>
            </p:nvSpPr>
            <p:spPr bwMode="auto">
              <a:xfrm>
                <a:off x="1791" y="981"/>
                <a:ext cx="0" cy="363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30052" name="Line 31"/>
          <p:cNvSpPr>
            <a:spLocks noChangeShapeType="1"/>
          </p:cNvSpPr>
          <p:nvPr/>
        </p:nvSpPr>
        <p:spPr bwMode="auto">
          <a:xfrm flipV="1">
            <a:off x="8916988" y="1974850"/>
            <a:ext cx="0" cy="720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0053" name="Line 32"/>
          <p:cNvSpPr>
            <a:spLocks noChangeShapeType="1"/>
          </p:cNvSpPr>
          <p:nvPr/>
        </p:nvSpPr>
        <p:spPr bwMode="auto">
          <a:xfrm>
            <a:off x="3227388" y="1974850"/>
            <a:ext cx="25209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0054" name="Line 33"/>
          <p:cNvSpPr>
            <a:spLocks noChangeShapeType="1"/>
          </p:cNvSpPr>
          <p:nvPr/>
        </p:nvSpPr>
        <p:spPr bwMode="auto">
          <a:xfrm>
            <a:off x="6180138" y="1974850"/>
            <a:ext cx="27352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0055" name="Line 34"/>
          <p:cNvSpPr>
            <a:spLocks noChangeShapeType="1"/>
          </p:cNvSpPr>
          <p:nvPr/>
        </p:nvSpPr>
        <p:spPr bwMode="auto">
          <a:xfrm flipV="1">
            <a:off x="3227388" y="1974850"/>
            <a:ext cx="0" cy="720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0056" name="Text Box 35"/>
          <p:cNvSpPr txBox="1">
            <a:spLocks noChangeArrowheads="1"/>
          </p:cNvSpPr>
          <p:nvPr/>
        </p:nvSpPr>
        <p:spPr bwMode="auto">
          <a:xfrm>
            <a:off x="5314950" y="1471613"/>
            <a:ext cx="4318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b="1">
                <a:solidFill>
                  <a:srgbClr val="FF3300"/>
                </a:solidFill>
                <a:latin typeface="Arial" panose="020B0604020202020204" pitchFamily="34" charset="0"/>
              </a:rPr>
              <a:t>+</a:t>
            </a:r>
            <a:endParaRPr lang="en-US" altLang="en-US" b="1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grpSp>
        <p:nvGrpSpPr>
          <p:cNvPr id="130057" name="Group 36"/>
          <p:cNvGrpSpPr>
            <a:grpSpLocks/>
          </p:cNvGrpSpPr>
          <p:nvPr/>
        </p:nvGrpSpPr>
        <p:grpSpPr bwMode="auto">
          <a:xfrm>
            <a:off x="3298825" y="2406650"/>
            <a:ext cx="217488" cy="215900"/>
            <a:chOff x="841" y="3675"/>
            <a:chExt cx="137" cy="136"/>
          </a:xfrm>
        </p:grpSpPr>
        <p:sp>
          <p:nvSpPr>
            <p:cNvPr id="130134" name="Line 37"/>
            <p:cNvSpPr>
              <a:spLocks noChangeAspect="1" noChangeShapeType="1"/>
            </p:cNvSpPr>
            <p:nvPr/>
          </p:nvSpPr>
          <p:spPr bwMode="auto">
            <a:xfrm>
              <a:off x="912" y="3675"/>
              <a:ext cx="1" cy="136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0135" name="Line 38"/>
            <p:cNvSpPr>
              <a:spLocks noChangeAspect="1" noChangeShapeType="1"/>
            </p:cNvSpPr>
            <p:nvPr/>
          </p:nvSpPr>
          <p:spPr bwMode="auto">
            <a:xfrm>
              <a:off x="841" y="3743"/>
              <a:ext cx="137" cy="1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0058" name="Line 40"/>
          <p:cNvSpPr>
            <a:spLocks noChangeShapeType="1"/>
          </p:cNvSpPr>
          <p:nvPr/>
        </p:nvSpPr>
        <p:spPr bwMode="auto">
          <a:xfrm>
            <a:off x="8629650" y="2479675"/>
            <a:ext cx="215900" cy="0"/>
          </a:xfrm>
          <a:prstGeom prst="line">
            <a:avLst/>
          </a:prstGeom>
          <a:noFill/>
          <a:ln w="539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0059" name="Rectangle 41"/>
          <p:cNvSpPr>
            <a:spLocks noChangeArrowheads="1"/>
          </p:cNvSpPr>
          <p:nvPr/>
        </p:nvSpPr>
        <p:spPr bwMode="auto">
          <a:xfrm>
            <a:off x="2944813" y="2420938"/>
            <a:ext cx="865187" cy="2520950"/>
          </a:xfrm>
          <a:prstGeom prst="rect">
            <a:avLst/>
          </a:prstGeom>
          <a:solidFill>
            <a:srgbClr val="FFD9D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0060" name="Rectangle 42"/>
          <p:cNvSpPr>
            <a:spLocks noChangeArrowheads="1"/>
          </p:cNvSpPr>
          <p:nvPr/>
        </p:nvSpPr>
        <p:spPr bwMode="auto">
          <a:xfrm>
            <a:off x="8543925" y="2420938"/>
            <a:ext cx="792163" cy="2592387"/>
          </a:xfrm>
          <a:prstGeom prst="rect">
            <a:avLst/>
          </a:prstGeom>
          <a:solidFill>
            <a:srgbClr val="E7EB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0061" name="Oval 44"/>
          <p:cNvSpPr>
            <a:spLocks noChangeAspect="1" noChangeArrowheads="1"/>
          </p:cNvSpPr>
          <p:nvPr/>
        </p:nvSpPr>
        <p:spPr bwMode="auto">
          <a:xfrm rot="10800000">
            <a:off x="8904288" y="4221163"/>
            <a:ext cx="122237" cy="1254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0062" name="Oval 45"/>
          <p:cNvSpPr>
            <a:spLocks noChangeAspect="1" noChangeArrowheads="1"/>
          </p:cNvSpPr>
          <p:nvPr/>
        </p:nvSpPr>
        <p:spPr bwMode="auto">
          <a:xfrm rot="10800000">
            <a:off x="8688388" y="4365625"/>
            <a:ext cx="122237" cy="12541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0063" name="Oval 46"/>
          <p:cNvSpPr>
            <a:spLocks noChangeAspect="1" noChangeArrowheads="1"/>
          </p:cNvSpPr>
          <p:nvPr/>
        </p:nvSpPr>
        <p:spPr bwMode="auto">
          <a:xfrm rot="10800000">
            <a:off x="8759825" y="3933825"/>
            <a:ext cx="122238" cy="12541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0064" name="Oval 47"/>
          <p:cNvSpPr>
            <a:spLocks noChangeAspect="1" noChangeArrowheads="1"/>
          </p:cNvSpPr>
          <p:nvPr/>
        </p:nvSpPr>
        <p:spPr bwMode="auto">
          <a:xfrm rot="10800000">
            <a:off x="9048750" y="4581525"/>
            <a:ext cx="122238" cy="12541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0065" name="Oval 48"/>
          <p:cNvSpPr>
            <a:spLocks noChangeAspect="1" noChangeArrowheads="1"/>
          </p:cNvSpPr>
          <p:nvPr/>
        </p:nvSpPr>
        <p:spPr bwMode="auto">
          <a:xfrm rot="10800000">
            <a:off x="9120188" y="3068638"/>
            <a:ext cx="122237" cy="1254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0066" name="Oval 49"/>
          <p:cNvSpPr>
            <a:spLocks noChangeAspect="1" noChangeArrowheads="1"/>
          </p:cNvSpPr>
          <p:nvPr/>
        </p:nvSpPr>
        <p:spPr bwMode="auto">
          <a:xfrm rot="10800000">
            <a:off x="8691563" y="2636838"/>
            <a:ext cx="122237" cy="1254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0067" name="Oval 50"/>
          <p:cNvSpPr>
            <a:spLocks noChangeAspect="1" noChangeArrowheads="1"/>
          </p:cNvSpPr>
          <p:nvPr/>
        </p:nvSpPr>
        <p:spPr bwMode="auto">
          <a:xfrm rot="10800000">
            <a:off x="8761413" y="3357563"/>
            <a:ext cx="122237" cy="1254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0068" name="Oval 51"/>
          <p:cNvSpPr>
            <a:spLocks noChangeAspect="1" noChangeArrowheads="1"/>
          </p:cNvSpPr>
          <p:nvPr/>
        </p:nvSpPr>
        <p:spPr bwMode="auto">
          <a:xfrm rot="10800000">
            <a:off x="8978900" y="2781300"/>
            <a:ext cx="122238" cy="12541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0069" name="Oval 52"/>
          <p:cNvSpPr>
            <a:spLocks noChangeAspect="1" noChangeArrowheads="1"/>
          </p:cNvSpPr>
          <p:nvPr/>
        </p:nvSpPr>
        <p:spPr bwMode="auto">
          <a:xfrm rot="10800000">
            <a:off x="9048750" y="3789363"/>
            <a:ext cx="122238" cy="1254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0070" name="Oval 53"/>
          <p:cNvSpPr>
            <a:spLocks noChangeAspect="1" noChangeArrowheads="1"/>
          </p:cNvSpPr>
          <p:nvPr/>
        </p:nvSpPr>
        <p:spPr bwMode="auto">
          <a:xfrm rot="10800000">
            <a:off x="8759825" y="4724400"/>
            <a:ext cx="141288" cy="14446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0071" name="Oval 54"/>
          <p:cNvSpPr>
            <a:spLocks noChangeAspect="1" noChangeArrowheads="1"/>
          </p:cNvSpPr>
          <p:nvPr/>
        </p:nvSpPr>
        <p:spPr bwMode="auto">
          <a:xfrm rot="10800000">
            <a:off x="8616950" y="3068638"/>
            <a:ext cx="122238" cy="1254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0072" name="Oval 55"/>
          <p:cNvSpPr>
            <a:spLocks noChangeAspect="1" noChangeArrowheads="1"/>
          </p:cNvSpPr>
          <p:nvPr/>
        </p:nvSpPr>
        <p:spPr bwMode="auto">
          <a:xfrm rot="10800000">
            <a:off x="8977313" y="3357563"/>
            <a:ext cx="122237" cy="1254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0073" name="Line 56"/>
          <p:cNvSpPr>
            <a:spLocks noChangeShapeType="1"/>
          </p:cNvSpPr>
          <p:nvPr/>
        </p:nvSpPr>
        <p:spPr bwMode="auto">
          <a:xfrm>
            <a:off x="9048750" y="2205038"/>
            <a:ext cx="215900" cy="0"/>
          </a:xfrm>
          <a:prstGeom prst="line">
            <a:avLst/>
          </a:prstGeom>
          <a:noFill/>
          <a:ln w="539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30074" name="Group 57"/>
          <p:cNvGrpSpPr>
            <a:grpSpLocks/>
          </p:cNvGrpSpPr>
          <p:nvPr/>
        </p:nvGrpSpPr>
        <p:grpSpPr bwMode="auto">
          <a:xfrm>
            <a:off x="2927350" y="2133600"/>
            <a:ext cx="217488" cy="215900"/>
            <a:chOff x="841" y="3675"/>
            <a:chExt cx="137" cy="136"/>
          </a:xfrm>
        </p:grpSpPr>
        <p:sp>
          <p:nvSpPr>
            <p:cNvPr id="130132" name="Line 58"/>
            <p:cNvSpPr>
              <a:spLocks noChangeAspect="1" noChangeShapeType="1"/>
            </p:cNvSpPr>
            <p:nvPr/>
          </p:nvSpPr>
          <p:spPr bwMode="auto">
            <a:xfrm>
              <a:off x="912" y="3675"/>
              <a:ext cx="1" cy="136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0133" name="Line 59"/>
            <p:cNvSpPr>
              <a:spLocks noChangeAspect="1" noChangeShapeType="1"/>
            </p:cNvSpPr>
            <p:nvPr/>
          </p:nvSpPr>
          <p:spPr bwMode="auto">
            <a:xfrm>
              <a:off x="841" y="3743"/>
              <a:ext cx="137" cy="1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229" name="Oval 61"/>
          <p:cNvSpPr>
            <a:spLocks noChangeArrowheads="1"/>
          </p:cNvSpPr>
          <p:nvPr/>
        </p:nvSpPr>
        <p:spPr bwMode="auto">
          <a:xfrm>
            <a:off x="3792538" y="3429000"/>
            <a:ext cx="503237" cy="504825"/>
          </a:xfrm>
          <a:prstGeom prst="ellipse">
            <a:avLst/>
          </a:prstGeom>
          <a:solidFill>
            <a:srgbClr val="ADBC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7230" name="Oval 62"/>
          <p:cNvSpPr>
            <a:spLocks noChangeArrowheads="1"/>
          </p:cNvSpPr>
          <p:nvPr/>
        </p:nvSpPr>
        <p:spPr bwMode="auto">
          <a:xfrm>
            <a:off x="3719513" y="3429000"/>
            <a:ext cx="144462" cy="14446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7231" name="Text Box 63"/>
          <p:cNvSpPr txBox="1">
            <a:spLocks noChangeArrowheads="1"/>
          </p:cNvSpPr>
          <p:nvPr/>
        </p:nvSpPr>
        <p:spPr bwMode="auto">
          <a:xfrm>
            <a:off x="3792538" y="3502025"/>
            <a:ext cx="503237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Cl</a:t>
            </a:r>
            <a:r>
              <a:rPr lang="en-GB" altLang="en-US" sz="2400" b="1" baseline="30000">
                <a:latin typeface="Arial" panose="020B0604020202020204" pitchFamily="34" charset="0"/>
              </a:rPr>
              <a:t>-</a:t>
            </a:r>
            <a:endParaRPr lang="en-US" altLang="en-US" sz="2400" b="1" baseline="30000">
              <a:latin typeface="Arial" panose="020B0604020202020204" pitchFamily="34" charset="0"/>
            </a:endParaRPr>
          </a:p>
        </p:txBody>
      </p:sp>
      <p:sp>
        <p:nvSpPr>
          <p:cNvPr id="7233" name="Oval 65"/>
          <p:cNvSpPr>
            <a:spLocks noChangeArrowheads="1"/>
          </p:cNvSpPr>
          <p:nvPr/>
        </p:nvSpPr>
        <p:spPr bwMode="auto">
          <a:xfrm>
            <a:off x="3792538" y="4365625"/>
            <a:ext cx="503237" cy="504825"/>
          </a:xfrm>
          <a:prstGeom prst="ellipse">
            <a:avLst/>
          </a:prstGeom>
          <a:solidFill>
            <a:srgbClr val="ADBC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7234" name="Oval 66"/>
          <p:cNvSpPr>
            <a:spLocks noChangeArrowheads="1"/>
          </p:cNvSpPr>
          <p:nvPr/>
        </p:nvSpPr>
        <p:spPr bwMode="auto">
          <a:xfrm>
            <a:off x="3719513" y="4365625"/>
            <a:ext cx="144462" cy="14446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7235" name="Text Box 67"/>
          <p:cNvSpPr txBox="1">
            <a:spLocks noChangeArrowheads="1"/>
          </p:cNvSpPr>
          <p:nvPr/>
        </p:nvSpPr>
        <p:spPr bwMode="auto">
          <a:xfrm>
            <a:off x="3792538" y="4438650"/>
            <a:ext cx="503237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Cl</a:t>
            </a:r>
            <a:r>
              <a:rPr lang="en-GB" altLang="en-US" sz="2400" b="1" baseline="30000">
                <a:latin typeface="Arial" panose="020B0604020202020204" pitchFamily="34" charset="0"/>
              </a:rPr>
              <a:t>-</a:t>
            </a:r>
            <a:endParaRPr lang="en-US" altLang="en-US" sz="2400" b="1" baseline="30000">
              <a:latin typeface="Arial" panose="020B0604020202020204" pitchFamily="34" charset="0"/>
            </a:endParaRPr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2424113" y="3421063"/>
            <a:ext cx="503237" cy="504825"/>
          </a:xfrm>
          <a:prstGeom prst="ellipse">
            <a:avLst/>
          </a:prstGeom>
          <a:solidFill>
            <a:srgbClr val="ADBC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2820988" y="3357563"/>
            <a:ext cx="144462" cy="14446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424113" y="3494088"/>
            <a:ext cx="503237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Cl</a:t>
            </a:r>
            <a:r>
              <a:rPr lang="en-GB" altLang="en-US" sz="2400" b="1" baseline="30000">
                <a:latin typeface="Arial" panose="020B0604020202020204" pitchFamily="34" charset="0"/>
              </a:rPr>
              <a:t>-</a:t>
            </a:r>
            <a:endParaRPr lang="en-US" altLang="en-US" sz="2400" b="1" baseline="30000">
              <a:latin typeface="Arial" panose="020B0604020202020204" pitchFamily="34" charset="0"/>
            </a:endParaRPr>
          </a:p>
        </p:txBody>
      </p:sp>
      <p:sp>
        <p:nvSpPr>
          <p:cNvPr id="7238" name="Oval 70"/>
          <p:cNvSpPr>
            <a:spLocks noChangeArrowheads="1"/>
          </p:cNvSpPr>
          <p:nvPr/>
        </p:nvSpPr>
        <p:spPr bwMode="auto">
          <a:xfrm>
            <a:off x="2424113" y="4356100"/>
            <a:ext cx="503237" cy="504825"/>
          </a:xfrm>
          <a:prstGeom prst="ellipse">
            <a:avLst/>
          </a:prstGeom>
          <a:solidFill>
            <a:srgbClr val="ADBC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7239" name="Oval 71"/>
          <p:cNvSpPr>
            <a:spLocks noChangeArrowheads="1"/>
          </p:cNvSpPr>
          <p:nvPr/>
        </p:nvSpPr>
        <p:spPr bwMode="auto">
          <a:xfrm>
            <a:off x="2820988" y="4292600"/>
            <a:ext cx="144462" cy="14446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7240" name="Text Box 72"/>
          <p:cNvSpPr txBox="1">
            <a:spLocks noChangeArrowheads="1"/>
          </p:cNvSpPr>
          <p:nvPr/>
        </p:nvSpPr>
        <p:spPr bwMode="auto">
          <a:xfrm>
            <a:off x="2424113" y="4429125"/>
            <a:ext cx="503237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Cl</a:t>
            </a:r>
            <a:r>
              <a:rPr lang="en-GB" altLang="en-US" sz="2400" b="1" baseline="30000">
                <a:latin typeface="Arial" panose="020B0604020202020204" pitchFamily="34" charset="0"/>
              </a:rPr>
              <a:t>-</a:t>
            </a:r>
            <a:endParaRPr lang="en-US" altLang="en-US" sz="2400" b="1" baseline="30000">
              <a:latin typeface="Arial" panose="020B0604020202020204" pitchFamily="34" charset="0"/>
            </a:endParaRPr>
          </a:p>
        </p:txBody>
      </p:sp>
      <p:grpSp>
        <p:nvGrpSpPr>
          <p:cNvPr id="7250" name="Group 82"/>
          <p:cNvGrpSpPr>
            <a:grpSpLocks/>
          </p:cNvGrpSpPr>
          <p:nvPr/>
        </p:nvGrpSpPr>
        <p:grpSpPr bwMode="auto">
          <a:xfrm>
            <a:off x="3779838" y="3432175"/>
            <a:ext cx="503237" cy="504825"/>
            <a:chOff x="2381" y="3249"/>
            <a:chExt cx="317" cy="318"/>
          </a:xfrm>
        </p:grpSpPr>
        <p:sp>
          <p:nvSpPr>
            <p:cNvPr id="130130" name="Oval 79"/>
            <p:cNvSpPr>
              <a:spLocks noChangeArrowheads="1"/>
            </p:cNvSpPr>
            <p:nvPr/>
          </p:nvSpPr>
          <p:spPr bwMode="auto">
            <a:xfrm>
              <a:off x="2381" y="3249"/>
              <a:ext cx="317" cy="318"/>
            </a:xfrm>
            <a:prstGeom prst="ellipse">
              <a:avLst/>
            </a:prstGeom>
            <a:solidFill>
              <a:srgbClr val="8097CA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0131" name="Text Box 81"/>
            <p:cNvSpPr txBox="1">
              <a:spLocks noChangeArrowheads="1"/>
            </p:cNvSpPr>
            <p:nvPr/>
          </p:nvSpPr>
          <p:spPr bwMode="auto">
            <a:xfrm>
              <a:off x="2381" y="3294"/>
              <a:ext cx="31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Cl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7251" name="Group 83"/>
          <p:cNvGrpSpPr>
            <a:grpSpLocks/>
          </p:cNvGrpSpPr>
          <p:nvPr/>
        </p:nvGrpSpPr>
        <p:grpSpPr bwMode="auto">
          <a:xfrm>
            <a:off x="2428875" y="3433763"/>
            <a:ext cx="503238" cy="504825"/>
            <a:chOff x="2381" y="3249"/>
            <a:chExt cx="317" cy="318"/>
          </a:xfrm>
        </p:grpSpPr>
        <p:sp>
          <p:nvSpPr>
            <p:cNvPr id="130128" name="Oval 84"/>
            <p:cNvSpPr>
              <a:spLocks noChangeArrowheads="1"/>
            </p:cNvSpPr>
            <p:nvPr/>
          </p:nvSpPr>
          <p:spPr bwMode="auto">
            <a:xfrm>
              <a:off x="2381" y="3249"/>
              <a:ext cx="317" cy="318"/>
            </a:xfrm>
            <a:prstGeom prst="ellipse">
              <a:avLst/>
            </a:prstGeom>
            <a:solidFill>
              <a:srgbClr val="8097CA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0129" name="Text Box 85"/>
            <p:cNvSpPr txBox="1">
              <a:spLocks noChangeArrowheads="1"/>
            </p:cNvSpPr>
            <p:nvPr/>
          </p:nvSpPr>
          <p:spPr bwMode="auto">
            <a:xfrm>
              <a:off x="2381" y="3294"/>
              <a:ext cx="31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Cl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7254" name="Group 86"/>
          <p:cNvGrpSpPr>
            <a:grpSpLocks/>
          </p:cNvGrpSpPr>
          <p:nvPr/>
        </p:nvGrpSpPr>
        <p:grpSpPr bwMode="auto">
          <a:xfrm>
            <a:off x="2420938" y="4375150"/>
            <a:ext cx="503237" cy="504825"/>
            <a:chOff x="2381" y="3249"/>
            <a:chExt cx="317" cy="318"/>
          </a:xfrm>
        </p:grpSpPr>
        <p:sp>
          <p:nvSpPr>
            <p:cNvPr id="130126" name="Oval 87"/>
            <p:cNvSpPr>
              <a:spLocks noChangeArrowheads="1"/>
            </p:cNvSpPr>
            <p:nvPr/>
          </p:nvSpPr>
          <p:spPr bwMode="auto">
            <a:xfrm>
              <a:off x="2381" y="3249"/>
              <a:ext cx="317" cy="318"/>
            </a:xfrm>
            <a:prstGeom prst="ellipse">
              <a:avLst/>
            </a:prstGeom>
            <a:solidFill>
              <a:srgbClr val="8097CA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0127" name="Text Box 88"/>
            <p:cNvSpPr txBox="1">
              <a:spLocks noChangeArrowheads="1"/>
            </p:cNvSpPr>
            <p:nvPr/>
          </p:nvSpPr>
          <p:spPr bwMode="auto">
            <a:xfrm>
              <a:off x="2381" y="3294"/>
              <a:ext cx="31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Cl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7257" name="Group 89"/>
          <p:cNvGrpSpPr>
            <a:grpSpLocks/>
          </p:cNvGrpSpPr>
          <p:nvPr/>
        </p:nvGrpSpPr>
        <p:grpSpPr bwMode="auto">
          <a:xfrm>
            <a:off x="3779838" y="4362450"/>
            <a:ext cx="503237" cy="504825"/>
            <a:chOff x="2381" y="3249"/>
            <a:chExt cx="317" cy="318"/>
          </a:xfrm>
        </p:grpSpPr>
        <p:sp>
          <p:nvSpPr>
            <p:cNvPr id="130124" name="Oval 90"/>
            <p:cNvSpPr>
              <a:spLocks noChangeArrowheads="1"/>
            </p:cNvSpPr>
            <p:nvPr/>
          </p:nvSpPr>
          <p:spPr bwMode="auto">
            <a:xfrm>
              <a:off x="2381" y="3249"/>
              <a:ext cx="317" cy="318"/>
            </a:xfrm>
            <a:prstGeom prst="ellipse">
              <a:avLst/>
            </a:prstGeom>
            <a:solidFill>
              <a:srgbClr val="8097CA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0125" name="Text Box 91"/>
            <p:cNvSpPr txBox="1">
              <a:spLocks noChangeArrowheads="1"/>
            </p:cNvSpPr>
            <p:nvPr/>
          </p:nvSpPr>
          <p:spPr bwMode="auto">
            <a:xfrm>
              <a:off x="2381" y="3294"/>
              <a:ext cx="31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Cl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7281" name="Group 113"/>
          <p:cNvGrpSpPr>
            <a:grpSpLocks/>
          </p:cNvGrpSpPr>
          <p:nvPr/>
        </p:nvGrpSpPr>
        <p:grpSpPr bwMode="auto">
          <a:xfrm>
            <a:off x="1666875" y="476250"/>
            <a:ext cx="9001125" cy="1211263"/>
            <a:chOff x="90" y="300"/>
            <a:chExt cx="5670" cy="763"/>
          </a:xfrm>
        </p:grpSpPr>
        <p:sp>
          <p:nvSpPr>
            <p:cNvPr id="130100" name="Rectangle 104"/>
            <p:cNvSpPr>
              <a:spLocks noChangeArrowheads="1"/>
            </p:cNvSpPr>
            <p:nvPr/>
          </p:nvSpPr>
          <p:spPr bwMode="auto">
            <a:xfrm>
              <a:off x="4036" y="300"/>
              <a:ext cx="1652" cy="590"/>
            </a:xfrm>
            <a:prstGeom prst="rect">
              <a:avLst/>
            </a:prstGeom>
            <a:solidFill>
              <a:srgbClr val="E5FFE5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0101" name="Rectangle 103"/>
            <p:cNvSpPr>
              <a:spLocks noChangeArrowheads="1"/>
            </p:cNvSpPr>
            <p:nvPr/>
          </p:nvSpPr>
          <p:spPr bwMode="auto">
            <a:xfrm>
              <a:off x="2426" y="300"/>
              <a:ext cx="1724" cy="590"/>
            </a:xfrm>
            <a:prstGeom prst="rect">
              <a:avLst/>
            </a:prstGeom>
            <a:solidFill>
              <a:srgbClr val="E5FFE5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0102" name="Rectangle 102"/>
            <p:cNvSpPr>
              <a:spLocks noChangeArrowheads="1"/>
            </p:cNvSpPr>
            <p:nvPr/>
          </p:nvSpPr>
          <p:spPr bwMode="auto">
            <a:xfrm>
              <a:off x="90" y="300"/>
              <a:ext cx="2336" cy="59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grpSp>
          <p:nvGrpSpPr>
            <p:cNvPr id="130103" name="Group 16"/>
            <p:cNvGrpSpPr>
              <a:grpSpLocks/>
            </p:cNvGrpSpPr>
            <p:nvPr/>
          </p:nvGrpSpPr>
          <p:grpSpPr bwMode="auto">
            <a:xfrm>
              <a:off x="158" y="437"/>
              <a:ext cx="227" cy="330"/>
              <a:chOff x="1461" y="1947"/>
              <a:chExt cx="227" cy="330"/>
            </a:xfrm>
          </p:grpSpPr>
          <p:sp>
            <p:nvSpPr>
              <p:cNvPr id="130122" name="Oval 17"/>
              <p:cNvSpPr>
                <a:spLocks noChangeArrowheads="1"/>
              </p:cNvSpPr>
              <p:nvPr/>
            </p:nvSpPr>
            <p:spPr bwMode="auto">
              <a:xfrm>
                <a:off x="1474" y="2024"/>
                <a:ext cx="181" cy="181"/>
              </a:xfrm>
              <a:prstGeom prst="ellipse">
                <a:avLst/>
              </a:prstGeom>
              <a:solidFill>
                <a:srgbClr val="7DC4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30123" name="Text Box 18"/>
              <p:cNvSpPr txBox="1">
                <a:spLocks noChangeArrowheads="1"/>
              </p:cNvSpPr>
              <p:nvPr/>
            </p:nvSpPr>
            <p:spPr bwMode="auto">
              <a:xfrm>
                <a:off x="1461" y="1947"/>
                <a:ext cx="22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800" b="1">
                    <a:latin typeface="Arial" panose="020B0604020202020204" pitchFamily="34" charset="0"/>
                  </a:rPr>
                  <a:t>-</a:t>
                </a:r>
                <a:endParaRPr lang="en-US" altLang="en-US" sz="2800" b="1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30104" name="Text Box 21"/>
            <p:cNvSpPr txBox="1">
              <a:spLocks noChangeArrowheads="1"/>
            </p:cNvSpPr>
            <p:nvPr/>
          </p:nvSpPr>
          <p:spPr bwMode="auto">
            <a:xfrm>
              <a:off x="430" y="437"/>
              <a:ext cx="31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latin typeface="Arial" panose="020B0604020202020204" pitchFamily="34" charset="0"/>
                </a:rPr>
                <a:t>=</a:t>
              </a:r>
              <a:endParaRPr lang="en-US" altLang="en-US" sz="2400" b="1">
                <a:latin typeface="Arial" panose="020B0604020202020204" pitchFamily="34" charset="0"/>
              </a:endParaRPr>
            </a:p>
          </p:txBody>
        </p:sp>
        <p:sp>
          <p:nvSpPr>
            <p:cNvPr id="130105" name="Text Box 22"/>
            <p:cNvSpPr txBox="1">
              <a:spLocks noChangeArrowheads="1"/>
            </p:cNvSpPr>
            <p:nvPr/>
          </p:nvSpPr>
          <p:spPr bwMode="auto">
            <a:xfrm>
              <a:off x="1111" y="391"/>
              <a:ext cx="1451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chlor</a:t>
              </a:r>
              <a:r>
                <a:rPr lang="en-GB" altLang="en-US" sz="2000" b="1" u="sng">
                  <a:latin typeface="Arial" panose="020B0604020202020204" pitchFamily="34" charset="0"/>
                </a:rPr>
                <a:t>ide</a:t>
              </a:r>
              <a:r>
                <a:rPr lang="en-GB" altLang="en-US" sz="2000" b="1">
                  <a:latin typeface="Arial" panose="020B0604020202020204" pitchFamily="34" charset="0"/>
                </a:rPr>
                <a:t> ION, extra 1 electron</a:t>
              </a:r>
              <a:endParaRPr lang="en-US" altLang="en-US" sz="2000" b="1">
                <a:latin typeface="Arial" panose="020B0604020202020204" pitchFamily="34" charset="0"/>
              </a:endParaRPr>
            </a:p>
          </p:txBody>
        </p:sp>
        <p:sp>
          <p:nvSpPr>
            <p:cNvPr id="130106" name="Line 39"/>
            <p:cNvSpPr>
              <a:spLocks noChangeShapeType="1"/>
            </p:cNvSpPr>
            <p:nvPr/>
          </p:nvSpPr>
          <p:spPr bwMode="auto">
            <a:xfrm>
              <a:off x="2978" y="1063"/>
              <a:ext cx="136" cy="0"/>
            </a:xfrm>
            <a:prstGeom prst="line">
              <a:avLst/>
            </a:prstGeom>
            <a:noFill/>
            <a:ln w="539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130107" name="Group 78"/>
            <p:cNvGrpSpPr>
              <a:grpSpLocks/>
            </p:cNvGrpSpPr>
            <p:nvPr/>
          </p:nvGrpSpPr>
          <p:grpSpPr bwMode="auto">
            <a:xfrm>
              <a:off x="656" y="436"/>
              <a:ext cx="363" cy="318"/>
              <a:chOff x="3650" y="481"/>
              <a:chExt cx="363" cy="318"/>
            </a:xfrm>
          </p:grpSpPr>
          <p:sp>
            <p:nvSpPr>
              <p:cNvPr id="130119" name="Oval 75"/>
              <p:cNvSpPr>
                <a:spLocks noChangeArrowheads="1"/>
              </p:cNvSpPr>
              <p:nvPr/>
            </p:nvSpPr>
            <p:spPr bwMode="auto">
              <a:xfrm>
                <a:off x="3696" y="481"/>
                <a:ext cx="317" cy="318"/>
              </a:xfrm>
              <a:prstGeom prst="ellipse">
                <a:avLst/>
              </a:prstGeom>
              <a:solidFill>
                <a:srgbClr val="ADBC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30120" name="Oval 76"/>
              <p:cNvSpPr>
                <a:spLocks noChangeArrowheads="1"/>
              </p:cNvSpPr>
              <p:nvPr/>
            </p:nvSpPr>
            <p:spPr bwMode="auto">
              <a:xfrm>
                <a:off x="3650" y="481"/>
                <a:ext cx="91" cy="91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30121" name="Text Box 77"/>
              <p:cNvSpPr txBox="1">
                <a:spLocks noChangeArrowheads="1"/>
              </p:cNvSpPr>
              <p:nvPr/>
            </p:nvSpPr>
            <p:spPr bwMode="auto">
              <a:xfrm>
                <a:off x="3696" y="527"/>
                <a:ext cx="31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1800" b="1">
                    <a:latin typeface="Arial" panose="020B0604020202020204" pitchFamily="34" charset="0"/>
                  </a:rPr>
                  <a:t>Cl</a:t>
                </a:r>
                <a:r>
                  <a:rPr lang="en-GB" altLang="en-US" sz="2400" b="1" baseline="30000">
                    <a:latin typeface="Arial" panose="020B0604020202020204" pitchFamily="34" charset="0"/>
                  </a:rPr>
                  <a:t>-</a:t>
                </a:r>
                <a:endParaRPr lang="en-US" altLang="en-US" sz="2400" b="1" baseline="300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30108" name="Group 92"/>
            <p:cNvGrpSpPr>
              <a:grpSpLocks/>
            </p:cNvGrpSpPr>
            <p:nvPr/>
          </p:nvGrpSpPr>
          <p:grpSpPr bwMode="auto">
            <a:xfrm>
              <a:off x="2562" y="436"/>
              <a:ext cx="317" cy="318"/>
              <a:chOff x="2381" y="3249"/>
              <a:chExt cx="317" cy="318"/>
            </a:xfrm>
          </p:grpSpPr>
          <p:sp>
            <p:nvSpPr>
              <p:cNvPr id="130117" name="Oval 93"/>
              <p:cNvSpPr>
                <a:spLocks noChangeArrowheads="1"/>
              </p:cNvSpPr>
              <p:nvPr/>
            </p:nvSpPr>
            <p:spPr bwMode="auto">
              <a:xfrm>
                <a:off x="2381" y="3249"/>
                <a:ext cx="317" cy="318"/>
              </a:xfrm>
              <a:prstGeom prst="ellipse">
                <a:avLst/>
              </a:prstGeom>
              <a:solidFill>
                <a:srgbClr val="8097C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30118" name="Text Box 94"/>
              <p:cNvSpPr txBox="1">
                <a:spLocks noChangeArrowheads="1"/>
              </p:cNvSpPr>
              <p:nvPr/>
            </p:nvSpPr>
            <p:spPr bwMode="auto">
              <a:xfrm>
                <a:off x="2381" y="3294"/>
                <a:ext cx="31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000" b="1">
                    <a:latin typeface="Arial" panose="020B0604020202020204" pitchFamily="34" charset="0"/>
                  </a:rPr>
                  <a:t>Cl</a:t>
                </a:r>
                <a:endParaRPr lang="en-US" altLang="en-US" sz="2000" b="1" baseline="300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30109" name="Text Box 95"/>
            <p:cNvSpPr txBox="1">
              <a:spLocks noChangeArrowheads="1"/>
            </p:cNvSpPr>
            <p:nvPr/>
          </p:nvSpPr>
          <p:spPr bwMode="auto">
            <a:xfrm>
              <a:off x="2880" y="391"/>
              <a:ext cx="1451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chlor</a:t>
              </a:r>
              <a:r>
                <a:rPr lang="en-GB" altLang="en-US" sz="2000" b="1" u="sng">
                  <a:latin typeface="Arial" panose="020B0604020202020204" pitchFamily="34" charset="0"/>
                </a:rPr>
                <a:t>ine</a:t>
              </a:r>
              <a:r>
                <a:rPr lang="en-GB" altLang="en-US" sz="2000" b="1">
                  <a:latin typeface="Arial" panose="020B0604020202020204" pitchFamily="34" charset="0"/>
                </a:rPr>
                <a:t> ATOM,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NEUTRAL</a:t>
              </a:r>
              <a:endParaRPr lang="en-US" altLang="en-US" sz="2000" b="1">
                <a:latin typeface="Arial" panose="020B0604020202020204" pitchFamily="34" charset="0"/>
              </a:endParaRPr>
            </a:p>
          </p:txBody>
        </p:sp>
        <p:grpSp>
          <p:nvGrpSpPr>
            <p:cNvPr id="130110" name="Group 96"/>
            <p:cNvGrpSpPr>
              <a:grpSpLocks/>
            </p:cNvGrpSpPr>
            <p:nvPr/>
          </p:nvGrpSpPr>
          <p:grpSpPr bwMode="auto">
            <a:xfrm>
              <a:off x="4195" y="391"/>
              <a:ext cx="317" cy="318"/>
              <a:chOff x="2381" y="3249"/>
              <a:chExt cx="317" cy="318"/>
            </a:xfrm>
          </p:grpSpPr>
          <p:sp>
            <p:nvSpPr>
              <p:cNvPr id="130115" name="Oval 97"/>
              <p:cNvSpPr>
                <a:spLocks noChangeArrowheads="1"/>
              </p:cNvSpPr>
              <p:nvPr/>
            </p:nvSpPr>
            <p:spPr bwMode="auto">
              <a:xfrm>
                <a:off x="2381" y="3249"/>
                <a:ext cx="317" cy="318"/>
              </a:xfrm>
              <a:prstGeom prst="ellipse">
                <a:avLst/>
              </a:prstGeom>
              <a:solidFill>
                <a:srgbClr val="8097C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30116" name="Text Box 98"/>
              <p:cNvSpPr txBox="1">
                <a:spLocks noChangeArrowheads="1"/>
              </p:cNvSpPr>
              <p:nvPr/>
            </p:nvSpPr>
            <p:spPr bwMode="auto">
              <a:xfrm>
                <a:off x="2381" y="3294"/>
                <a:ext cx="31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000" b="1">
                    <a:latin typeface="Arial" panose="020B0604020202020204" pitchFamily="34" charset="0"/>
                  </a:rPr>
                  <a:t>Cl</a:t>
                </a:r>
                <a:endParaRPr lang="en-US" altLang="en-US" sz="2000" b="1" baseline="300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30111" name="Group 99"/>
            <p:cNvGrpSpPr>
              <a:grpSpLocks/>
            </p:cNvGrpSpPr>
            <p:nvPr/>
          </p:nvGrpSpPr>
          <p:grpSpPr bwMode="auto">
            <a:xfrm>
              <a:off x="4512" y="391"/>
              <a:ext cx="317" cy="318"/>
              <a:chOff x="2381" y="3249"/>
              <a:chExt cx="317" cy="318"/>
            </a:xfrm>
          </p:grpSpPr>
          <p:sp>
            <p:nvSpPr>
              <p:cNvPr id="130113" name="Oval 100"/>
              <p:cNvSpPr>
                <a:spLocks noChangeArrowheads="1"/>
              </p:cNvSpPr>
              <p:nvPr/>
            </p:nvSpPr>
            <p:spPr bwMode="auto">
              <a:xfrm>
                <a:off x="2381" y="3249"/>
                <a:ext cx="317" cy="318"/>
              </a:xfrm>
              <a:prstGeom prst="ellipse">
                <a:avLst/>
              </a:prstGeom>
              <a:solidFill>
                <a:srgbClr val="8097C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30114" name="Text Box 101"/>
              <p:cNvSpPr txBox="1">
                <a:spLocks noChangeArrowheads="1"/>
              </p:cNvSpPr>
              <p:nvPr/>
            </p:nvSpPr>
            <p:spPr bwMode="auto">
              <a:xfrm>
                <a:off x="2381" y="3294"/>
                <a:ext cx="31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000" b="1">
                    <a:latin typeface="Arial" panose="020B0604020202020204" pitchFamily="34" charset="0"/>
                  </a:rPr>
                  <a:t>Cl</a:t>
                </a:r>
                <a:endParaRPr lang="en-US" altLang="en-US" sz="2000" b="1" baseline="300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30112" name="Text Box 105"/>
            <p:cNvSpPr txBox="1">
              <a:spLocks noChangeArrowheads="1"/>
            </p:cNvSpPr>
            <p:nvPr/>
          </p:nvSpPr>
          <p:spPr bwMode="auto">
            <a:xfrm>
              <a:off x="4876" y="391"/>
              <a:ext cx="884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Cl</a:t>
              </a:r>
              <a:r>
                <a:rPr lang="en-GB" altLang="en-US" sz="2000" b="1" baseline="-25000">
                  <a:latin typeface="Arial" panose="020B0604020202020204" pitchFamily="34" charset="0"/>
                </a:rPr>
                <a:t>2 </a:t>
              </a:r>
              <a:r>
                <a:rPr lang="en-GB" altLang="en-US" sz="2000" b="1">
                  <a:latin typeface="Arial" panose="020B0604020202020204" pitchFamily="34" charset="0"/>
                </a:rPr>
                <a:t>molecule</a:t>
              </a:r>
              <a:endParaRPr lang="en-US" altLang="en-US" sz="2000" b="1">
                <a:latin typeface="Arial" panose="020B0604020202020204" pitchFamily="34" charset="0"/>
              </a:endParaRPr>
            </a:p>
          </p:txBody>
        </p:sp>
      </p:grpSp>
      <p:sp>
        <p:nvSpPr>
          <p:cNvPr id="7274" name="Text Box 106"/>
          <p:cNvSpPr txBox="1">
            <a:spLocks noChangeArrowheads="1"/>
          </p:cNvSpPr>
          <p:nvPr/>
        </p:nvSpPr>
        <p:spPr bwMode="auto">
          <a:xfrm>
            <a:off x="5876925" y="2728913"/>
            <a:ext cx="2592388" cy="1784350"/>
          </a:xfrm>
          <a:prstGeom prst="rect">
            <a:avLst/>
          </a:prstGeom>
          <a:solidFill>
            <a:srgbClr val="E5FFE5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200" b="1">
                <a:solidFill>
                  <a:srgbClr val="0066FF"/>
                </a:solidFill>
                <a:latin typeface="Arial" panose="020B0604020202020204" pitchFamily="34" charset="0"/>
              </a:rPr>
              <a:t>- chloride IONS</a:t>
            </a:r>
            <a:r>
              <a:rPr lang="en-GB" altLang="en-US" sz="2200" b="1">
                <a:latin typeface="Arial" panose="020B0604020202020204" pitchFamily="34" charset="0"/>
              </a:rPr>
              <a:t> lose their extra electrons and turn into </a:t>
            </a:r>
            <a:r>
              <a:rPr lang="en-GB" altLang="en-US" sz="2200" b="1">
                <a:solidFill>
                  <a:srgbClr val="0000FF"/>
                </a:solidFill>
                <a:latin typeface="Arial" panose="020B0604020202020204" pitchFamily="34" charset="0"/>
              </a:rPr>
              <a:t>neutral chlorine ATOMS</a:t>
            </a:r>
            <a:endParaRPr lang="en-US" altLang="en-US" sz="2200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grpSp>
        <p:nvGrpSpPr>
          <p:cNvPr id="7279" name="Group 111"/>
          <p:cNvGrpSpPr>
            <a:grpSpLocks/>
          </p:cNvGrpSpPr>
          <p:nvPr/>
        </p:nvGrpSpPr>
        <p:grpSpPr bwMode="auto">
          <a:xfrm>
            <a:off x="1774825" y="5084763"/>
            <a:ext cx="5400675" cy="584200"/>
            <a:chOff x="930" y="3339"/>
            <a:chExt cx="3402" cy="368"/>
          </a:xfrm>
        </p:grpSpPr>
        <p:sp>
          <p:nvSpPr>
            <p:cNvPr id="130098" name="Text Box 107"/>
            <p:cNvSpPr txBox="1">
              <a:spLocks noChangeArrowheads="1"/>
            </p:cNvSpPr>
            <p:nvPr/>
          </p:nvSpPr>
          <p:spPr bwMode="auto">
            <a:xfrm>
              <a:off x="930" y="3339"/>
              <a:ext cx="3402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800" u="sng">
                  <a:latin typeface="Arial" panose="020B0604020202020204" pitchFamily="34" charset="0"/>
                </a:rPr>
                <a:t>At ANODE</a:t>
              </a:r>
              <a:r>
                <a:rPr lang="en-GB" altLang="en-US" sz="2800">
                  <a:latin typeface="Arial" panose="020B0604020202020204" pitchFamily="34" charset="0"/>
                </a:rPr>
                <a:t>:      </a:t>
              </a:r>
              <a:r>
                <a:rPr lang="en-GB" altLang="en-US" b="1">
                  <a:latin typeface="Arial" panose="020B0604020202020204" pitchFamily="34" charset="0"/>
                </a:rPr>
                <a:t>Cl</a:t>
              </a:r>
              <a:r>
                <a:rPr lang="en-GB" altLang="en-US" b="1" baseline="30000">
                  <a:latin typeface="Arial" panose="020B0604020202020204" pitchFamily="34" charset="0"/>
                </a:rPr>
                <a:t>-</a:t>
              </a:r>
              <a:r>
                <a:rPr lang="en-GB" altLang="en-US" sz="2800" b="1">
                  <a:latin typeface="Arial" panose="020B0604020202020204" pitchFamily="34" charset="0"/>
                </a:rPr>
                <a:t>            e</a:t>
              </a:r>
              <a:r>
                <a:rPr lang="en-GB" altLang="en-US" b="1" baseline="30000">
                  <a:latin typeface="Arial" panose="020B0604020202020204" pitchFamily="34" charset="0"/>
                </a:rPr>
                <a:t>-</a:t>
              </a:r>
              <a:r>
                <a:rPr lang="en-GB" altLang="en-US" sz="2800" b="1">
                  <a:latin typeface="Arial" panose="020B0604020202020204" pitchFamily="34" charset="0"/>
                </a:rPr>
                <a:t> + Cl</a:t>
              </a:r>
              <a:endParaRPr lang="en-US" altLang="en-US" sz="2800" b="1">
                <a:latin typeface="Arial" panose="020B0604020202020204" pitchFamily="34" charset="0"/>
              </a:endParaRPr>
            </a:p>
          </p:txBody>
        </p:sp>
        <p:sp>
          <p:nvSpPr>
            <p:cNvPr id="130099" name="Line 108"/>
            <p:cNvSpPr>
              <a:spLocks noChangeShapeType="1"/>
            </p:cNvSpPr>
            <p:nvPr/>
          </p:nvSpPr>
          <p:spPr bwMode="auto">
            <a:xfrm>
              <a:off x="2925" y="3521"/>
              <a:ext cx="499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280" name="Group 112"/>
          <p:cNvGrpSpPr>
            <a:grpSpLocks/>
          </p:cNvGrpSpPr>
          <p:nvPr/>
        </p:nvGrpSpPr>
        <p:grpSpPr bwMode="auto">
          <a:xfrm>
            <a:off x="1703388" y="5661025"/>
            <a:ext cx="5689600" cy="523875"/>
            <a:chOff x="1020" y="3793"/>
            <a:chExt cx="3584" cy="330"/>
          </a:xfrm>
        </p:grpSpPr>
        <p:sp>
          <p:nvSpPr>
            <p:cNvPr id="130096" name="Text Box 109"/>
            <p:cNvSpPr txBox="1">
              <a:spLocks noChangeArrowheads="1"/>
            </p:cNvSpPr>
            <p:nvPr/>
          </p:nvSpPr>
          <p:spPr bwMode="auto">
            <a:xfrm>
              <a:off x="1020" y="3793"/>
              <a:ext cx="358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800">
                  <a:latin typeface="Arial" panose="020B0604020202020204" pitchFamily="34" charset="0"/>
                </a:rPr>
                <a:t>then:      </a:t>
              </a:r>
              <a:r>
                <a:rPr lang="en-GB" altLang="en-US" sz="2800" b="1">
                  <a:latin typeface="Arial" panose="020B0604020202020204" pitchFamily="34" charset="0"/>
                </a:rPr>
                <a:t>Cl + Cl</a:t>
              </a:r>
              <a:r>
                <a:rPr lang="en-US" altLang="en-US" sz="2800" b="1">
                  <a:latin typeface="Arial" panose="020B0604020202020204" pitchFamily="34" charset="0"/>
                </a:rPr>
                <a:t>            Cl</a:t>
              </a:r>
              <a:r>
                <a:rPr lang="en-US" altLang="en-US" sz="2800" b="1" baseline="-25000">
                  <a:latin typeface="Arial" panose="020B0604020202020204" pitchFamily="34" charset="0"/>
                </a:rPr>
                <a:t>2   </a:t>
              </a:r>
              <a:r>
                <a:rPr lang="en-US" altLang="en-US" sz="2800" b="1">
                  <a:latin typeface="Arial" panose="020B0604020202020204" pitchFamily="34" charset="0"/>
                </a:rPr>
                <a:t>(gas)</a:t>
              </a:r>
            </a:p>
          </p:txBody>
        </p:sp>
        <p:sp>
          <p:nvSpPr>
            <p:cNvPr id="130097" name="Line 110"/>
            <p:cNvSpPr>
              <a:spLocks noChangeShapeType="1"/>
            </p:cNvSpPr>
            <p:nvPr/>
          </p:nvSpPr>
          <p:spPr bwMode="auto">
            <a:xfrm>
              <a:off x="2789" y="3974"/>
              <a:ext cx="499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282" name="AutoShape 114"/>
          <p:cNvSpPr>
            <a:spLocks noChangeArrowheads="1"/>
          </p:cNvSpPr>
          <p:nvPr/>
        </p:nvSpPr>
        <p:spPr bwMode="auto">
          <a:xfrm>
            <a:off x="7248525" y="5084763"/>
            <a:ext cx="3240088" cy="1008062"/>
          </a:xfrm>
          <a:prstGeom prst="wedgeRoundRectCallout">
            <a:avLst>
              <a:gd name="adj1" fmla="val -63917"/>
              <a:gd name="adj2" fmla="val 6852"/>
              <a:gd name="adj3" fmla="val 16667"/>
            </a:avLst>
          </a:prstGeom>
          <a:solidFill>
            <a:srgbClr val="FFEFE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Both together: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panose="020B0604020202020204" pitchFamily="34" charset="0"/>
              </a:rPr>
              <a:t>2Cl</a:t>
            </a:r>
            <a:r>
              <a:rPr lang="en-GB" altLang="en-US" sz="3600" b="1" baseline="30000">
                <a:latin typeface="Arial" panose="020B0604020202020204" pitchFamily="34" charset="0"/>
              </a:rPr>
              <a:t>-</a:t>
            </a:r>
            <a:r>
              <a:rPr lang="en-GB" altLang="en-US" sz="2800" b="1">
                <a:latin typeface="Arial" panose="020B0604020202020204" pitchFamily="34" charset="0"/>
              </a:rPr>
              <a:t> </a:t>
            </a:r>
            <a:r>
              <a:rPr lang="en-GB" altLang="en-US" b="1">
                <a:latin typeface="Arial" panose="020B0604020202020204" pitchFamily="34" charset="0"/>
              </a:rPr>
              <a:t>→</a:t>
            </a:r>
            <a:r>
              <a:rPr lang="en-GB" altLang="en-US" sz="2800" b="1">
                <a:latin typeface="Arial" panose="020B0604020202020204" pitchFamily="34" charset="0"/>
              </a:rPr>
              <a:t> 2e</a:t>
            </a:r>
            <a:r>
              <a:rPr lang="en-GB" altLang="en-US" sz="3600" b="1" baseline="30000">
                <a:latin typeface="Arial" panose="020B0604020202020204" pitchFamily="34" charset="0"/>
              </a:rPr>
              <a:t>-</a:t>
            </a:r>
            <a:r>
              <a:rPr lang="en-GB" altLang="en-US" sz="2800" b="1">
                <a:latin typeface="Arial" panose="020B0604020202020204" pitchFamily="34" charset="0"/>
              </a:rPr>
              <a:t> + Cl</a:t>
            </a:r>
            <a:r>
              <a:rPr lang="en-GB" altLang="en-US" sz="2800" b="1" baseline="-25000">
                <a:latin typeface="Arial" panose="020B0604020202020204" pitchFamily="34" charset="0"/>
              </a:rPr>
              <a:t>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865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0 C 0.01367 -0.01296 0.02747 -0.02569 0.03242 -0.06042 C 0.03737 -0.09514 0.00846 -0.18287 0.02995 -0.20833 C 0.05156 -0.2338 0.10651 -0.21181 0.16107 -0.2125 C 0.21562 -0.21319 0.30247 -0.21343 0.35716 -0.2125 C 0.41172 -0.21157 0.46419 -0.21319 0.48945 -0.20625 C 0.51471 -0.19931 0.50664 -0.19861 0.50859 -0.17083 C 0.51068 -0.14306 0.50599 -0.09144 0.50143 -0.03958 " pathEditMode="relative" rAng="0" ptsTypes="AAAAAAAA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56" y="-1104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1.48148E-6 C -0.01289 -0.02037 -0.02565 -0.04074 -0.03281 -0.06458 C -0.03997 -0.08842 -0.04219 -0.1162 -0.04349 -0.14375 C -0.04466 -0.17129 -0.07044 -0.21667 -0.04115 -0.22917 C -0.01185 -0.24167 0.08763 -0.22037 0.13268 -0.21875 C 0.17773 -0.21713 0.18867 -0.21898 0.22891 -0.21875 C 0.26927 -0.21852 0.34284 -0.21944 0.37565 -0.21667 C 0.40872 -0.21389 0.41602 -0.24097 0.42747 -0.20208 C 0.4388 -0.16319 0.44115 -0.07338 0.44401 0.01667 " pathEditMode="relative" rAng="0" ptsTypes="AAAAAAAAA">
                                      <p:cBhvr>
                                        <p:cTn id="14" dur="3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0" y="-1083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67 -7.40741E-7 C -0.02487 -0.00069 -0.03281 -0.00116 -0.03906 -0.04375 C -0.04531 -0.08634 -0.05196 -0.20417 -0.05443 -0.25625 C -0.0569 -0.30833 -0.08295 -0.33912 -0.05443 -0.35625 C -0.02578 -0.37338 0.05755 -0.35764 0.11653 -0.35833 C 0.17565 -0.35903 0.25104 -0.36273 0.30052 -0.36042 C 0.35013 -0.3581 0.39245 -0.40417 0.4138 -0.34375 C 0.43515 -0.28333 0.43216 -0.14074 0.42916 0.00208 " pathEditMode="relative" rAng="0" ptsTypes="AAAAAAAA">
                                      <p:cBhvr>
                                        <p:cTn id="16" dur="3000" fill="hold"/>
                                        <p:tgtEl>
                                          <p:spTgt spid="7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44" y="-1865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59259E-6 C 0.01354 -0.00949 0.02708 -0.01875 0.03138 -0.07291 C 0.03568 -0.12708 0.02448 -0.27824 0.02552 -0.325 C 0.02656 -0.37176 0.0095 -0.35 0.03724 -0.35416 C 0.06484 -0.35833 0.13802 -0.35069 0.19206 -0.35 C 0.24622 -0.3493 0.31237 -0.35162 0.36211 -0.35 C 0.41198 -0.34838 0.47305 -0.39467 0.49141 -0.33958 C 0.50977 -0.28449 0.49141 -0.15162 0.47279 -0.01875 " pathEditMode="relative" rAng="0" ptsTypes="AAAAAAAA">
                                      <p:cBhvr>
                                        <p:cTn id="18" dur="3000" fill="hold"/>
                                        <p:tgtEl>
                                          <p:spTgt spid="7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48" y="-1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1.48148E-6 L 0.13919 -0.13727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7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53" y="-687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7 L 0.08663 3.7037E-7 " pathEditMode="relative" ptsTypes="AA">
                                      <p:cBhvr>
                                        <p:cTn id="53" dur="3000" fill="hold"/>
                                        <p:tgtEl>
                                          <p:spTgt spid="7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48148E-6 L 0.0595 -0.14329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7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6" y="-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663 -2.96296E-6 L 0.08663 -0.28356 " pathEditMode="relative" ptsTypes="AA">
                                      <p:cBhvr>
                                        <p:cTn id="58" dur="3000" fill="hold"/>
                                        <p:tgtEl>
                                          <p:spTgt spid="7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919 -0.13727 L 0.13112 -0.42894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72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" y="-14583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85185E-6 L 2.77778E-7 -0.25185 " pathEditMode="relative" ptsTypes="AA">
                                      <p:cBhvr>
                                        <p:cTn id="62" dur="3000" fill="hold"/>
                                        <p:tgtEl>
                                          <p:spTgt spid="7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1 -0.14329 L 0.04649 -0.3875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72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" y="-1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7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7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7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29" grpId="0" animBg="1"/>
      <p:bldP spid="7230" grpId="0" animBg="1"/>
      <p:bldP spid="7231" grpId="0"/>
      <p:bldP spid="7233" grpId="0" animBg="1"/>
      <p:bldP spid="7234" grpId="0" animBg="1"/>
      <p:bldP spid="7235" grpId="0"/>
      <p:bldP spid="4" grpId="0" animBg="1"/>
      <p:bldP spid="5" grpId="0" animBg="1"/>
      <p:bldP spid="6" grpId="0"/>
      <p:bldP spid="7238" grpId="0" animBg="1"/>
      <p:bldP spid="7239" grpId="0" animBg="1"/>
      <p:bldP spid="7240" grpId="0"/>
      <p:bldP spid="7274" grpId="0" animBg="1"/>
      <p:bldP spid="728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03" name="Group 111"/>
          <p:cNvGrpSpPr>
            <a:grpSpLocks/>
          </p:cNvGrpSpPr>
          <p:nvPr/>
        </p:nvGrpSpPr>
        <p:grpSpPr bwMode="auto">
          <a:xfrm>
            <a:off x="7967663" y="4221163"/>
            <a:ext cx="719137" cy="576262"/>
            <a:chOff x="1692" y="1570"/>
            <a:chExt cx="453" cy="363"/>
          </a:xfrm>
        </p:grpSpPr>
        <p:sp>
          <p:nvSpPr>
            <p:cNvPr id="131162" name="Oval 112"/>
            <p:cNvSpPr>
              <a:spLocks noChangeArrowheads="1"/>
            </p:cNvSpPr>
            <p:nvPr/>
          </p:nvSpPr>
          <p:spPr bwMode="auto">
            <a:xfrm>
              <a:off x="1701" y="1570"/>
              <a:ext cx="363" cy="363"/>
            </a:xfrm>
            <a:prstGeom prst="ellipse">
              <a:avLst/>
            </a:prstGeom>
            <a:solidFill>
              <a:srgbClr val="FF7D7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1163" name="Oval 113"/>
            <p:cNvSpPr>
              <a:spLocks noChangeAspect="1" noChangeArrowheads="1"/>
            </p:cNvSpPr>
            <p:nvPr/>
          </p:nvSpPr>
          <p:spPr bwMode="auto">
            <a:xfrm>
              <a:off x="1913" y="1602"/>
              <a:ext cx="102" cy="10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1164" name="Text Box 114"/>
            <p:cNvSpPr txBox="1">
              <a:spLocks noChangeArrowheads="1"/>
            </p:cNvSpPr>
            <p:nvPr/>
          </p:nvSpPr>
          <p:spPr bwMode="auto">
            <a:xfrm>
              <a:off x="1692" y="1678"/>
              <a:ext cx="45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Na</a:t>
              </a:r>
              <a:r>
                <a:rPr lang="en-GB" altLang="en-US" sz="2000" b="1" baseline="30000">
                  <a:latin typeface="Arial" panose="020B0604020202020204" pitchFamily="34" charset="0"/>
                </a:rPr>
                <a:t>+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sp>
        <p:nvSpPr>
          <p:cNvPr id="131075" name="Text Box 4"/>
          <p:cNvSpPr txBox="1">
            <a:spLocks noChangeArrowheads="1"/>
          </p:cNvSpPr>
          <p:nvPr/>
        </p:nvSpPr>
        <p:spPr bwMode="auto">
          <a:xfrm>
            <a:off x="1774825" y="0"/>
            <a:ext cx="88931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u="sng">
                <a:latin typeface="Arial" panose="020B0604020202020204" pitchFamily="34" charset="0"/>
              </a:rPr>
              <a:t>Example 1: Splitting up MOLTEN SODIUM CHLORIDE (salt)</a:t>
            </a:r>
            <a:endParaRPr lang="en-US" altLang="en-US" sz="2400" u="sng">
              <a:latin typeface="Arial" panose="020B0604020202020204" pitchFamily="34" charset="0"/>
            </a:endParaRPr>
          </a:p>
        </p:txBody>
      </p:sp>
      <p:grpSp>
        <p:nvGrpSpPr>
          <p:cNvPr id="131076" name="Group 5"/>
          <p:cNvGrpSpPr>
            <a:grpSpLocks/>
          </p:cNvGrpSpPr>
          <p:nvPr/>
        </p:nvGrpSpPr>
        <p:grpSpPr bwMode="auto">
          <a:xfrm>
            <a:off x="5735638" y="1700213"/>
            <a:ext cx="431800" cy="574675"/>
            <a:chOff x="884" y="1979"/>
            <a:chExt cx="272" cy="362"/>
          </a:xfrm>
        </p:grpSpPr>
        <p:sp>
          <p:nvSpPr>
            <p:cNvPr id="131155" name="Rectangle 6"/>
            <p:cNvSpPr>
              <a:spLocks noChangeArrowheads="1"/>
            </p:cNvSpPr>
            <p:nvPr/>
          </p:nvSpPr>
          <p:spPr bwMode="auto">
            <a:xfrm>
              <a:off x="884" y="1979"/>
              <a:ext cx="272" cy="3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grpSp>
          <p:nvGrpSpPr>
            <p:cNvPr id="131156" name="Group 7"/>
            <p:cNvGrpSpPr>
              <a:grpSpLocks noChangeAspect="1"/>
            </p:cNvGrpSpPr>
            <p:nvPr/>
          </p:nvGrpSpPr>
          <p:grpSpPr bwMode="auto">
            <a:xfrm>
              <a:off x="918" y="1979"/>
              <a:ext cx="67" cy="362"/>
              <a:chOff x="1655" y="754"/>
              <a:chExt cx="136" cy="862"/>
            </a:xfrm>
          </p:grpSpPr>
          <p:sp>
            <p:nvSpPr>
              <p:cNvPr id="131160" name="Line 8"/>
              <p:cNvSpPr>
                <a:spLocks noChangeAspect="1" noChangeShapeType="1"/>
              </p:cNvSpPr>
              <p:nvPr/>
            </p:nvSpPr>
            <p:spPr bwMode="auto">
              <a:xfrm>
                <a:off x="1655" y="754"/>
                <a:ext cx="0" cy="862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1161" name="Line 9"/>
              <p:cNvSpPr>
                <a:spLocks noChangeAspect="1" noChangeShapeType="1"/>
              </p:cNvSpPr>
              <p:nvPr/>
            </p:nvSpPr>
            <p:spPr bwMode="auto">
              <a:xfrm>
                <a:off x="1791" y="981"/>
                <a:ext cx="0" cy="363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31157" name="Group 10"/>
            <p:cNvGrpSpPr>
              <a:grpSpLocks noChangeAspect="1"/>
            </p:cNvGrpSpPr>
            <p:nvPr/>
          </p:nvGrpSpPr>
          <p:grpSpPr bwMode="auto">
            <a:xfrm>
              <a:off x="1073" y="1979"/>
              <a:ext cx="67" cy="362"/>
              <a:chOff x="1655" y="754"/>
              <a:chExt cx="136" cy="862"/>
            </a:xfrm>
          </p:grpSpPr>
          <p:sp>
            <p:nvSpPr>
              <p:cNvPr id="131158" name="Line 11"/>
              <p:cNvSpPr>
                <a:spLocks noChangeAspect="1" noChangeShapeType="1"/>
              </p:cNvSpPr>
              <p:nvPr/>
            </p:nvSpPr>
            <p:spPr bwMode="auto">
              <a:xfrm>
                <a:off x="1655" y="754"/>
                <a:ext cx="0" cy="862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1159" name="Line 12"/>
              <p:cNvSpPr>
                <a:spLocks noChangeAspect="1" noChangeShapeType="1"/>
              </p:cNvSpPr>
              <p:nvPr/>
            </p:nvSpPr>
            <p:spPr bwMode="auto">
              <a:xfrm>
                <a:off x="1791" y="981"/>
                <a:ext cx="0" cy="363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31077" name="Line 13"/>
          <p:cNvSpPr>
            <a:spLocks noChangeShapeType="1"/>
          </p:cNvSpPr>
          <p:nvPr/>
        </p:nvSpPr>
        <p:spPr bwMode="auto">
          <a:xfrm flipV="1">
            <a:off x="8916988" y="1974850"/>
            <a:ext cx="0" cy="720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1078" name="Line 14"/>
          <p:cNvSpPr>
            <a:spLocks noChangeShapeType="1"/>
          </p:cNvSpPr>
          <p:nvPr/>
        </p:nvSpPr>
        <p:spPr bwMode="auto">
          <a:xfrm>
            <a:off x="3227388" y="1974850"/>
            <a:ext cx="25209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1079" name="Line 15"/>
          <p:cNvSpPr>
            <a:spLocks noChangeShapeType="1"/>
          </p:cNvSpPr>
          <p:nvPr/>
        </p:nvSpPr>
        <p:spPr bwMode="auto">
          <a:xfrm>
            <a:off x="6180138" y="1974850"/>
            <a:ext cx="27352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1080" name="Line 16"/>
          <p:cNvSpPr>
            <a:spLocks noChangeShapeType="1"/>
          </p:cNvSpPr>
          <p:nvPr/>
        </p:nvSpPr>
        <p:spPr bwMode="auto">
          <a:xfrm flipV="1">
            <a:off x="3227388" y="1974850"/>
            <a:ext cx="0" cy="720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1081" name="Text Box 17"/>
          <p:cNvSpPr txBox="1">
            <a:spLocks noChangeArrowheads="1"/>
          </p:cNvSpPr>
          <p:nvPr/>
        </p:nvSpPr>
        <p:spPr bwMode="auto">
          <a:xfrm>
            <a:off x="5314950" y="1471613"/>
            <a:ext cx="4318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b="1">
                <a:solidFill>
                  <a:srgbClr val="FF3300"/>
                </a:solidFill>
                <a:latin typeface="Arial" panose="020B0604020202020204" pitchFamily="34" charset="0"/>
              </a:rPr>
              <a:t>+</a:t>
            </a:r>
            <a:endParaRPr lang="en-US" altLang="en-US" b="1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grpSp>
        <p:nvGrpSpPr>
          <p:cNvPr id="131082" name="Group 18"/>
          <p:cNvGrpSpPr>
            <a:grpSpLocks/>
          </p:cNvGrpSpPr>
          <p:nvPr/>
        </p:nvGrpSpPr>
        <p:grpSpPr bwMode="auto">
          <a:xfrm>
            <a:off x="3298825" y="2406650"/>
            <a:ext cx="217488" cy="215900"/>
            <a:chOff x="841" y="3675"/>
            <a:chExt cx="137" cy="136"/>
          </a:xfrm>
        </p:grpSpPr>
        <p:sp>
          <p:nvSpPr>
            <p:cNvPr id="131153" name="Line 19"/>
            <p:cNvSpPr>
              <a:spLocks noChangeAspect="1" noChangeShapeType="1"/>
            </p:cNvSpPr>
            <p:nvPr/>
          </p:nvSpPr>
          <p:spPr bwMode="auto">
            <a:xfrm>
              <a:off x="912" y="3675"/>
              <a:ext cx="1" cy="136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1154" name="Line 20"/>
            <p:cNvSpPr>
              <a:spLocks noChangeAspect="1" noChangeShapeType="1"/>
            </p:cNvSpPr>
            <p:nvPr/>
          </p:nvSpPr>
          <p:spPr bwMode="auto">
            <a:xfrm>
              <a:off x="841" y="3743"/>
              <a:ext cx="137" cy="1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1083" name="Line 21"/>
          <p:cNvSpPr>
            <a:spLocks noChangeShapeType="1"/>
          </p:cNvSpPr>
          <p:nvPr/>
        </p:nvSpPr>
        <p:spPr bwMode="auto">
          <a:xfrm>
            <a:off x="8629650" y="2479675"/>
            <a:ext cx="215900" cy="0"/>
          </a:xfrm>
          <a:prstGeom prst="line">
            <a:avLst/>
          </a:prstGeom>
          <a:noFill/>
          <a:ln w="539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1084" name="Rectangle 22"/>
          <p:cNvSpPr>
            <a:spLocks noChangeArrowheads="1"/>
          </p:cNvSpPr>
          <p:nvPr/>
        </p:nvSpPr>
        <p:spPr bwMode="auto">
          <a:xfrm>
            <a:off x="2927350" y="2420938"/>
            <a:ext cx="865188" cy="2520950"/>
          </a:xfrm>
          <a:prstGeom prst="rect">
            <a:avLst/>
          </a:prstGeom>
          <a:solidFill>
            <a:srgbClr val="FFD9D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1085" name="Rectangle 23"/>
          <p:cNvSpPr>
            <a:spLocks noChangeArrowheads="1"/>
          </p:cNvSpPr>
          <p:nvPr/>
        </p:nvSpPr>
        <p:spPr bwMode="auto">
          <a:xfrm>
            <a:off x="8543925" y="2420938"/>
            <a:ext cx="792163" cy="2592387"/>
          </a:xfrm>
          <a:prstGeom prst="rect">
            <a:avLst/>
          </a:prstGeom>
          <a:solidFill>
            <a:srgbClr val="E7EB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1086" name="Oval 24"/>
          <p:cNvSpPr>
            <a:spLocks noChangeAspect="1" noChangeArrowheads="1"/>
          </p:cNvSpPr>
          <p:nvPr/>
        </p:nvSpPr>
        <p:spPr bwMode="auto">
          <a:xfrm rot="10800000">
            <a:off x="8904288" y="4437063"/>
            <a:ext cx="122237" cy="1254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1087" name="Oval 25"/>
          <p:cNvSpPr>
            <a:spLocks noChangeAspect="1" noChangeArrowheads="1"/>
          </p:cNvSpPr>
          <p:nvPr/>
        </p:nvSpPr>
        <p:spPr bwMode="auto">
          <a:xfrm rot="10800000">
            <a:off x="8616950" y="4652963"/>
            <a:ext cx="122238" cy="1254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1088" name="Oval 26"/>
          <p:cNvSpPr>
            <a:spLocks noChangeAspect="1" noChangeArrowheads="1"/>
          </p:cNvSpPr>
          <p:nvPr/>
        </p:nvSpPr>
        <p:spPr bwMode="auto">
          <a:xfrm rot="10800000">
            <a:off x="8832850" y="4076700"/>
            <a:ext cx="122238" cy="12541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1089" name="Oval 27"/>
          <p:cNvSpPr>
            <a:spLocks noChangeAspect="1" noChangeArrowheads="1"/>
          </p:cNvSpPr>
          <p:nvPr/>
        </p:nvSpPr>
        <p:spPr bwMode="auto">
          <a:xfrm rot="10800000">
            <a:off x="9048750" y="4652963"/>
            <a:ext cx="122238" cy="1254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1090" name="Oval 28"/>
          <p:cNvSpPr>
            <a:spLocks noChangeAspect="1" noChangeArrowheads="1"/>
          </p:cNvSpPr>
          <p:nvPr/>
        </p:nvSpPr>
        <p:spPr bwMode="auto">
          <a:xfrm rot="10800000">
            <a:off x="9120188" y="2852738"/>
            <a:ext cx="122237" cy="1254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1091" name="Oval 29"/>
          <p:cNvSpPr>
            <a:spLocks noChangeAspect="1" noChangeArrowheads="1"/>
          </p:cNvSpPr>
          <p:nvPr/>
        </p:nvSpPr>
        <p:spPr bwMode="auto">
          <a:xfrm rot="10800000">
            <a:off x="8616950" y="2565400"/>
            <a:ext cx="122238" cy="12541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1092" name="Oval 30"/>
          <p:cNvSpPr>
            <a:spLocks noChangeAspect="1" noChangeArrowheads="1"/>
          </p:cNvSpPr>
          <p:nvPr/>
        </p:nvSpPr>
        <p:spPr bwMode="auto">
          <a:xfrm rot="10800000">
            <a:off x="8688388" y="3716338"/>
            <a:ext cx="122237" cy="1254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1093" name="Oval 31"/>
          <p:cNvSpPr>
            <a:spLocks noChangeAspect="1" noChangeArrowheads="1"/>
          </p:cNvSpPr>
          <p:nvPr/>
        </p:nvSpPr>
        <p:spPr bwMode="auto">
          <a:xfrm rot="10800000">
            <a:off x="9048750" y="2565400"/>
            <a:ext cx="122238" cy="12541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1094" name="Oval 32"/>
          <p:cNvSpPr>
            <a:spLocks noChangeAspect="1" noChangeArrowheads="1"/>
          </p:cNvSpPr>
          <p:nvPr/>
        </p:nvSpPr>
        <p:spPr bwMode="auto">
          <a:xfrm rot="10800000">
            <a:off x="9048750" y="3789363"/>
            <a:ext cx="122238" cy="1254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8225" name="Oval 33"/>
          <p:cNvSpPr>
            <a:spLocks noChangeAspect="1" noChangeArrowheads="1"/>
          </p:cNvSpPr>
          <p:nvPr/>
        </p:nvSpPr>
        <p:spPr bwMode="auto">
          <a:xfrm rot="10800000">
            <a:off x="8616950" y="4149725"/>
            <a:ext cx="141288" cy="14446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1096" name="Oval 34"/>
          <p:cNvSpPr>
            <a:spLocks noChangeAspect="1" noChangeArrowheads="1"/>
          </p:cNvSpPr>
          <p:nvPr/>
        </p:nvSpPr>
        <p:spPr bwMode="auto">
          <a:xfrm rot="10800000">
            <a:off x="8616950" y="2924175"/>
            <a:ext cx="122238" cy="12541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1097" name="Oval 35"/>
          <p:cNvSpPr>
            <a:spLocks noChangeAspect="1" noChangeArrowheads="1"/>
          </p:cNvSpPr>
          <p:nvPr/>
        </p:nvSpPr>
        <p:spPr bwMode="auto">
          <a:xfrm rot="10800000">
            <a:off x="8975725" y="3500438"/>
            <a:ext cx="122238" cy="1254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1098" name="Line 36"/>
          <p:cNvSpPr>
            <a:spLocks noChangeShapeType="1"/>
          </p:cNvSpPr>
          <p:nvPr/>
        </p:nvSpPr>
        <p:spPr bwMode="auto">
          <a:xfrm>
            <a:off x="9048750" y="2205038"/>
            <a:ext cx="215900" cy="0"/>
          </a:xfrm>
          <a:prstGeom prst="line">
            <a:avLst/>
          </a:prstGeom>
          <a:noFill/>
          <a:ln w="539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31099" name="Group 37"/>
          <p:cNvGrpSpPr>
            <a:grpSpLocks/>
          </p:cNvGrpSpPr>
          <p:nvPr/>
        </p:nvGrpSpPr>
        <p:grpSpPr bwMode="auto">
          <a:xfrm>
            <a:off x="2927350" y="2133600"/>
            <a:ext cx="217488" cy="215900"/>
            <a:chOff x="841" y="3675"/>
            <a:chExt cx="137" cy="136"/>
          </a:xfrm>
        </p:grpSpPr>
        <p:sp>
          <p:nvSpPr>
            <p:cNvPr id="131151" name="Line 38"/>
            <p:cNvSpPr>
              <a:spLocks noChangeAspect="1" noChangeShapeType="1"/>
            </p:cNvSpPr>
            <p:nvPr/>
          </p:nvSpPr>
          <p:spPr bwMode="auto">
            <a:xfrm>
              <a:off x="912" y="3675"/>
              <a:ext cx="1" cy="136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1152" name="Line 39"/>
            <p:cNvSpPr>
              <a:spLocks noChangeAspect="1" noChangeShapeType="1"/>
            </p:cNvSpPr>
            <p:nvPr/>
          </p:nvSpPr>
          <p:spPr bwMode="auto">
            <a:xfrm>
              <a:off x="841" y="3743"/>
              <a:ext cx="137" cy="1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1100" name="Line 73"/>
          <p:cNvSpPr>
            <a:spLocks noChangeShapeType="1"/>
          </p:cNvSpPr>
          <p:nvPr/>
        </p:nvSpPr>
        <p:spPr bwMode="auto">
          <a:xfrm>
            <a:off x="7186613" y="1758950"/>
            <a:ext cx="215900" cy="0"/>
          </a:xfrm>
          <a:prstGeom prst="line">
            <a:avLst/>
          </a:prstGeom>
          <a:noFill/>
          <a:ln w="539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8334" name="Group 142"/>
          <p:cNvGrpSpPr>
            <a:grpSpLocks/>
          </p:cNvGrpSpPr>
          <p:nvPr/>
        </p:nvGrpSpPr>
        <p:grpSpPr bwMode="auto">
          <a:xfrm>
            <a:off x="2566988" y="5516563"/>
            <a:ext cx="5975350" cy="1262062"/>
            <a:chOff x="930" y="3339"/>
            <a:chExt cx="3764" cy="795"/>
          </a:xfrm>
        </p:grpSpPr>
        <p:sp>
          <p:nvSpPr>
            <p:cNvPr id="131149" name="Text Box 91"/>
            <p:cNvSpPr txBox="1">
              <a:spLocks noChangeArrowheads="1"/>
            </p:cNvSpPr>
            <p:nvPr/>
          </p:nvSpPr>
          <p:spPr bwMode="auto">
            <a:xfrm>
              <a:off x="930" y="3339"/>
              <a:ext cx="3764" cy="7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800" u="sng">
                  <a:latin typeface="Arial" panose="020B0604020202020204" pitchFamily="34" charset="0"/>
                </a:rPr>
                <a:t>At CATHODE</a:t>
              </a:r>
              <a:r>
                <a:rPr lang="en-GB" altLang="en-US" sz="2800">
                  <a:latin typeface="Arial" panose="020B0604020202020204" pitchFamily="34" charset="0"/>
                </a:rPr>
                <a:t>:  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b="1">
                  <a:latin typeface="Arial" panose="020B0604020202020204" pitchFamily="34" charset="0"/>
                </a:rPr>
                <a:t>Na</a:t>
              </a:r>
              <a:r>
                <a:rPr lang="en-GB" altLang="en-US" b="1" baseline="30000">
                  <a:latin typeface="Arial" panose="020B0604020202020204" pitchFamily="34" charset="0"/>
                </a:rPr>
                <a:t>+ </a:t>
              </a:r>
              <a:r>
                <a:rPr lang="en-GB" altLang="en-US" sz="2800" b="1">
                  <a:latin typeface="Arial" panose="020B0604020202020204" pitchFamily="34" charset="0"/>
                </a:rPr>
                <a:t>+ e</a:t>
              </a:r>
              <a:r>
                <a:rPr lang="en-GB" altLang="en-US" b="1" baseline="30000">
                  <a:latin typeface="Arial" panose="020B0604020202020204" pitchFamily="34" charset="0"/>
                </a:rPr>
                <a:t>-</a:t>
              </a:r>
              <a:r>
                <a:rPr lang="en-GB" altLang="en-US" b="1">
                  <a:latin typeface="Arial" panose="020B0604020202020204" pitchFamily="34" charset="0"/>
                </a:rPr>
                <a:t>           Na</a:t>
              </a:r>
              <a:endParaRPr lang="en-US" altLang="en-US" sz="2800" b="1">
                <a:latin typeface="Arial" panose="020B0604020202020204" pitchFamily="34" charset="0"/>
              </a:endParaRPr>
            </a:p>
          </p:txBody>
        </p:sp>
        <p:sp>
          <p:nvSpPr>
            <p:cNvPr id="131150" name="Line 92"/>
            <p:cNvSpPr>
              <a:spLocks noChangeShapeType="1"/>
            </p:cNvSpPr>
            <p:nvPr/>
          </p:nvSpPr>
          <p:spPr bwMode="auto">
            <a:xfrm>
              <a:off x="1972" y="3989"/>
              <a:ext cx="552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311" name="Group 119"/>
          <p:cNvGrpSpPr>
            <a:grpSpLocks/>
          </p:cNvGrpSpPr>
          <p:nvPr/>
        </p:nvGrpSpPr>
        <p:grpSpPr bwMode="auto">
          <a:xfrm>
            <a:off x="9336088" y="4221163"/>
            <a:ext cx="719137" cy="576262"/>
            <a:chOff x="2608" y="2614"/>
            <a:chExt cx="453" cy="363"/>
          </a:xfrm>
        </p:grpSpPr>
        <p:sp>
          <p:nvSpPr>
            <p:cNvPr id="131146" name="Oval 116"/>
            <p:cNvSpPr>
              <a:spLocks noChangeArrowheads="1"/>
            </p:cNvSpPr>
            <p:nvPr/>
          </p:nvSpPr>
          <p:spPr bwMode="auto">
            <a:xfrm>
              <a:off x="2617" y="2614"/>
              <a:ext cx="363" cy="363"/>
            </a:xfrm>
            <a:prstGeom prst="ellipse">
              <a:avLst/>
            </a:prstGeom>
            <a:solidFill>
              <a:srgbClr val="FF7D7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1147" name="Oval 117"/>
            <p:cNvSpPr>
              <a:spLocks noChangeAspect="1" noChangeArrowheads="1"/>
            </p:cNvSpPr>
            <p:nvPr/>
          </p:nvSpPr>
          <p:spPr bwMode="auto">
            <a:xfrm>
              <a:off x="2667" y="2646"/>
              <a:ext cx="102" cy="10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1148" name="Text Box 118"/>
            <p:cNvSpPr txBox="1">
              <a:spLocks noChangeArrowheads="1"/>
            </p:cNvSpPr>
            <p:nvPr/>
          </p:nvSpPr>
          <p:spPr bwMode="auto">
            <a:xfrm>
              <a:off x="2608" y="2704"/>
              <a:ext cx="45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Na</a:t>
              </a:r>
              <a:r>
                <a:rPr lang="en-GB" altLang="en-US" sz="2000" b="1" baseline="30000">
                  <a:latin typeface="Arial" panose="020B0604020202020204" pitchFamily="34" charset="0"/>
                </a:rPr>
                <a:t>+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8312" name="Group 120"/>
          <p:cNvGrpSpPr>
            <a:grpSpLocks/>
          </p:cNvGrpSpPr>
          <p:nvPr/>
        </p:nvGrpSpPr>
        <p:grpSpPr bwMode="auto">
          <a:xfrm>
            <a:off x="7967663" y="3357563"/>
            <a:ext cx="719137" cy="576262"/>
            <a:chOff x="1692" y="1570"/>
            <a:chExt cx="453" cy="363"/>
          </a:xfrm>
        </p:grpSpPr>
        <p:sp>
          <p:nvSpPr>
            <p:cNvPr id="131143" name="Oval 121"/>
            <p:cNvSpPr>
              <a:spLocks noChangeArrowheads="1"/>
            </p:cNvSpPr>
            <p:nvPr/>
          </p:nvSpPr>
          <p:spPr bwMode="auto">
            <a:xfrm>
              <a:off x="1701" y="1570"/>
              <a:ext cx="363" cy="363"/>
            </a:xfrm>
            <a:prstGeom prst="ellipse">
              <a:avLst/>
            </a:prstGeom>
            <a:solidFill>
              <a:srgbClr val="FF7D7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1144" name="Oval 122"/>
            <p:cNvSpPr>
              <a:spLocks noChangeAspect="1" noChangeArrowheads="1"/>
            </p:cNvSpPr>
            <p:nvPr/>
          </p:nvSpPr>
          <p:spPr bwMode="auto">
            <a:xfrm>
              <a:off x="1913" y="1602"/>
              <a:ext cx="102" cy="10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1145" name="Text Box 123"/>
            <p:cNvSpPr txBox="1">
              <a:spLocks noChangeArrowheads="1"/>
            </p:cNvSpPr>
            <p:nvPr/>
          </p:nvSpPr>
          <p:spPr bwMode="auto">
            <a:xfrm>
              <a:off x="1692" y="1678"/>
              <a:ext cx="45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Na</a:t>
              </a:r>
              <a:r>
                <a:rPr lang="en-GB" altLang="en-US" sz="2000" b="1" baseline="30000">
                  <a:latin typeface="Arial" panose="020B0604020202020204" pitchFamily="34" charset="0"/>
                </a:rPr>
                <a:t>+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8316" name="Group 124"/>
          <p:cNvGrpSpPr>
            <a:grpSpLocks/>
          </p:cNvGrpSpPr>
          <p:nvPr/>
        </p:nvGrpSpPr>
        <p:grpSpPr bwMode="auto">
          <a:xfrm>
            <a:off x="9336088" y="3357563"/>
            <a:ext cx="719137" cy="576262"/>
            <a:chOff x="2608" y="2614"/>
            <a:chExt cx="453" cy="363"/>
          </a:xfrm>
        </p:grpSpPr>
        <p:sp>
          <p:nvSpPr>
            <p:cNvPr id="131140" name="Oval 125"/>
            <p:cNvSpPr>
              <a:spLocks noChangeArrowheads="1"/>
            </p:cNvSpPr>
            <p:nvPr/>
          </p:nvSpPr>
          <p:spPr bwMode="auto">
            <a:xfrm>
              <a:off x="2617" y="2614"/>
              <a:ext cx="363" cy="363"/>
            </a:xfrm>
            <a:prstGeom prst="ellipse">
              <a:avLst/>
            </a:prstGeom>
            <a:solidFill>
              <a:srgbClr val="FF7D7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1141" name="Oval 126"/>
            <p:cNvSpPr>
              <a:spLocks noChangeAspect="1" noChangeArrowheads="1"/>
            </p:cNvSpPr>
            <p:nvPr/>
          </p:nvSpPr>
          <p:spPr bwMode="auto">
            <a:xfrm>
              <a:off x="2667" y="2646"/>
              <a:ext cx="102" cy="10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1142" name="Text Box 127"/>
            <p:cNvSpPr txBox="1">
              <a:spLocks noChangeArrowheads="1"/>
            </p:cNvSpPr>
            <p:nvPr/>
          </p:nvSpPr>
          <p:spPr bwMode="auto">
            <a:xfrm>
              <a:off x="2608" y="2704"/>
              <a:ext cx="45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Na</a:t>
              </a:r>
              <a:r>
                <a:rPr lang="en-GB" altLang="en-US" sz="2000" b="1" baseline="30000">
                  <a:latin typeface="Arial" panose="020B0604020202020204" pitchFamily="34" charset="0"/>
                </a:rPr>
                <a:t>+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sp>
        <p:nvSpPr>
          <p:cNvPr id="8320" name="Oval 128"/>
          <p:cNvSpPr>
            <a:spLocks noChangeAspect="1" noChangeArrowheads="1"/>
          </p:cNvSpPr>
          <p:nvPr/>
        </p:nvSpPr>
        <p:spPr bwMode="auto">
          <a:xfrm rot="10800000">
            <a:off x="9120188" y="4076700"/>
            <a:ext cx="141287" cy="14446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8321" name="Oval 129"/>
          <p:cNvSpPr>
            <a:spLocks noChangeAspect="1" noChangeArrowheads="1"/>
          </p:cNvSpPr>
          <p:nvPr/>
        </p:nvSpPr>
        <p:spPr bwMode="auto">
          <a:xfrm rot="10800000">
            <a:off x="8782050" y="3259138"/>
            <a:ext cx="141288" cy="14446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8322" name="Oval 130"/>
          <p:cNvSpPr>
            <a:spLocks noChangeAspect="1" noChangeArrowheads="1"/>
          </p:cNvSpPr>
          <p:nvPr/>
        </p:nvSpPr>
        <p:spPr bwMode="auto">
          <a:xfrm rot="10800000">
            <a:off x="8904288" y="3068638"/>
            <a:ext cx="141287" cy="14446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grpSp>
        <p:nvGrpSpPr>
          <p:cNvPr id="8323" name="Group 131"/>
          <p:cNvGrpSpPr>
            <a:grpSpLocks/>
          </p:cNvGrpSpPr>
          <p:nvPr/>
        </p:nvGrpSpPr>
        <p:grpSpPr bwMode="auto">
          <a:xfrm>
            <a:off x="7967663" y="4221163"/>
            <a:ext cx="763587" cy="576262"/>
            <a:chOff x="4930" y="709"/>
            <a:chExt cx="481" cy="363"/>
          </a:xfrm>
        </p:grpSpPr>
        <p:sp>
          <p:nvSpPr>
            <p:cNvPr id="131138" name="Oval 132"/>
            <p:cNvSpPr>
              <a:spLocks noChangeArrowheads="1"/>
            </p:cNvSpPr>
            <p:nvPr/>
          </p:nvSpPr>
          <p:spPr bwMode="auto">
            <a:xfrm>
              <a:off x="4930" y="709"/>
              <a:ext cx="363" cy="363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1139" name="Text Box 133"/>
            <p:cNvSpPr txBox="1">
              <a:spLocks noChangeArrowheads="1"/>
            </p:cNvSpPr>
            <p:nvPr/>
          </p:nvSpPr>
          <p:spPr bwMode="auto">
            <a:xfrm>
              <a:off x="4958" y="772"/>
              <a:ext cx="45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Na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8326" name="Group 134"/>
          <p:cNvGrpSpPr>
            <a:grpSpLocks/>
          </p:cNvGrpSpPr>
          <p:nvPr/>
        </p:nvGrpSpPr>
        <p:grpSpPr bwMode="auto">
          <a:xfrm>
            <a:off x="9336088" y="3357563"/>
            <a:ext cx="763587" cy="576262"/>
            <a:chOff x="4930" y="709"/>
            <a:chExt cx="481" cy="363"/>
          </a:xfrm>
        </p:grpSpPr>
        <p:sp>
          <p:nvSpPr>
            <p:cNvPr id="131136" name="Oval 135"/>
            <p:cNvSpPr>
              <a:spLocks noChangeArrowheads="1"/>
            </p:cNvSpPr>
            <p:nvPr/>
          </p:nvSpPr>
          <p:spPr bwMode="auto">
            <a:xfrm>
              <a:off x="4930" y="709"/>
              <a:ext cx="363" cy="363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1137" name="Text Box 136"/>
            <p:cNvSpPr txBox="1">
              <a:spLocks noChangeArrowheads="1"/>
            </p:cNvSpPr>
            <p:nvPr/>
          </p:nvSpPr>
          <p:spPr bwMode="auto">
            <a:xfrm>
              <a:off x="4958" y="772"/>
              <a:ext cx="45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Na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8329" name="Group 137"/>
          <p:cNvGrpSpPr>
            <a:grpSpLocks/>
          </p:cNvGrpSpPr>
          <p:nvPr/>
        </p:nvGrpSpPr>
        <p:grpSpPr bwMode="auto">
          <a:xfrm>
            <a:off x="7967663" y="3357563"/>
            <a:ext cx="763587" cy="576262"/>
            <a:chOff x="4930" y="709"/>
            <a:chExt cx="481" cy="363"/>
          </a:xfrm>
        </p:grpSpPr>
        <p:sp>
          <p:nvSpPr>
            <p:cNvPr id="131134" name="Oval 138"/>
            <p:cNvSpPr>
              <a:spLocks noChangeArrowheads="1"/>
            </p:cNvSpPr>
            <p:nvPr/>
          </p:nvSpPr>
          <p:spPr bwMode="auto">
            <a:xfrm>
              <a:off x="4930" y="709"/>
              <a:ext cx="363" cy="363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1135" name="Text Box 139"/>
            <p:cNvSpPr txBox="1">
              <a:spLocks noChangeArrowheads="1"/>
            </p:cNvSpPr>
            <p:nvPr/>
          </p:nvSpPr>
          <p:spPr bwMode="auto">
            <a:xfrm>
              <a:off x="4958" y="772"/>
              <a:ext cx="45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Na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8300" name="Group 108"/>
          <p:cNvGrpSpPr>
            <a:grpSpLocks/>
          </p:cNvGrpSpPr>
          <p:nvPr/>
        </p:nvGrpSpPr>
        <p:grpSpPr bwMode="auto">
          <a:xfrm>
            <a:off x="9336088" y="4221163"/>
            <a:ext cx="763587" cy="576262"/>
            <a:chOff x="4930" y="709"/>
            <a:chExt cx="481" cy="363"/>
          </a:xfrm>
        </p:grpSpPr>
        <p:sp>
          <p:nvSpPr>
            <p:cNvPr id="131132" name="Oval 109"/>
            <p:cNvSpPr>
              <a:spLocks noChangeArrowheads="1"/>
            </p:cNvSpPr>
            <p:nvPr/>
          </p:nvSpPr>
          <p:spPr bwMode="auto">
            <a:xfrm>
              <a:off x="4930" y="709"/>
              <a:ext cx="363" cy="363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1133" name="Text Box 110"/>
            <p:cNvSpPr txBox="1">
              <a:spLocks noChangeArrowheads="1"/>
            </p:cNvSpPr>
            <p:nvPr/>
          </p:nvSpPr>
          <p:spPr bwMode="auto">
            <a:xfrm>
              <a:off x="4958" y="772"/>
              <a:ext cx="45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Na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8336" name="Group 144"/>
          <p:cNvGrpSpPr>
            <a:grpSpLocks/>
          </p:cNvGrpSpPr>
          <p:nvPr/>
        </p:nvGrpSpPr>
        <p:grpSpPr bwMode="auto">
          <a:xfrm>
            <a:off x="2601913" y="547688"/>
            <a:ext cx="7239000" cy="1225550"/>
            <a:chOff x="679" y="345"/>
            <a:chExt cx="4560" cy="772"/>
          </a:xfrm>
        </p:grpSpPr>
        <p:sp>
          <p:nvSpPr>
            <p:cNvPr id="131116" name="Rectangle 66"/>
            <p:cNvSpPr>
              <a:spLocks noChangeArrowheads="1"/>
            </p:cNvSpPr>
            <p:nvPr/>
          </p:nvSpPr>
          <p:spPr bwMode="auto">
            <a:xfrm>
              <a:off x="3015" y="345"/>
              <a:ext cx="2042" cy="590"/>
            </a:xfrm>
            <a:prstGeom prst="rect">
              <a:avLst/>
            </a:prstGeom>
            <a:solidFill>
              <a:srgbClr val="E5FFE5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1117" name="Rectangle 67"/>
            <p:cNvSpPr>
              <a:spLocks noChangeArrowheads="1"/>
            </p:cNvSpPr>
            <p:nvPr/>
          </p:nvSpPr>
          <p:spPr bwMode="auto">
            <a:xfrm>
              <a:off x="679" y="345"/>
              <a:ext cx="2518" cy="59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1118" name="Text Box 71"/>
            <p:cNvSpPr txBox="1">
              <a:spLocks noChangeArrowheads="1"/>
            </p:cNvSpPr>
            <p:nvPr/>
          </p:nvSpPr>
          <p:spPr bwMode="auto">
            <a:xfrm>
              <a:off x="1019" y="482"/>
              <a:ext cx="31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latin typeface="Arial" panose="020B0604020202020204" pitchFamily="34" charset="0"/>
                </a:rPr>
                <a:t>=</a:t>
              </a:r>
              <a:endParaRPr lang="en-US" altLang="en-US" sz="2400" b="1">
                <a:latin typeface="Arial" panose="020B0604020202020204" pitchFamily="34" charset="0"/>
              </a:endParaRPr>
            </a:p>
          </p:txBody>
        </p:sp>
        <p:sp>
          <p:nvSpPr>
            <p:cNvPr id="131119" name="Text Box 72"/>
            <p:cNvSpPr txBox="1">
              <a:spLocks noChangeArrowheads="1"/>
            </p:cNvSpPr>
            <p:nvPr/>
          </p:nvSpPr>
          <p:spPr bwMode="auto">
            <a:xfrm>
              <a:off x="1700" y="436"/>
              <a:ext cx="1542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sodium ION, missing1 electron</a:t>
              </a:r>
              <a:endParaRPr lang="en-US" altLang="en-US" sz="2000" b="1">
                <a:latin typeface="Arial" panose="020B0604020202020204" pitchFamily="34" charset="0"/>
              </a:endParaRPr>
            </a:p>
          </p:txBody>
        </p:sp>
        <p:sp>
          <p:nvSpPr>
            <p:cNvPr id="131120" name="Text Box 81"/>
            <p:cNvSpPr txBox="1">
              <a:spLocks noChangeArrowheads="1"/>
            </p:cNvSpPr>
            <p:nvPr/>
          </p:nvSpPr>
          <p:spPr bwMode="auto">
            <a:xfrm>
              <a:off x="3696" y="436"/>
              <a:ext cx="1315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sodium ATOM,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NEUTRAL</a:t>
              </a:r>
              <a:endParaRPr lang="en-US" altLang="en-US" sz="2000" b="1">
                <a:latin typeface="Arial" panose="020B0604020202020204" pitchFamily="34" charset="0"/>
              </a:endParaRPr>
            </a:p>
          </p:txBody>
        </p:sp>
        <p:grpSp>
          <p:nvGrpSpPr>
            <p:cNvPr id="131121" name="Group 96"/>
            <p:cNvGrpSpPr>
              <a:grpSpLocks/>
            </p:cNvGrpSpPr>
            <p:nvPr/>
          </p:nvGrpSpPr>
          <p:grpSpPr bwMode="auto">
            <a:xfrm>
              <a:off x="1246" y="436"/>
              <a:ext cx="453" cy="363"/>
              <a:chOff x="1692" y="1570"/>
              <a:chExt cx="453" cy="363"/>
            </a:xfrm>
          </p:grpSpPr>
          <p:sp>
            <p:nvSpPr>
              <p:cNvPr id="131129" name="Oval 97"/>
              <p:cNvSpPr>
                <a:spLocks noChangeArrowheads="1"/>
              </p:cNvSpPr>
              <p:nvPr/>
            </p:nvSpPr>
            <p:spPr bwMode="auto">
              <a:xfrm>
                <a:off x="1701" y="1570"/>
                <a:ext cx="363" cy="363"/>
              </a:xfrm>
              <a:prstGeom prst="ellipse">
                <a:avLst/>
              </a:prstGeom>
              <a:solidFill>
                <a:srgbClr val="FF7D7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31130" name="Oval 98"/>
              <p:cNvSpPr>
                <a:spLocks noChangeAspect="1" noChangeArrowheads="1"/>
              </p:cNvSpPr>
              <p:nvPr/>
            </p:nvSpPr>
            <p:spPr bwMode="auto">
              <a:xfrm>
                <a:off x="1913" y="1602"/>
                <a:ext cx="102" cy="10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31131" name="Text Box 99"/>
              <p:cNvSpPr txBox="1">
                <a:spLocks noChangeArrowheads="1"/>
              </p:cNvSpPr>
              <p:nvPr/>
            </p:nvSpPr>
            <p:spPr bwMode="auto">
              <a:xfrm>
                <a:off x="1692" y="1678"/>
                <a:ext cx="453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000" b="1">
                    <a:latin typeface="Arial" panose="020B0604020202020204" pitchFamily="34" charset="0"/>
                  </a:rPr>
                  <a:t>Na</a:t>
                </a:r>
                <a:r>
                  <a:rPr lang="en-GB" altLang="en-US" sz="2000" b="1" baseline="30000">
                    <a:latin typeface="Arial" panose="020B0604020202020204" pitchFamily="34" charset="0"/>
                  </a:rPr>
                  <a:t>+</a:t>
                </a:r>
                <a:endParaRPr lang="en-US" altLang="en-US" sz="2000" b="1" baseline="300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31122" name="Group 100"/>
            <p:cNvGrpSpPr>
              <a:grpSpLocks/>
            </p:cNvGrpSpPr>
            <p:nvPr/>
          </p:nvGrpSpPr>
          <p:grpSpPr bwMode="auto">
            <a:xfrm>
              <a:off x="793" y="481"/>
              <a:ext cx="227" cy="291"/>
              <a:chOff x="1037" y="2019"/>
              <a:chExt cx="227" cy="291"/>
            </a:xfrm>
          </p:grpSpPr>
          <p:sp>
            <p:nvSpPr>
              <p:cNvPr id="131127" name="Oval 101"/>
              <p:cNvSpPr>
                <a:spLocks noChangeArrowheads="1"/>
              </p:cNvSpPr>
              <p:nvPr/>
            </p:nvSpPr>
            <p:spPr bwMode="auto">
              <a:xfrm>
                <a:off x="1066" y="2069"/>
                <a:ext cx="181" cy="181"/>
              </a:xfrm>
              <a:prstGeom prst="ellipse">
                <a:avLst/>
              </a:prstGeom>
              <a:solidFill>
                <a:srgbClr val="FF7D7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31128" name="Text Box 102"/>
              <p:cNvSpPr txBox="1">
                <a:spLocks noChangeArrowheads="1"/>
              </p:cNvSpPr>
              <p:nvPr/>
            </p:nvSpPr>
            <p:spPr bwMode="auto">
              <a:xfrm>
                <a:off x="1037" y="2019"/>
                <a:ext cx="227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>
                    <a:latin typeface="Arial" panose="020B0604020202020204" pitchFamily="34" charset="0"/>
                  </a:rPr>
                  <a:t>+</a:t>
                </a:r>
                <a:endParaRPr lang="en-US" altLang="en-US" sz="2400" b="1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31123" name="Group 107"/>
            <p:cNvGrpSpPr>
              <a:grpSpLocks/>
            </p:cNvGrpSpPr>
            <p:nvPr/>
          </p:nvGrpSpPr>
          <p:grpSpPr bwMode="auto">
            <a:xfrm>
              <a:off x="3288" y="436"/>
              <a:ext cx="481" cy="363"/>
              <a:chOff x="4930" y="709"/>
              <a:chExt cx="481" cy="363"/>
            </a:xfrm>
          </p:grpSpPr>
          <p:sp>
            <p:nvSpPr>
              <p:cNvPr id="131125" name="Oval 104"/>
              <p:cNvSpPr>
                <a:spLocks noChangeArrowheads="1"/>
              </p:cNvSpPr>
              <p:nvPr/>
            </p:nvSpPr>
            <p:spPr bwMode="auto">
              <a:xfrm>
                <a:off x="4930" y="709"/>
                <a:ext cx="363" cy="363"/>
              </a:xfrm>
              <a:prstGeom prst="ellipse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GB" altLang="en-US" sz="1800">
                  <a:latin typeface="Arial" panose="020B0604020202020204" pitchFamily="34" charset="0"/>
                </a:endParaRPr>
              </a:p>
            </p:txBody>
          </p:sp>
          <p:sp>
            <p:nvSpPr>
              <p:cNvPr id="131126" name="Text Box 106"/>
              <p:cNvSpPr txBox="1">
                <a:spLocks noChangeArrowheads="1"/>
              </p:cNvSpPr>
              <p:nvPr/>
            </p:nvSpPr>
            <p:spPr bwMode="auto">
              <a:xfrm>
                <a:off x="4958" y="772"/>
                <a:ext cx="453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000" b="1">
                    <a:latin typeface="Arial" panose="020B0604020202020204" pitchFamily="34" charset="0"/>
                  </a:rPr>
                  <a:t>Na</a:t>
                </a:r>
                <a:endParaRPr lang="en-US" altLang="en-US" sz="2000" b="1" baseline="300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31124" name="Rectangle 140"/>
            <p:cNvSpPr>
              <a:spLocks noChangeArrowheads="1"/>
            </p:cNvSpPr>
            <p:nvPr/>
          </p:nvSpPr>
          <p:spPr bwMode="auto">
            <a:xfrm>
              <a:off x="5057" y="935"/>
              <a:ext cx="182" cy="18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</p:grpSp>
      <p:sp>
        <p:nvSpPr>
          <p:cNvPr id="131113" name="Rectangle 141"/>
          <p:cNvSpPr>
            <a:spLocks noChangeArrowheads="1"/>
          </p:cNvSpPr>
          <p:nvPr/>
        </p:nvSpPr>
        <p:spPr bwMode="auto">
          <a:xfrm>
            <a:off x="9767888" y="1700213"/>
            <a:ext cx="288925" cy="2889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8335" name="Text Box 143"/>
          <p:cNvSpPr txBox="1">
            <a:spLocks noChangeArrowheads="1"/>
          </p:cNvSpPr>
          <p:nvPr/>
        </p:nvSpPr>
        <p:spPr bwMode="auto">
          <a:xfrm>
            <a:off x="4440238" y="2781300"/>
            <a:ext cx="2592387" cy="1784350"/>
          </a:xfrm>
          <a:prstGeom prst="rect">
            <a:avLst/>
          </a:prstGeom>
          <a:solidFill>
            <a:srgbClr val="E5FFE5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200" b="1">
                <a:solidFill>
                  <a:srgbClr val="FF5757"/>
                </a:solidFill>
                <a:latin typeface="Arial" panose="020B0604020202020204" pitchFamily="34" charset="0"/>
              </a:rPr>
              <a:t>+ sodium IONS</a:t>
            </a:r>
            <a:r>
              <a:rPr lang="en-GB" altLang="en-US" sz="2200" b="1">
                <a:latin typeface="Arial" panose="020B0604020202020204" pitchFamily="34" charset="0"/>
              </a:rPr>
              <a:t> gain an extra electron and turn into </a:t>
            </a:r>
            <a:r>
              <a:rPr lang="en-GB" altLang="en-US" sz="2200" b="1">
                <a:solidFill>
                  <a:srgbClr val="FF3300"/>
                </a:solidFill>
                <a:latin typeface="Arial" panose="020B0604020202020204" pitchFamily="34" charset="0"/>
              </a:rPr>
              <a:t>neutral sodium ATOMS</a:t>
            </a:r>
            <a:endParaRPr lang="en-US" altLang="en-US" sz="2200" b="1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8337" name="AutoShape 145"/>
          <p:cNvSpPr>
            <a:spLocks noChangeArrowheads="1"/>
          </p:cNvSpPr>
          <p:nvPr/>
        </p:nvSpPr>
        <p:spPr bwMode="auto">
          <a:xfrm>
            <a:off x="8472488" y="5734050"/>
            <a:ext cx="2098675" cy="974725"/>
          </a:xfrm>
          <a:prstGeom prst="wedgeRoundRectCallout">
            <a:avLst>
              <a:gd name="adj1" fmla="val -23375"/>
              <a:gd name="adj2" fmla="val -98370"/>
              <a:gd name="adj3" fmla="val 16667"/>
            </a:avLst>
          </a:prstGeom>
          <a:solidFill>
            <a:srgbClr val="FF0000">
              <a:alpha val="2313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latin typeface="Arial" panose="020B0604020202020204" pitchFamily="34" charset="0"/>
              </a:rPr>
              <a:t>molten </a:t>
            </a:r>
            <a:r>
              <a:rPr lang="en-GB" altLang="en-US" sz="1800" b="1">
                <a:latin typeface="Arial" panose="020B0604020202020204" pitchFamily="34" charset="0"/>
              </a:rPr>
              <a:t>sodium metal</a:t>
            </a:r>
            <a:r>
              <a:rPr lang="en-GB" altLang="en-US" sz="1800">
                <a:latin typeface="Arial" panose="020B0604020202020204" pitchFamily="34" charset="0"/>
              </a:rPr>
              <a:t> sinks to bottom</a:t>
            </a:r>
            <a:endParaRPr lang="en-US" altLang="en-US" sz="1800"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580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1.85185E-6 L -0.04687 0.03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0" y="15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00023 L 0.06094 0.0736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365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7.40741E-7 L -0.03125 0.01921 " pathEditMode="relative" ptsTypes="AA">
                                      <p:cBhvr>
                                        <p:cTn id="16" dur="2000" fill="hold"/>
                                        <p:tgtEl>
                                          <p:spTgt spid="8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23 L 0.03507 0.0312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6" y="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4798E-6 L -0.01007 0.2307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8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" y="11538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60116E-6 L 0.05504 0.10497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8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7.40741E-7 L -0.03438 0.09791 " pathEditMode="relative" ptsTypes="AA">
                                      <p:cBhvr>
                                        <p:cTn id="55" dur="2000" fill="hold"/>
                                        <p:tgtEl>
                                          <p:spTgt spid="8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7.40741E-7 L 0.02552 0.22222 " pathEditMode="relative" ptsTypes="AA">
                                      <p:cBhvr>
                                        <p:cTn id="57" dur="2000" fill="hold"/>
                                        <p:tgtEl>
                                          <p:spTgt spid="8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8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5" grpId="0" animBg="1"/>
      <p:bldP spid="8225" grpId="1" animBg="1"/>
      <p:bldP spid="8320" grpId="0" animBg="1"/>
      <p:bldP spid="8320" grpId="1" animBg="1"/>
      <p:bldP spid="8321" grpId="0" animBg="1"/>
      <p:bldP spid="8321" grpId="1" animBg="1"/>
      <p:bldP spid="8322" grpId="0" animBg="1"/>
      <p:bldP spid="8322" grpId="1" animBg="1"/>
      <p:bldP spid="8335" grpId="0" animBg="1"/>
      <p:bldP spid="833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ext Box 4"/>
          <p:cNvSpPr txBox="1">
            <a:spLocks noChangeArrowheads="1"/>
          </p:cNvSpPr>
          <p:nvPr/>
        </p:nvSpPr>
        <p:spPr bwMode="auto">
          <a:xfrm>
            <a:off x="1774825" y="0"/>
            <a:ext cx="88931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u="sng">
                <a:latin typeface="Arial" panose="020B0604020202020204" pitchFamily="34" charset="0"/>
              </a:rPr>
              <a:t>Example 1: Splitting up MOLTEN SODIUM CHLORIDE (salt)</a:t>
            </a:r>
            <a:endParaRPr lang="en-US" altLang="en-US" sz="2400" u="sng">
              <a:latin typeface="Arial" panose="020B0604020202020204" pitchFamily="34" charset="0"/>
            </a:endParaRPr>
          </a:p>
        </p:txBody>
      </p:sp>
      <p:grpSp>
        <p:nvGrpSpPr>
          <p:cNvPr id="132099" name="Group 5"/>
          <p:cNvGrpSpPr>
            <a:grpSpLocks/>
          </p:cNvGrpSpPr>
          <p:nvPr/>
        </p:nvGrpSpPr>
        <p:grpSpPr bwMode="auto">
          <a:xfrm>
            <a:off x="6011863" y="777875"/>
            <a:ext cx="431800" cy="574675"/>
            <a:chOff x="884" y="1979"/>
            <a:chExt cx="272" cy="362"/>
          </a:xfrm>
        </p:grpSpPr>
        <p:sp>
          <p:nvSpPr>
            <p:cNvPr id="132155" name="Rectangle 6"/>
            <p:cNvSpPr>
              <a:spLocks noChangeArrowheads="1"/>
            </p:cNvSpPr>
            <p:nvPr/>
          </p:nvSpPr>
          <p:spPr bwMode="auto">
            <a:xfrm>
              <a:off x="884" y="1979"/>
              <a:ext cx="272" cy="3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grpSp>
          <p:nvGrpSpPr>
            <p:cNvPr id="132156" name="Group 7"/>
            <p:cNvGrpSpPr>
              <a:grpSpLocks noChangeAspect="1"/>
            </p:cNvGrpSpPr>
            <p:nvPr/>
          </p:nvGrpSpPr>
          <p:grpSpPr bwMode="auto">
            <a:xfrm>
              <a:off x="918" y="1979"/>
              <a:ext cx="67" cy="362"/>
              <a:chOff x="1655" y="754"/>
              <a:chExt cx="136" cy="862"/>
            </a:xfrm>
          </p:grpSpPr>
          <p:sp>
            <p:nvSpPr>
              <p:cNvPr id="132160" name="Line 8"/>
              <p:cNvSpPr>
                <a:spLocks noChangeAspect="1" noChangeShapeType="1"/>
              </p:cNvSpPr>
              <p:nvPr/>
            </p:nvSpPr>
            <p:spPr bwMode="auto">
              <a:xfrm>
                <a:off x="1655" y="754"/>
                <a:ext cx="0" cy="862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2161" name="Line 9"/>
              <p:cNvSpPr>
                <a:spLocks noChangeAspect="1" noChangeShapeType="1"/>
              </p:cNvSpPr>
              <p:nvPr/>
            </p:nvSpPr>
            <p:spPr bwMode="auto">
              <a:xfrm>
                <a:off x="1791" y="981"/>
                <a:ext cx="0" cy="363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32157" name="Group 10"/>
            <p:cNvGrpSpPr>
              <a:grpSpLocks noChangeAspect="1"/>
            </p:cNvGrpSpPr>
            <p:nvPr/>
          </p:nvGrpSpPr>
          <p:grpSpPr bwMode="auto">
            <a:xfrm>
              <a:off x="1073" y="1979"/>
              <a:ext cx="67" cy="362"/>
              <a:chOff x="1655" y="754"/>
              <a:chExt cx="136" cy="862"/>
            </a:xfrm>
          </p:grpSpPr>
          <p:sp>
            <p:nvSpPr>
              <p:cNvPr id="132158" name="Line 11"/>
              <p:cNvSpPr>
                <a:spLocks noChangeAspect="1" noChangeShapeType="1"/>
              </p:cNvSpPr>
              <p:nvPr/>
            </p:nvSpPr>
            <p:spPr bwMode="auto">
              <a:xfrm>
                <a:off x="1655" y="754"/>
                <a:ext cx="0" cy="862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2159" name="Line 12"/>
              <p:cNvSpPr>
                <a:spLocks noChangeAspect="1" noChangeShapeType="1"/>
              </p:cNvSpPr>
              <p:nvPr/>
            </p:nvSpPr>
            <p:spPr bwMode="auto">
              <a:xfrm>
                <a:off x="1791" y="981"/>
                <a:ext cx="0" cy="363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32100" name="Rectangle 13"/>
          <p:cNvSpPr>
            <a:spLocks noChangeArrowheads="1"/>
          </p:cNvSpPr>
          <p:nvPr/>
        </p:nvSpPr>
        <p:spPr bwMode="auto">
          <a:xfrm>
            <a:off x="3863975" y="1773238"/>
            <a:ext cx="647700" cy="2160587"/>
          </a:xfrm>
          <a:prstGeom prst="rect">
            <a:avLst/>
          </a:prstGeom>
          <a:solidFill>
            <a:srgbClr val="FFD9D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2101" name="Line 14"/>
          <p:cNvSpPr>
            <a:spLocks noChangeShapeType="1"/>
          </p:cNvSpPr>
          <p:nvPr/>
        </p:nvSpPr>
        <p:spPr bwMode="auto">
          <a:xfrm flipV="1">
            <a:off x="8256588" y="1052513"/>
            <a:ext cx="0" cy="720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2102" name="Line 15"/>
          <p:cNvSpPr>
            <a:spLocks noChangeShapeType="1"/>
          </p:cNvSpPr>
          <p:nvPr/>
        </p:nvSpPr>
        <p:spPr bwMode="auto">
          <a:xfrm>
            <a:off x="4151313" y="1052513"/>
            <a:ext cx="18732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2103" name="Line 16"/>
          <p:cNvSpPr>
            <a:spLocks noChangeShapeType="1"/>
          </p:cNvSpPr>
          <p:nvPr/>
        </p:nvSpPr>
        <p:spPr bwMode="auto">
          <a:xfrm>
            <a:off x="6456363" y="1052513"/>
            <a:ext cx="18002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2104" name="Line 17"/>
          <p:cNvSpPr>
            <a:spLocks noChangeShapeType="1"/>
          </p:cNvSpPr>
          <p:nvPr/>
        </p:nvSpPr>
        <p:spPr bwMode="auto">
          <a:xfrm flipV="1">
            <a:off x="4151313" y="1052513"/>
            <a:ext cx="0" cy="720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2105" name="Rectangle 18"/>
          <p:cNvSpPr>
            <a:spLocks noChangeArrowheads="1"/>
          </p:cNvSpPr>
          <p:nvPr/>
        </p:nvSpPr>
        <p:spPr bwMode="auto">
          <a:xfrm>
            <a:off x="7967663" y="1773238"/>
            <a:ext cx="647700" cy="2160587"/>
          </a:xfrm>
          <a:prstGeom prst="rect">
            <a:avLst/>
          </a:prstGeom>
          <a:solidFill>
            <a:srgbClr val="E7EB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grpSp>
        <p:nvGrpSpPr>
          <p:cNvPr id="132106" name="Group 19"/>
          <p:cNvGrpSpPr>
            <a:grpSpLocks/>
          </p:cNvGrpSpPr>
          <p:nvPr/>
        </p:nvGrpSpPr>
        <p:grpSpPr bwMode="auto">
          <a:xfrm>
            <a:off x="5664200" y="692150"/>
            <a:ext cx="217488" cy="215900"/>
            <a:chOff x="841" y="3675"/>
            <a:chExt cx="137" cy="136"/>
          </a:xfrm>
        </p:grpSpPr>
        <p:sp>
          <p:nvSpPr>
            <p:cNvPr id="132153" name="Line 20"/>
            <p:cNvSpPr>
              <a:spLocks noChangeAspect="1" noChangeShapeType="1"/>
            </p:cNvSpPr>
            <p:nvPr/>
          </p:nvSpPr>
          <p:spPr bwMode="auto">
            <a:xfrm>
              <a:off x="912" y="3675"/>
              <a:ext cx="1" cy="136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2154" name="Line 21"/>
            <p:cNvSpPr>
              <a:spLocks noChangeAspect="1" noChangeShapeType="1"/>
            </p:cNvSpPr>
            <p:nvPr/>
          </p:nvSpPr>
          <p:spPr bwMode="auto">
            <a:xfrm>
              <a:off x="841" y="3743"/>
              <a:ext cx="137" cy="1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2107" name="Line 22"/>
          <p:cNvSpPr>
            <a:spLocks noChangeShapeType="1"/>
          </p:cNvSpPr>
          <p:nvPr/>
        </p:nvSpPr>
        <p:spPr bwMode="auto">
          <a:xfrm>
            <a:off x="6527800" y="765175"/>
            <a:ext cx="215900" cy="0"/>
          </a:xfrm>
          <a:prstGeom prst="line">
            <a:avLst/>
          </a:prstGeom>
          <a:noFill/>
          <a:ln w="539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2108" name="Line 30"/>
          <p:cNvSpPr>
            <a:spLocks noChangeShapeType="1"/>
          </p:cNvSpPr>
          <p:nvPr/>
        </p:nvSpPr>
        <p:spPr bwMode="auto">
          <a:xfrm>
            <a:off x="3575050" y="2276475"/>
            <a:ext cx="0" cy="1871663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2109" name="Line 31"/>
          <p:cNvSpPr>
            <a:spLocks noChangeShapeType="1"/>
          </p:cNvSpPr>
          <p:nvPr/>
        </p:nvSpPr>
        <p:spPr bwMode="auto">
          <a:xfrm flipH="1" flipV="1">
            <a:off x="3575050" y="4149725"/>
            <a:ext cx="54737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2110" name="Line 32"/>
          <p:cNvSpPr>
            <a:spLocks noChangeShapeType="1"/>
          </p:cNvSpPr>
          <p:nvPr/>
        </p:nvSpPr>
        <p:spPr bwMode="auto">
          <a:xfrm>
            <a:off x="9048750" y="2276475"/>
            <a:ext cx="0" cy="1871663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2111" name="Line 33"/>
          <p:cNvSpPr>
            <a:spLocks noChangeShapeType="1"/>
          </p:cNvSpPr>
          <p:nvPr/>
        </p:nvSpPr>
        <p:spPr bwMode="auto">
          <a:xfrm>
            <a:off x="3575050" y="2708275"/>
            <a:ext cx="5473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86" name="Text Box 70"/>
          <p:cNvSpPr txBox="1">
            <a:spLocks noChangeArrowheads="1"/>
          </p:cNvSpPr>
          <p:nvPr/>
        </p:nvSpPr>
        <p:spPr bwMode="auto">
          <a:xfrm>
            <a:off x="5303838" y="2781300"/>
            <a:ext cx="1800225" cy="1200150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latin typeface="Arial" panose="020B0604020202020204" pitchFamily="34" charset="0"/>
              </a:rPr>
              <a:t>MOLTEN SODIUM CHLORIDE</a:t>
            </a:r>
            <a:endParaRPr lang="en-US" altLang="en-US" sz="2400" b="1">
              <a:latin typeface="Arial" panose="020B0604020202020204" pitchFamily="34" charset="0"/>
            </a:endParaRPr>
          </a:p>
        </p:txBody>
      </p:sp>
      <p:sp>
        <p:nvSpPr>
          <p:cNvPr id="132113" name="Text Box 71"/>
          <p:cNvSpPr txBox="1">
            <a:spLocks noChangeArrowheads="1"/>
          </p:cNvSpPr>
          <p:nvPr/>
        </p:nvSpPr>
        <p:spPr bwMode="auto">
          <a:xfrm>
            <a:off x="2424113" y="1125538"/>
            <a:ext cx="1584325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FF3300"/>
                </a:solidFill>
                <a:latin typeface="Arial" panose="020B0604020202020204" pitchFamily="34" charset="0"/>
              </a:rPr>
              <a:t>+ ANODE</a:t>
            </a:r>
            <a:endParaRPr lang="en-US" altLang="en-US" sz="2400" b="1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132114" name="Text Box 72"/>
          <p:cNvSpPr txBox="1">
            <a:spLocks noChangeArrowheads="1"/>
          </p:cNvSpPr>
          <p:nvPr/>
        </p:nvSpPr>
        <p:spPr bwMode="auto">
          <a:xfrm>
            <a:off x="8401050" y="1052513"/>
            <a:ext cx="2016125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0066FF"/>
                </a:solidFill>
                <a:latin typeface="Arial" panose="020B0604020202020204" pitchFamily="34" charset="0"/>
              </a:rPr>
              <a:t>- CATHODE</a:t>
            </a:r>
            <a:endParaRPr lang="en-US" altLang="en-US" sz="2400" b="1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  <p:sp>
        <p:nvSpPr>
          <p:cNvPr id="9289" name="Freeform 73"/>
          <p:cNvSpPr>
            <a:spLocks/>
          </p:cNvSpPr>
          <p:nvPr/>
        </p:nvSpPr>
        <p:spPr bwMode="auto">
          <a:xfrm>
            <a:off x="7896225" y="2781300"/>
            <a:ext cx="215900" cy="1014413"/>
          </a:xfrm>
          <a:custGeom>
            <a:avLst/>
            <a:gdLst>
              <a:gd name="T0" fmla="*/ 2147483646 w 234"/>
              <a:gd name="T1" fmla="*/ 0 h 639"/>
              <a:gd name="T2" fmla="*/ 2147483646 w 234"/>
              <a:gd name="T3" fmla="*/ 2147483646 h 639"/>
              <a:gd name="T4" fmla="*/ 0 w 234"/>
              <a:gd name="T5" fmla="*/ 2147483646 h 639"/>
              <a:gd name="T6" fmla="*/ 2147483646 w 234"/>
              <a:gd name="T7" fmla="*/ 2147483646 h 639"/>
              <a:gd name="T8" fmla="*/ 2147483646 w 234"/>
              <a:gd name="T9" fmla="*/ 2147483646 h 639"/>
              <a:gd name="T10" fmla="*/ 2147483646 w 234"/>
              <a:gd name="T11" fmla="*/ 2147483646 h 639"/>
              <a:gd name="T12" fmla="*/ 2147483646 w 234"/>
              <a:gd name="T13" fmla="*/ 2147483646 h 639"/>
              <a:gd name="T14" fmla="*/ 2147483646 w 234"/>
              <a:gd name="T15" fmla="*/ 2147483646 h 639"/>
              <a:gd name="T16" fmla="*/ 2147483646 w 234"/>
              <a:gd name="T17" fmla="*/ 2147483646 h 639"/>
              <a:gd name="T18" fmla="*/ 2147483646 w 234"/>
              <a:gd name="T19" fmla="*/ 2147483646 h 639"/>
              <a:gd name="T20" fmla="*/ 2147483646 w 234"/>
              <a:gd name="T21" fmla="*/ 2147483646 h 639"/>
              <a:gd name="T22" fmla="*/ 2147483646 w 234"/>
              <a:gd name="T23" fmla="*/ 2147483646 h 639"/>
              <a:gd name="T24" fmla="*/ 2147483646 w 234"/>
              <a:gd name="T25" fmla="*/ 0 h 63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34" h="639">
                <a:moveTo>
                  <a:pt x="117" y="0"/>
                </a:moveTo>
                <a:cubicBezTo>
                  <a:pt x="77" y="13"/>
                  <a:pt x="61" y="27"/>
                  <a:pt x="36" y="63"/>
                </a:cubicBezTo>
                <a:cubicBezTo>
                  <a:pt x="24" y="81"/>
                  <a:pt x="0" y="117"/>
                  <a:pt x="0" y="117"/>
                </a:cubicBezTo>
                <a:cubicBezTo>
                  <a:pt x="7" y="175"/>
                  <a:pt x="6" y="198"/>
                  <a:pt x="36" y="243"/>
                </a:cubicBezTo>
                <a:cubicBezTo>
                  <a:pt x="61" y="343"/>
                  <a:pt x="46" y="447"/>
                  <a:pt x="63" y="549"/>
                </a:cubicBezTo>
                <a:cubicBezTo>
                  <a:pt x="66" y="570"/>
                  <a:pt x="63" y="593"/>
                  <a:pt x="72" y="612"/>
                </a:cubicBezTo>
                <a:cubicBezTo>
                  <a:pt x="82" y="635"/>
                  <a:pt x="142" y="637"/>
                  <a:pt x="153" y="639"/>
                </a:cubicBezTo>
                <a:cubicBezTo>
                  <a:pt x="196" y="625"/>
                  <a:pt x="194" y="617"/>
                  <a:pt x="180" y="576"/>
                </a:cubicBezTo>
                <a:cubicBezTo>
                  <a:pt x="201" y="513"/>
                  <a:pt x="180" y="528"/>
                  <a:pt x="225" y="513"/>
                </a:cubicBezTo>
                <a:cubicBezTo>
                  <a:pt x="228" y="504"/>
                  <a:pt x="234" y="495"/>
                  <a:pt x="234" y="486"/>
                </a:cubicBezTo>
                <a:cubicBezTo>
                  <a:pt x="234" y="465"/>
                  <a:pt x="193" y="397"/>
                  <a:pt x="180" y="378"/>
                </a:cubicBezTo>
                <a:cubicBezTo>
                  <a:pt x="187" y="291"/>
                  <a:pt x="233" y="117"/>
                  <a:pt x="153" y="63"/>
                </a:cubicBezTo>
                <a:cubicBezTo>
                  <a:pt x="145" y="38"/>
                  <a:pt x="136" y="19"/>
                  <a:pt x="117" y="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90" name="Freeform 74"/>
          <p:cNvSpPr>
            <a:spLocks/>
          </p:cNvSpPr>
          <p:nvPr/>
        </p:nvSpPr>
        <p:spPr bwMode="auto">
          <a:xfrm rot="-10563289">
            <a:off x="8472488" y="2778125"/>
            <a:ext cx="287337" cy="1014413"/>
          </a:xfrm>
          <a:custGeom>
            <a:avLst/>
            <a:gdLst>
              <a:gd name="T0" fmla="*/ 2147483646 w 234"/>
              <a:gd name="T1" fmla="*/ 0 h 639"/>
              <a:gd name="T2" fmla="*/ 2147483646 w 234"/>
              <a:gd name="T3" fmla="*/ 2147483646 h 639"/>
              <a:gd name="T4" fmla="*/ 0 w 234"/>
              <a:gd name="T5" fmla="*/ 2147483646 h 639"/>
              <a:gd name="T6" fmla="*/ 2147483646 w 234"/>
              <a:gd name="T7" fmla="*/ 2147483646 h 639"/>
              <a:gd name="T8" fmla="*/ 2147483646 w 234"/>
              <a:gd name="T9" fmla="*/ 2147483646 h 639"/>
              <a:gd name="T10" fmla="*/ 2147483646 w 234"/>
              <a:gd name="T11" fmla="*/ 2147483646 h 639"/>
              <a:gd name="T12" fmla="*/ 2147483646 w 234"/>
              <a:gd name="T13" fmla="*/ 2147483646 h 639"/>
              <a:gd name="T14" fmla="*/ 2147483646 w 234"/>
              <a:gd name="T15" fmla="*/ 2147483646 h 639"/>
              <a:gd name="T16" fmla="*/ 2147483646 w 234"/>
              <a:gd name="T17" fmla="*/ 2147483646 h 639"/>
              <a:gd name="T18" fmla="*/ 2147483646 w 234"/>
              <a:gd name="T19" fmla="*/ 2147483646 h 639"/>
              <a:gd name="T20" fmla="*/ 2147483646 w 234"/>
              <a:gd name="T21" fmla="*/ 2147483646 h 639"/>
              <a:gd name="T22" fmla="*/ 2147483646 w 234"/>
              <a:gd name="T23" fmla="*/ 2147483646 h 639"/>
              <a:gd name="T24" fmla="*/ 2147483646 w 234"/>
              <a:gd name="T25" fmla="*/ 0 h 63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34" h="639">
                <a:moveTo>
                  <a:pt x="117" y="0"/>
                </a:moveTo>
                <a:cubicBezTo>
                  <a:pt x="77" y="13"/>
                  <a:pt x="61" y="27"/>
                  <a:pt x="36" y="63"/>
                </a:cubicBezTo>
                <a:cubicBezTo>
                  <a:pt x="24" y="81"/>
                  <a:pt x="0" y="117"/>
                  <a:pt x="0" y="117"/>
                </a:cubicBezTo>
                <a:cubicBezTo>
                  <a:pt x="7" y="175"/>
                  <a:pt x="6" y="198"/>
                  <a:pt x="36" y="243"/>
                </a:cubicBezTo>
                <a:cubicBezTo>
                  <a:pt x="61" y="343"/>
                  <a:pt x="46" y="447"/>
                  <a:pt x="63" y="549"/>
                </a:cubicBezTo>
                <a:cubicBezTo>
                  <a:pt x="66" y="570"/>
                  <a:pt x="63" y="593"/>
                  <a:pt x="72" y="612"/>
                </a:cubicBezTo>
                <a:cubicBezTo>
                  <a:pt x="82" y="635"/>
                  <a:pt x="142" y="637"/>
                  <a:pt x="153" y="639"/>
                </a:cubicBezTo>
                <a:cubicBezTo>
                  <a:pt x="196" y="625"/>
                  <a:pt x="194" y="617"/>
                  <a:pt x="180" y="576"/>
                </a:cubicBezTo>
                <a:cubicBezTo>
                  <a:pt x="201" y="513"/>
                  <a:pt x="180" y="528"/>
                  <a:pt x="225" y="513"/>
                </a:cubicBezTo>
                <a:cubicBezTo>
                  <a:pt x="228" y="504"/>
                  <a:pt x="234" y="495"/>
                  <a:pt x="234" y="486"/>
                </a:cubicBezTo>
                <a:cubicBezTo>
                  <a:pt x="234" y="465"/>
                  <a:pt x="193" y="397"/>
                  <a:pt x="180" y="378"/>
                </a:cubicBezTo>
                <a:cubicBezTo>
                  <a:pt x="187" y="291"/>
                  <a:pt x="233" y="117"/>
                  <a:pt x="153" y="63"/>
                </a:cubicBezTo>
                <a:cubicBezTo>
                  <a:pt x="145" y="38"/>
                  <a:pt x="136" y="19"/>
                  <a:pt x="117" y="0"/>
                </a:cubicBezTo>
                <a:close/>
              </a:path>
            </a:pathLst>
          </a:cu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93" name="Freeform 77"/>
          <p:cNvSpPr>
            <a:spLocks/>
          </p:cNvSpPr>
          <p:nvPr/>
        </p:nvSpPr>
        <p:spPr bwMode="auto">
          <a:xfrm>
            <a:off x="7377113" y="3889375"/>
            <a:ext cx="1601787" cy="254000"/>
          </a:xfrm>
          <a:custGeom>
            <a:avLst/>
            <a:gdLst>
              <a:gd name="T0" fmla="*/ 2147483646 w 1009"/>
              <a:gd name="T1" fmla="*/ 2147483646 h 251"/>
              <a:gd name="T2" fmla="*/ 2147483646 w 1009"/>
              <a:gd name="T3" fmla="*/ 2147483646 h 251"/>
              <a:gd name="T4" fmla="*/ 2147483646 w 1009"/>
              <a:gd name="T5" fmla="*/ 2147483646 h 251"/>
              <a:gd name="T6" fmla="*/ 2147483646 w 1009"/>
              <a:gd name="T7" fmla="*/ 2147483646 h 251"/>
              <a:gd name="T8" fmla="*/ 2147483646 w 1009"/>
              <a:gd name="T9" fmla="*/ 2147483646 h 251"/>
              <a:gd name="T10" fmla="*/ 2147483646 w 1009"/>
              <a:gd name="T11" fmla="*/ 0 h 251"/>
              <a:gd name="T12" fmla="*/ 2147483646 w 1009"/>
              <a:gd name="T13" fmla="*/ 2147483646 h 251"/>
              <a:gd name="T14" fmla="*/ 2147483646 w 1009"/>
              <a:gd name="T15" fmla="*/ 2147483646 h 251"/>
              <a:gd name="T16" fmla="*/ 2147483646 w 1009"/>
              <a:gd name="T17" fmla="*/ 2147483646 h 251"/>
              <a:gd name="T18" fmla="*/ 2147483646 w 1009"/>
              <a:gd name="T19" fmla="*/ 2147483646 h 251"/>
              <a:gd name="T20" fmla="*/ 2147483646 w 1009"/>
              <a:gd name="T21" fmla="*/ 2147483646 h 251"/>
              <a:gd name="T22" fmla="*/ 2147483646 w 1009"/>
              <a:gd name="T23" fmla="*/ 2147483646 h 251"/>
              <a:gd name="T24" fmla="*/ 2147483646 w 1009"/>
              <a:gd name="T25" fmla="*/ 2147483646 h 25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009" h="251">
                <a:moveTo>
                  <a:pt x="46" y="225"/>
                </a:moveTo>
                <a:cubicBezTo>
                  <a:pt x="367" y="214"/>
                  <a:pt x="688" y="229"/>
                  <a:pt x="1009" y="216"/>
                </a:cubicBezTo>
                <a:cubicBezTo>
                  <a:pt x="1006" y="195"/>
                  <a:pt x="1006" y="173"/>
                  <a:pt x="1000" y="153"/>
                </a:cubicBezTo>
                <a:cubicBezTo>
                  <a:pt x="972" y="61"/>
                  <a:pt x="776" y="75"/>
                  <a:pt x="730" y="72"/>
                </a:cubicBezTo>
                <a:cubicBezTo>
                  <a:pt x="708" y="55"/>
                  <a:pt x="691" y="31"/>
                  <a:pt x="667" y="18"/>
                </a:cubicBezTo>
                <a:cubicBezTo>
                  <a:pt x="650" y="9"/>
                  <a:pt x="613" y="0"/>
                  <a:pt x="613" y="0"/>
                </a:cubicBezTo>
                <a:cubicBezTo>
                  <a:pt x="598" y="3"/>
                  <a:pt x="582" y="4"/>
                  <a:pt x="568" y="9"/>
                </a:cubicBezTo>
                <a:cubicBezTo>
                  <a:pt x="534" y="22"/>
                  <a:pt x="540" y="37"/>
                  <a:pt x="514" y="63"/>
                </a:cubicBezTo>
                <a:cubicBezTo>
                  <a:pt x="497" y="80"/>
                  <a:pt x="482" y="83"/>
                  <a:pt x="460" y="90"/>
                </a:cubicBezTo>
                <a:cubicBezTo>
                  <a:pt x="404" y="146"/>
                  <a:pt x="337" y="112"/>
                  <a:pt x="271" y="90"/>
                </a:cubicBezTo>
                <a:cubicBezTo>
                  <a:pt x="168" y="96"/>
                  <a:pt x="99" y="107"/>
                  <a:pt x="1" y="117"/>
                </a:cubicBezTo>
                <a:cubicBezTo>
                  <a:pt x="4" y="147"/>
                  <a:pt x="0" y="178"/>
                  <a:pt x="10" y="207"/>
                </a:cubicBezTo>
                <a:cubicBezTo>
                  <a:pt x="13" y="215"/>
                  <a:pt x="98" y="251"/>
                  <a:pt x="46" y="225"/>
                </a:cubicBezTo>
                <a:close/>
              </a:path>
            </a:pathLst>
          </a:cu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94" name="Oval 78"/>
          <p:cNvSpPr>
            <a:spLocks noChangeAspect="1" noChangeArrowheads="1"/>
          </p:cNvSpPr>
          <p:nvPr/>
        </p:nvSpPr>
        <p:spPr bwMode="auto">
          <a:xfrm>
            <a:off x="3792538" y="2781300"/>
            <a:ext cx="150812" cy="150813"/>
          </a:xfrm>
          <a:prstGeom prst="ellipse">
            <a:avLst/>
          </a:prstGeom>
          <a:solidFill>
            <a:srgbClr val="CCFFCC">
              <a:alpha val="4901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9295" name="Oval 79"/>
          <p:cNvSpPr>
            <a:spLocks noChangeAspect="1" noChangeArrowheads="1"/>
          </p:cNvSpPr>
          <p:nvPr/>
        </p:nvSpPr>
        <p:spPr bwMode="auto">
          <a:xfrm>
            <a:off x="4124325" y="3014663"/>
            <a:ext cx="150813" cy="150812"/>
          </a:xfrm>
          <a:prstGeom prst="ellipse">
            <a:avLst/>
          </a:prstGeom>
          <a:solidFill>
            <a:srgbClr val="CCFFCC">
              <a:alpha val="4901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9296" name="Oval 80"/>
          <p:cNvSpPr>
            <a:spLocks noChangeAspect="1" noChangeArrowheads="1"/>
          </p:cNvSpPr>
          <p:nvPr/>
        </p:nvSpPr>
        <p:spPr bwMode="auto">
          <a:xfrm>
            <a:off x="3935413" y="3284538"/>
            <a:ext cx="104775" cy="104775"/>
          </a:xfrm>
          <a:prstGeom prst="ellipse">
            <a:avLst/>
          </a:prstGeom>
          <a:solidFill>
            <a:srgbClr val="CCFFCC">
              <a:alpha val="4901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9297" name="Oval 81"/>
          <p:cNvSpPr>
            <a:spLocks noChangeAspect="1" noChangeArrowheads="1"/>
          </p:cNvSpPr>
          <p:nvPr/>
        </p:nvSpPr>
        <p:spPr bwMode="auto">
          <a:xfrm>
            <a:off x="4243388" y="3265488"/>
            <a:ext cx="104775" cy="104775"/>
          </a:xfrm>
          <a:prstGeom prst="ellipse">
            <a:avLst/>
          </a:prstGeom>
          <a:solidFill>
            <a:srgbClr val="CCFFCC">
              <a:alpha val="4901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9298" name="Oval 82"/>
          <p:cNvSpPr>
            <a:spLocks noChangeAspect="1" noChangeArrowheads="1"/>
          </p:cNvSpPr>
          <p:nvPr/>
        </p:nvSpPr>
        <p:spPr bwMode="auto">
          <a:xfrm>
            <a:off x="3792538" y="3716338"/>
            <a:ext cx="150812" cy="150812"/>
          </a:xfrm>
          <a:prstGeom prst="ellipse">
            <a:avLst/>
          </a:prstGeom>
          <a:solidFill>
            <a:srgbClr val="CCFFCC">
              <a:alpha val="4901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9299" name="Oval 83"/>
          <p:cNvSpPr>
            <a:spLocks noChangeAspect="1" noChangeArrowheads="1"/>
          </p:cNvSpPr>
          <p:nvPr/>
        </p:nvSpPr>
        <p:spPr bwMode="auto">
          <a:xfrm>
            <a:off x="4367213" y="3716338"/>
            <a:ext cx="150812" cy="150812"/>
          </a:xfrm>
          <a:prstGeom prst="ellipse">
            <a:avLst/>
          </a:prstGeom>
          <a:solidFill>
            <a:srgbClr val="CCFFCC">
              <a:alpha val="4901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9300" name="Oval 84"/>
          <p:cNvSpPr>
            <a:spLocks noChangeAspect="1" noChangeArrowheads="1"/>
          </p:cNvSpPr>
          <p:nvPr/>
        </p:nvSpPr>
        <p:spPr bwMode="auto">
          <a:xfrm>
            <a:off x="4017963" y="2868613"/>
            <a:ext cx="104775" cy="104775"/>
          </a:xfrm>
          <a:prstGeom prst="ellipse">
            <a:avLst/>
          </a:prstGeom>
          <a:solidFill>
            <a:srgbClr val="CCFFCC">
              <a:alpha val="4901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9301" name="Oval 85"/>
          <p:cNvSpPr>
            <a:spLocks noChangeAspect="1" noChangeArrowheads="1"/>
          </p:cNvSpPr>
          <p:nvPr/>
        </p:nvSpPr>
        <p:spPr bwMode="auto">
          <a:xfrm>
            <a:off x="4103688" y="3554413"/>
            <a:ext cx="150812" cy="150812"/>
          </a:xfrm>
          <a:prstGeom prst="ellipse">
            <a:avLst/>
          </a:prstGeom>
          <a:solidFill>
            <a:srgbClr val="CCFFCC">
              <a:alpha val="4901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9302" name="Oval 86"/>
          <p:cNvSpPr>
            <a:spLocks noChangeAspect="1" noChangeArrowheads="1"/>
          </p:cNvSpPr>
          <p:nvPr/>
        </p:nvSpPr>
        <p:spPr bwMode="auto">
          <a:xfrm>
            <a:off x="4148138" y="2660650"/>
            <a:ext cx="150812" cy="150813"/>
          </a:xfrm>
          <a:prstGeom prst="ellipse">
            <a:avLst/>
          </a:prstGeom>
          <a:solidFill>
            <a:srgbClr val="CCFFCC">
              <a:alpha val="4901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9303" name="Text Box 87"/>
          <p:cNvSpPr txBox="1">
            <a:spLocks noChangeArrowheads="1"/>
          </p:cNvSpPr>
          <p:nvPr/>
        </p:nvSpPr>
        <p:spPr bwMode="auto">
          <a:xfrm>
            <a:off x="1774825" y="1773238"/>
            <a:ext cx="1873250" cy="830262"/>
          </a:xfrm>
          <a:prstGeom prst="rect">
            <a:avLst/>
          </a:prstGeom>
          <a:solidFill>
            <a:srgbClr val="FFE5E5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 b="1">
                <a:latin typeface="Arial" panose="020B0604020202020204" pitchFamily="34" charset="0"/>
              </a:rPr>
              <a:t>CHLORINE gas Cl</a:t>
            </a:r>
            <a:r>
              <a:rPr lang="en-GB" altLang="en-US" sz="2400" b="1" baseline="-25000">
                <a:latin typeface="Arial" panose="020B0604020202020204" pitchFamily="34" charset="0"/>
              </a:rPr>
              <a:t>2</a:t>
            </a:r>
            <a:endParaRPr lang="en-US" altLang="en-US" sz="2400" b="1" baseline="-25000">
              <a:latin typeface="Arial" panose="020B0604020202020204" pitchFamily="34" charset="0"/>
            </a:endParaRPr>
          </a:p>
        </p:txBody>
      </p:sp>
      <p:sp>
        <p:nvSpPr>
          <p:cNvPr id="9304" name="Text Box 88"/>
          <p:cNvSpPr txBox="1">
            <a:spLocks noChangeArrowheads="1"/>
          </p:cNvSpPr>
          <p:nvPr/>
        </p:nvSpPr>
        <p:spPr bwMode="auto">
          <a:xfrm>
            <a:off x="8794750" y="1700213"/>
            <a:ext cx="1693863" cy="830262"/>
          </a:xfrm>
          <a:prstGeom prst="rect">
            <a:avLst/>
          </a:prstGeom>
          <a:solidFill>
            <a:srgbClr val="E2E7F2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 b="1">
                <a:latin typeface="Arial" panose="020B0604020202020204" pitchFamily="34" charset="0"/>
              </a:rPr>
              <a:t>SODIUM metal Na</a:t>
            </a:r>
            <a:endParaRPr lang="en-US" altLang="en-US" sz="2400" b="1">
              <a:latin typeface="Arial" panose="020B0604020202020204" pitchFamily="34" charset="0"/>
            </a:endParaRPr>
          </a:p>
        </p:txBody>
      </p:sp>
      <p:grpSp>
        <p:nvGrpSpPr>
          <p:cNvPr id="9312" name="Group 96"/>
          <p:cNvGrpSpPr>
            <a:grpSpLocks/>
          </p:cNvGrpSpPr>
          <p:nvPr/>
        </p:nvGrpSpPr>
        <p:grpSpPr bwMode="auto">
          <a:xfrm>
            <a:off x="1992313" y="4292600"/>
            <a:ext cx="3168650" cy="1016000"/>
            <a:chOff x="476" y="2840"/>
            <a:chExt cx="1996" cy="640"/>
          </a:xfrm>
        </p:grpSpPr>
        <p:sp>
          <p:nvSpPr>
            <p:cNvPr id="132151" name="Text Box 90"/>
            <p:cNvSpPr txBox="1">
              <a:spLocks noChangeArrowheads="1"/>
            </p:cNvSpPr>
            <p:nvPr/>
          </p:nvSpPr>
          <p:spPr bwMode="auto">
            <a:xfrm>
              <a:off x="476" y="2840"/>
              <a:ext cx="1996" cy="640"/>
            </a:xfrm>
            <a:prstGeom prst="rect">
              <a:avLst/>
            </a:prstGeom>
            <a:solidFill>
              <a:srgbClr val="FF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800" b="1" u="sng">
                  <a:solidFill>
                    <a:srgbClr val="FF3300"/>
                  </a:solidFill>
                  <a:latin typeface="Arial" panose="020B0604020202020204" pitchFamily="34" charset="0"/>
                </a:rPr>
                <a:t>At ANODE</a:t>
              </a:r>
              <a:r>
                <a:rPr lang="en-GB" altLang="en-US" sz="2800">
                  <a:latin typeface="Arial" panose="020B0604020202020204" pitchFamily="34" charset="0"/>
                </a:rPr>
                <a:t>: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b="1">
                  <a:latin typeface="Arial" panose="020B0604020202020204" pitchFamily="34" charset="0"/>
                </a:rPr>
                <a:t>Cl</a:t>
              </a:r>
              <a:r>
                <a:rPr lang="en-GB" altLang="en-US" b="1" baseline="30000">
                  <a:latin typeface="Arial" panose="020B0604020202020204" pitchFamily="34" charset="0"/>
                </a:rPr>
                <a:t>-</a:t>
              </a:r>
              <a:r>
                <a:rPr lang="en-GB" altLang="en-US" sz="2800" b="1">
                  <a:latin typeface="Arial" panose="020B0604020202020204" pitchFamily="34" charset="0"/>
                </a:rPr>
                <a:t>            e</a:t>
              </a:r>
              <a:r>
                <a:rPr lang="en-GB" altLang="en-US" b="1" baseline="30000">
                  <a:latin typeface="Arial" panose="020B0604020202020204" pitchFamily="34" charset="0"/>
                </a:rPr>
                <a:t>-</a:t>
              </a:r>
              <a:r>
                <a:rPr lang="en-GB" altLang="en-US" sz="2800" b="1">
                  <a:latin typeface="Arial" panose="020B0604020202020204" pitchFamily="34" charset="0"/>
                </a:rPr>
                <a:t> + Cl</a:t>
              </a:r>
              <a:endParaRPr lang="en-US" altLang="en-US" sz="2800" b="1">
                <a:latin typeface="Arial" panose="020B0604020202020204" pitchFamily="34" charset="0"/>
              </a:endParaRPr>
            </a:p>
          </p:txBody>
        </p:sp>
        <p:sp>
          <p:nvSpPr>
            <p:cNvPr id="132152" name="Line 91"/>
            <p:cNvSpPr>
              <a:spLocks noChangeShapeType="1"/>
            </p:cNvSpPr>
            <p:nvPr/>
          </p:nvSpPr>
          <p:spPr bwMode="auto">
            <a:xfrm>
              <a:off x="984" y="3321"/>
              <a:ext cx="499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311" name="Group 95"/>
          <p:cNvGrpSpPr>
            <a:grpSpLocks/>
          </p:cNvGrpSpPr>
          <p:nvPr/>
        </p:nvGrpSpPr>
        <p:grpSpPr bwMode="auto">
          <a:xfrm>
            <a:off x="6816725" y="4365625"/>
            <a:ext cx="3457575" cy="1016000"/>
            <a:chOff x="1655" y="3385"/>
            <a:chExt cx="2178" cy="640"/>
          </a:xfrm>
        </p:grpSpPr>
        <p:sp>
          <p:nvSpPr>
            <p:cNvPr id="132149" name="Text Box 93"/>
            <p:cNvSpPr txBox="1">
              <a:spLocks noChangeArrowheads="1"/>
            </p:cNvSpPr>
            <p:nvPr/>
          </p:nvSpPr>
          <p:spPr bwMode="auto">
            <a:xfrm>
              <a:off x="1655" y="3385"/>
              <a:ext cx="2178" cy="640"/>
            </a:xfrm>
            <a:prstGeom prst="rect">
              <a:avLst/>
            </a:prstGeom>
            <a:solidFill>
              <a:srgbClr val="E2E7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800" b="1" u="sng">
                  <a:solidFill>
                    <a:srgbClr val="0066FF"/>
                  </a:solidFill>
                  <a:latin typeface="Arial" panose="020B0604020202020204" pitchFamily="34" charset="0"/>
                </a:rPr>
                <a:t>At CATHODE</a:t>
              </a:r>
              <a:r>
                <a:rPr lang="en-GB" altLang="en-US" sz="2800">
                  <a:solidFill>
                    <a:srgbClr val="0066FF"/>
                  </a:solidFill>
                  <a:latin typeface="Arial" panose="020B0604020202020204" pitchFamily="34" charset="0"/>
                </a:rPr>
                <a:t>:</a:t>
              </a:r>
              <a:r>
                <a:rPr lang="en-GB" altLang="en-US" sz="2800">
                  <a:latin typeface="Arial" panose="020B0604020202020204" pitchFamily="34" charset="0"/>
                </a:rPr>
                <a:t>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b="1">
                  <a:latin typeface="Arial" panose="020B0604020202020204" pitchFamily="34" charset="0"/>
                </a:rPr>
                <a:t>Na</a:t>
              </a:r>
              <a:r>
                <a:rPr lang="en-GB" altLang="en-US" b="1" baseline="30000">
                  <a:latin typeface="Arial" panose="020B0604020202020204" pitchFamily="34" charset="0"/>
                </a:rPr>
                <a:t>+ </a:t>
              </a:r>
              <a:r>
                <a:rPr lang="en-GB" altLang="en-US" sz="2800" b="1">
                  <a:latin typeface="Arial" panose="020B0604020202020204" pitchFamily="34" charset="0"/>
                </a:rPr>
                <a:t>+ e</a:t>
              </a:r>
              <a:r>
                <a:rPr lang="en-GB" altLang="en-US" b="1" baseline="30000">
                  <a:latin typeface="Arial" panose="020B0604020202020204" pitchFamily="34" charset="0"/>
                </a:rPr>
                <a:t>-</a:t>
              </a:r>
              <a:r>
                <a:rPr lang="en-GB" altLang="en-US" b="1">
                  <a:latin typeface="Arial" panose="020B0604020202020204" pitchFamily="34" charset="0"/>
                </a:rPr>
                <a:t>            Na</a:t>
              </a:r>
              <a:endParaRPr lang="en-US" altLang="en-US" sz="2800" b="1">
                <a:latin typeface="Arial" panose="020B0604020202020204" pitchFamily="34" charset="0"/>
              </a:endParaRPr>
            </a:p>
          </p:txBody>
        </p:sp>
        <p:sp>
          <p:nvSpPr>
            <p:cNvPr id="132150" name="Line 94"/>
            <p:cNvSpPr>
              <a:spLocks noChangeShapeType="1"/>
            </p:cNvSpPr>
            <p:nvPr/>
          </p:nvSpPr>
          <p:spPr bwMode="auto">
            <a:xfrm>
              <a:off x="2690" y="3865"/>
              <a:ext cx="552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326" name="Group 110"/>
          <p:cNvGrpSpPr>
            <a:grpSpLocks/>
          </p:cNvGrpSpPr>
          <p:nvPr/>
        </p:nvGrpSpPr>
        <p:grpSpPr bwMode="auto">
          <a:xfrm>
            <a:off x="1847850" y="5373688"/>
            <a:ext cx="4248150" cy="523875"/>
            <a:chOff x="204" y="3566"/>
            <a:chExt cx="2676" cy="330"/>
          </a:xfrm>
        </p:grpSpPr>
        <p:sp>
          <p:nvSpPr>
            <p:cNvPr id="132147" name="Text Box 98"/>
            <p:cNvSpPr txBox="1">
              <a:spLocks noChangeArrowheads="1"/>
            </p:cNvSpPr>
            <p:nvPr/>
          </p:nvSpPr>
          <p:spPr bwMode="auto">
            <a:xfrm>
              <a:off x="204" y="3566"/>
              <a:ext cx="267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800" b="1">
                  <a:latin typeface="Arial" panose="020B0604020202020204" pitchFamily="34" charset="0"/>
                </a:rPr>
                <a:t>Cl + Cl</a:t>
              </a:r>
              <a:r>
                <a:rPr lang="en-US" altLang="en-US" sz="2800" b="1">
                  <a:latin typeface="Arial" panose="020B0604020202020204" pitchFamily="34" charset="0"/>
                </a:rPr>
                <a:t>            Cl</a:t>
              </a:r>
              <a:r>
                <a:rPr lang="en-US" altLang="en-US" sz="2800" b="1" baseline="-25000">
                  <a:latin typeface="Arial" panose="020B0604020202020204" pitchFamily="34" charset="0"/>
                </a:rPr>
                <a:t>2   </a:t>
              </a:r>
              <a:r>
                <a:rPr lang="en-US" altLang="en-US" sz="2800" b="1">
                  <a:latin typeface="Arial" panose="020B0604020202020204" pitchFamily="34" charset="0"/>
                </a:rPr>
                <a:t>(gas)</a:t>
              </a:r>
            </a:p>
          </p:txBody>
        </p:sp>
        <p:sp>
          <p:nvSpPr>
            <p:cNvPr id="132148" name="Line 99"/>
            <p:cNvSpPr>
              <a:spLocks noChangeShapeType="1"/>
            </p:cNvSpPr>
            <p:nvPr/>
          </p:nvSpPr>
          <p:spPr bwMode="auto">
            <a:xfrm>
              <a:off x="1111" y="3748"/>
              <a:ext cx="427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321" name="AutoShape 105"/>
          <p:cNvSpPr>
            <a:spLocks noChangeArrowheads="1"/>
          </p:cNvSpPr>
          <p:nvPr/>
        </p:nvSpPr>
        <p:spPr bwMode="auto">
          <a:xfrm rot="5400000">
            <a:off x="7860506" y="1305720"/>
            <a:ext cx="504825" cy="144462"/>
          </a:xfrm>
          <a:prstGeom prst="rightArrow">
            <a:avLst>
              <a:gd name="adj1" fmla="val 50000"/>
              <a:gd name="adj2" fmla="val 87363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9322" name="AutoShape 106"/>
          <p:cNvSpPr>
            <a:spLocks noChangeArrowheads="1"/>
          </p:cNvSpPr>
          <p:nvPr/>
        </p:nvSpPr>
        <p:spPr bwMode="auto">
          <a:xfrm rot="-5400000">
            <a:off x="4044156" y="1305720"/>
            <a:ext cx="504825" cy="144462"/>
          </a:xfrm>
          <a:prstGeom prst="rightArrow">
            <a:avLst>
              <a:gd name="adj1" fmla="val 50000"/>
              <a:gd name="adj2" fmla="val 87363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9323" name="AutoShape 107"/>
          <p:cNvSpPr>
            <a:spLocks noChangeArrowheads="1"/>
          </p:cNvSpPr>
          <p:nvPr/>
        </p:nvSpPr>
        <p:spPr bwMode="auto">
          <a:xfrm>
            <a:off x="4727575" y="1125538"/>
            <a:ext cx="1008063" cy="142875"/>
          </a:xfrm>
          <a:prstGeom prst="rightArrow">
            <a:avLst>
              <a:gd name="adj1" fmla="val 50000"/>
              <a:gd name="adj2" fmla="val 176389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9324" name="AutoShape 108"/>
          <p:cNvSpPr>
            <a:spLocks noChangeArrowheads="1"/>
          </p:cNvSpPr>
          <p:nvPr/>
        </p:nvSpPr>
        <p:spPr bwMode="auto">
          <a:xfrm>
            <a:off x="6743700" y="1125538"/>
            <a:ext cx="1008063" cy="142875"/>
          </a:xfrm>
          <a:prstGeom prst="rightArrow">
            <a:avLst>
              <a:gd name="adj1" fmla="val 50000"/>
              <a:gd name="adj2" fmla="val 176389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9325" name="Text Box 109"/>
          <p:cNvSpPr txBox="1">
            <a:spLocks noChangeArrowheads="1"/>
          </p:cNvSpPr>
          <p:nvPr/>
        </p:nvSpPr>
        <p:spPr bwMode="auto">
          <a:xfrm>
            <a:off x="5303838" y="1412875"/>
            <a:ext cx="208915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200" b="1">
                <a:solidFill>
                  <a:srgbClr val="009900"/>
                </a:solidFill>
                <a:latin typeface="Arial" panose="020B0604020202020204" pitchFamily="34" charset="0"/>
              </a:rPr>
              <a:t>ELECTRONS</a:t>
            </a:r>
            <a:endParaRPr lang="en-US" altLang="en-US" sz="2200" b="1">
              <a:solidFill>
                <a:srgbClr val="009900"/>
              </a:solidFill>
              <a:latin typeface="Arial" panose="020B0604020202020204" pitchFamily="34" charset="0"/>
            </a:endParaRPr>
          </a:p>
        </p:txBody>
      </p:sp>
      <p:grpSp>
        <p:nvGrpSpPr>
          <p:cNvPr id="132137" name="Group 111"/>
          <p:cNvGrpSpPr>
            <a:grpSpLocks/>
          </p:cNvGrpSpPr>
          <p:nvPr/>
        </p:nvGrpSpPr>
        <p:grpSpPr bwMode="auto">
          <a:xfrm>
            <a:off x="4727575" y="3213100"/>
            <a:ext cx="576263" cy="504825"/>
            <a:chOff x="2426" y="1570"/>
            <a:chExt cx="363" cy="318"/>
          </a:xfrm>
        </p:grpSpPr>
        <p:sp>
          <p:nvSpPr>
            <p:cNvPr id="132144" name="Oval 112"/>
            <p:cNvSpPr>
              <a:spLocks noChangeArrowheads="1"/>
            </p:cNvSpPr>
            <p:nvPr/>
          </p:nvSpPr>
          <p:spPr bwMode="auto">
            <a:xfrm>
              <a:off x="2472" y="1570"/>
              <a:ext cx="317" cy="318"/>
            </a:xfrm>
            <a:prstGeom prst="ellipse">
              <a:avLst/>
            </a:prstGeom>
            <a:solidFill>
              <a:srgbClr val="ADBC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2145" name="Oval 113"/>
            <p:cNvSpPr>
              <a:spLocks noChangeArrowheads="1"/>
            </p:cNvSpPr>
            <p:nvPr/>
          </p:nvSpPr>
          <p:spPr bwMode="auto">
            <a:xfrm>
              <a:off x="2426" y="1570"/>
              <a:ext cx="91" cy="91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2146" name="Text Box 114"/>
            <p:cNvSpPr txBox="1">
              <a:spLocks noChangeArrowheads="1"/>
            </p:cNvSpPr>
            <p:nvPr/>
          </p:nvSpPr>
          <p:spPr bwMode="auto">
            <a:xfrm>
              <a:off x="2472" y="1616"/>
              <a:ext cx="31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1">
                  <a:latin typeface="Arial" panose="020B0604020202020204" pitchFamily="34" charset="0"/>
                </a:rPr>
                <a:t>Cl</a:t>
              </a:r>
              <a:r>
                <a:rPr lang="en-GB" altLang="en-US" sz="2400" b="1" baseline="30000">
                  <a:latin typeface="Arial" panose="020B0604020202020204" pitchFamily="34" charset="0"/>
                </a:rPr>
                <a:t>-</a:t>
              </a:r>
              <a:endParaRPr lang="en-US" altLang="en-US" sz="24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132138" name="Group 115"/>
          <p:cNvGrpSpPr>
            <a:grpSpLocks/>
          </p:cNvGrpSpPr>
          <p:nvPr/>
        </p:nvGrpSpPr>
        <p:grpSpPr bwMode="auto">
          <a:xfrm>
            <a:off x="7104063" y="3141663"/>
            <a:ext cx="719137" cy="576262"/>
            <a:chOff x="1692" y="1570"/>
            <a:chExt cx="453" cy="363"/>
          </a:xfrm>
        </p:grpSpPr>
        <p:sp>
          <p:nvSpPr>
            <p:cNvPr id="132141" name="Oval 116"/>
            <p:cNvSpPr>
              <a:spLocks noChangeArrowheads="1"/>
            </p:cNvSpPr>
            <p:nvPr/>
          </p:nvSpPr>
          <p:spPr bwMode="auto">
            <a:xfrm>
              <a:off x="1701" y="1570"/>
              <a:ext cx="363" cy="363"/>
            </a:xfrm>
            <a:prstGeom prst="ellipse">
              <a:avLst/>
            </a:prstGeom>
            <a:solidFill>
              <a:srgbClr val="FF7D7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2142" name="Oval 117"/>
            <p:cNvSpPr>
              <a:spLocks noChangeAspect="1" noChangeArrowheads="1"/>
            </p:cNvSpPr>
            <p:nvPr/>
          </p:nvSpPr>
          <p:spPr bwMode="auto">
            <a:xfrm>
              <a:off x="1913" y="1602"/>
              <a:ext cx="102" cy="10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2143" name="Text Box 118"/>
            <p:cNvSpPr txBox="1">
              <a:spLocks noChangeArrowheads="1"/>
            </p:cNvSpPr>
            <p:nvPr/>
          </p:nvSpPr>
          <p:spPr bwMode="auto">
            <a:xfrm>
              <a:off x="1692" y="1678"/>
              <a:ext cx="45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1">
                  <a:latin typeface="Arial" panose="020B0604020202020204" pitchFamily="34" charset="0"/>
                </a:rPr>
                <a:t>Na</a:t>
              </a:r>
              <a:r>
                <a:rPr lang="en-GB" altLang="en-US" sz="2000" b="1" baseline="30000">
                  <a:latin typeface="Arial" panose="020B0604020202020204" pitchFamily="34" charset="0"/>
                </a:rPr>
                <a:t>+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sp>
        <p:nvSpPr>
          <p:cNvPr id="132139" name="Line 119"/>
          <p:cNvSpPr>
            <a:spLocks noChangeShapeType="1"/>
          </p:cNvSpPr>
          <p:nvPr/>
        </p:nvSpPr>
        <p:spPr bwMode="auto">
          <a:xfrm>
            <a:off x="7608888" y="3429000"/>
            <a:ext cx="719137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2140" name="Line 120"/>
          <p:cNvSpPr>
            <a:spLocks noChangeShapeType="1"/>
          </p:cNvSpPr>
          <p:nvPr/>
        </p:nvSpPr>
        <p:spPr bwMode="auto">
          <a:xfrm flipH="1">
            <a:off x="4224338" y="3500438"/>
            <a:ext cx="57785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924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9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9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9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9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9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9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9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9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9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9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9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9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8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9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9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9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86" grpId="0" animBg="1"/>
      <p:bldP spid="9294" grpId="0" animBg="1"/>
      <p:bldP spid="9295" grpId="0" animBg="1"/>
      <p:bldP spid="9296" grpId="0" animBg="1"/>
      <p:bldP spid="9297" grpId="0" animBg="1"/>
      <p:bldP spid="9298" grpId="0" animBg="1"/>
      <p:bldP spid="9299" grpId="0" animBg="1"/>
      <p:bldP spid="9300" grpId="0" animBg="1"/>
      <p:bldP spid="9301" grpId="0" animBg="1"/>
      <p:bldP spid="9302" grpId="0" animBg="1"/>
      <p:bldP spid="9303" grpId="0" animBg="1"/>
      <p:bldP spid="9304" grpId="0" animBg="1"/>
      <p:bldP spid="9321" grpId="0" animBg="1"/>
      <p:bldP spid="9322" grpId="0" animBg="1"/>
      <p:bldP spid="9323" grpId="0" animBg="1"/>
      <p:bldP spid="9324" grpId="0" animBg="1"/>
      <p:bldP spid="932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22" name="Group 4"/>
          <p:cNvGrpSpPr>
            <a:grpSpLocks/>
          </p:cNvGrpSpPr>
          <p:nvPr/>
        </p:nvGrpSpPr>
        <p:grpSpPr bwMode="auto">
          <a:xfrm>
            <a:off x="5938838" y="850900"/>
            <a:ext cx="431800" cy="574675"/>
            <a:chOff x="884" y="1979"/>
            <a:chExt cx="272" cy="362"/>
          </a:xfrm>
        </p:grpSpPr>
        <p:sp>
          <p:nvSpPr>
            <p:cNvPr id="133189" name="Rectangle 5"/>
            <p:cNvSpPr>
              <a:spLocks noChangeArrowheads="1"/>
            </p:cNvSpPr>
            <p:nvPr/>
          </p:nvSpPr>
          <p:spPr bwMode="auto">
            <a:xfrm>
              <a:off x="884" y="1979"/>
              <a:ext cx="272" cy="3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grpSp>
          <p:nvGrpSpPr>
            <p:cNvPr id="133190" name="Group 6"/>
            <p:cNvGrpSpPr>
              <a:grpSpLocks noChangeAspect="1"/>
            </p:cNvGrpSpPr>
            <p:nvPr/>
          </p:nvGrpSpPr>
          <p:grpSpPr bwMode="auto">
            <a:xfrm>
              <a:off x="918" y="1979"/>
              <a:ext cx="67" cy="362"/>
              <a:chOff x="1655" y="754"/>
              <a:chExt cx="136" cy="862"/>
            </a:xfrm>
          </p:grpSpPr>
          <p:sp>
            <p:nvSpPr>
              <p:cNvPr id="133194" name="Line 7"/>
              <p:cNvSpPr>
                <a:spLocks noChangeAspect="1" noChangeShapeType="1"/>
              </p:cNvSpPr>
              <p:nvPr/>
            </p:nvSpPr>
            <p:spPr bwMode="auto">
              <a:xfrm>
                <a:off x="1655" y="754"/>
                <a:ext cx="0" cy="862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195" name="Line 8"/>
              <p:cNvSpPr>
                <a:spLocks noChangeAspect="1" noChangeShapeType="1"/>
              </p:cNvSpPr>
              <p:nvPr/>
            </p:nvSpPr>
            <p:spPr bwMode="auto">
              <a:xfrm>
                <a:off x="1791" y="981"/>
                <a:ext cx="0" cy="363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33191" name="Group 9"/>
            <p:cNvGrpSpPr>
              <a:grpSpLocks noChangeAspect="1"/>
            </p:cNvGrpSpPr>
            <p:nvPr/>
          </p:nvGrpSpPr>
          <p:grpSpPr bwMode="auto">
            <a:xfrm>
              <a:off x="1073" y="1979"/>
              <a:ext cx="67" cy="362"/>
              <a:chOff x="1655" y="754"/>
              <a:chExt cx="136" cy="862"/>
            </a:xfrm>
          </p:grpSpPr>
          <p:sp>
            <p:nvSpPr>
              <p:cNvPr id="133192" name="Line 10"/>
              <p:cNvSpPr>
                <a:spLocks noChangeAspect="1" noChangeShapeType="1"/>
              </p:cNvSpPr>
              <p:nvPr/>
            </p:nvSpPr>
            <p:spPr bwMode="auto">
              <a:xfrm>
                <a:off x="1655" y="754"/>
                <a:ext cx="0" cy="862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3193" name="Line 11"/>
              <p:cNvSpPr>
                <a:spLocks noChangeAspect="1" noChangeShapeType="1"/>
              </p:cNvSpPr>
              <p:nvPr/>
            </p:nvSpPr>
            <p:spPr bwMode="auto">
              <a:xfrm>
                <a:off x="1791" y="981"/>
                <a:ext cx="0" cy="363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33123" name="Line 12"/>
          <p:cNvSpPr>
            <a:spLocks noChangeShapeType="1"/>
          </p:cNvSpPr>
          <p:nvPr/>
        </p:nvSpPr>
        <p:spPr bwMode="auto">
          <a:xfrm flipV="1">
            <a:off x="9120188" y="1125538"/>
            <a:ext cx="0" cy="720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124" name="Line 13"/>
          <p:cNvSpPr>
            <a:spLocks noChangeShapeType="1"/>
          </p:cNvSpPr>
          <p:nvPr/>
        </p:nvSpPr>
        <p:spPr bwMode="auto">
          <a:xfrm>
            <a:off x="3430588" y="1125538"/>
            <a:ext cx="25209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125" name="Line 14"/>
          <p:cNvSpPr>
            <a:spLocks noChangeShapeType="1"/>
          </p:cNvSpPr>
          <p:nvPr/>
        </p:nvSpPr>
        <p:spPr bwMode="auto">
          <a:xfrm>
            <a:off x="6383338" y="1125538"/>
            <a:ext cx="27352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126" name="Line 15"/>
          <p:cNvSpPr>
            <a:spLocks noChangeShapeType="1"/>
          </p:cNvSpPr>
          <p:nvPr/>
        </p:nvSpPr>
        <p:spPr bwMode="auto">
          <a:xfrm flipV="1">
            <a:off x="3430588" y="1125538"/>
            <a:ext cx="0" cy="720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33127" name="Group 16"/>
          <p:cNvGrpSpPr>
            <a:grpSpLocks/>
          </p:cNvGrpSpPr>
          <p:nvPr/>
        </p:nvGrpSpPr>
        <p:grpSpPr bwMode="auto">
          <a:xfrm>
            <a:off x="3502025" y="1557338"/>
            <a:ext cx="217488" cy="215900"/>
            <a:chOff x="841" y="3675"/>
            <a:chExt cx="137" cy="136"/>
          </a:xfrm>
        </p:grpSpPr>
        <p:sp>
          <p:nvSpPr>
            <p:cNvPr id="133187" name="Line 17"/>
            <p:cNvSpPr>
              <a:spLocks noChangeAspect="1" noChangeShapeType="1"/>
            </p:cNvSpPr>
            <p:nvPr/>
          </p:nvSpPr>
          <p:spPr bwMode="auto">
            <a:xfrm>
              <a:off x="912" y="3675"/>
              <a:ext cx="1" cy="136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3188" name="Line 18"/>
            <p:cNvSpPr>
              <a:spLocks noChangeAspect="1" noChangeShapeType="1"/>
            </p:cNvSpPr>
            <p:nvPr/>
          </p:nvSpPr>
          <p:spPr bwMode="auto">
            <a:xfrm>
              <a:off x="841" y="3743"/>
              <a:ext cx="137" cy="1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3128" name="Line 19"/>
          <p:cNvSpPr>
            <a:spLocks noChangeShapeType="1"/>
          </p:cNvSpPr>
          <p:nvPr/>
        </p:nvSpPr>
        <p:spPr bwMode="auto">
          <a:xfrm>
            <a:off x="8832850" y="1630363"/>
            <a:ext cx="215900" cy="0"/>
          </a:xfrm>
          <a:prstGeom prst="line">
            <a:avLst/>
          </a:prstGeom>
          <a:noFill/>
          <a:ln w="539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129" name="Rectangle 20"/>
          <p:cNvSpPr>
            <a:spLocks noChangeArrowheads="1"/>
          </p:cNvSpPr>
          <p:nvPr/>
        </p:nvSpPr>
        <p:spPr bwMode="auto">
          <a:xfrm>
            <a:off x="3130550" y="1571625"/>
            <a:ext cx="865188" cy="2520950"/>
          </a:xfrm>
          <a:prstGeom prst="rect">
            <a:avLst/>
          </a:prstGeom>
          <a:solidFill>
            <a:srgbClr val="FFD9D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30" name="Rectangle 21"/>
          <p:cNvSpPr>
            <a:spLocks noChangeArrowheads="1"/>
          </p:cNvSpPr>
          <p:nvPr/>
        </p:nvSpPr>
        <p:spPr bwMode="auto">
          <a:xfrm>
            <a:off x="8747125" y="1571625"/>
            <a:ext cx="792163" cy="2592388"/>
          </a:xfrm>
          <a:prstGeom prst="rect">
            <a:avLst/>
          </a:prstGeom>
          <a:solidFill>
            <a:srgbClr val="E7EB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31" name="Oval 22"/>
          <p:cNvSpPr>
            <a:spLocks noChangeAspect="1" noChangeArrowheads="1"/>
          </p:cNvSpPr>
          <p:nvPr/>
        </p:nvSpPr>
        <p:spPr bwMode="auto">
          <a:xfrm rot="10800000">
            <a:off x="9107488" y="3371850"/>
            <a:ext cx="122237" cy="12541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32" name="Oval 23"/>
          <p:cNvSpPr>
            <a:spLocks noChangeAspect="1" noChangeArrowheads="1"/>
          </p:cNvSpPr>
          <p:nvPr/>
        </p:nvSpPr>
        <p:spPr bwMode="auto">
          <a:xfrm rot="10800000">
            <a:off x="8891588" y="3516313"/>
            <a:ext cx="122237" cy="1254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33" name="Oval 24"/>
          <p:cNvSpPr>
            <a:spLocks noChangeAspect="1" noChangeArrowheads="1"/>
          </p:cNvSpPr>
          <p:nvPr/>
        </p:nvSpPr>
        <p:spPr bwMode="auto">
          <a:xfrm rot="10800000">
            <a:off x="8963025" y="2998788"/>
            <a:ext cx="122238" cy="1254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34" name="Oval 25"/>
          <p:cNvSpPr>
            <a:spLocks noChangeAspect="1" noChangeArrowheads="1"/>
          </p:cNvSpPr>
          <p:nvPr/>
        </p:nvSpPr>
        <p:spPr bwMode="auto">
          <a:xfrm rot="10800000">
            <a:off x="9251950" y="3732213"/>
            <a:ext cx="122238" cy="1254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35" name="Oval 26"/>
          <p:cNvSpPr>
            <a:spLocks noChangeAspect="1" noChangeArrowheads="1"/>
          </p:cNvSpPr>
          <p:nvPr/>
        </p:nvSpPr>
        <p:spPr bwMode="auto">
          <a:xfrm rot="10800000">
            <a:off x="9293225" y="2162175"/>
            <a:ext cx="122238" cy="12541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36" name="Oval 27"/>
          <p:cNvSpPr>
            <a:spLocks noChangeAspect="1" noChangeArrowheads="1"/>
          </p:cNvSpPr>
          <p:nvPr/>
        </p:nvSpPr>
        <p:spPr bwMode="auto">
          <a:xfrm rot="10800000">
            <a:off x="8894763" y="1787525"/>
            <a:ext cx="122237" cy="12541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37" name="Oval 28"/>
          <p:cNvSpPr>
            <a:spLocks noChangeAspect="1" noChangeArrowheads="1"/>
          </p:cNvSpPr>
          <p:nvPr/>
        </p:nvSpPr>
        <p:spPr bwMode="auto">
          <a:xfrm rot="10800000">
            <a:off x="8964613" y="2508250"/>
            <a:ext cx="122237" cy="12541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38" name="Oval 29"/>
          <p:cNvSpPr>
            <a:spLocks noChangeAspect="1" noChangeArrowheads="1"/>
          </p:cNvSpPr>
          <p:nvPr/>
        </p:nvSpPr>
        <p:spPr bwMode="auto">
          <a:xfrm rot="10800000">
            <a:off x="9182100" y="1931988"/>
            <a:ext cx="122238" cy="1254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39" name="Oval 30"/>
          <p:cNvSpPr>
            <a:spLocks noChangeAspect="1" noChangeArrowheads="1"/>
          </p:cNvSpPr>
          <p:nvPr/>
        </p:nvSpPr>
        <p:spPr bwMode="auto">
          <a:xfrm rot="10800000">
            <a:off x="9251950" y="3040063"/>
            <a:ext cx="122238" cy="1254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40" name="Oval 31"/>
          <p:cNvSpPr>
            <a:spLocks noChangeAspect="1" noChangeArrowheads="1"/>
          </p:cNvSpPr>
          <p:nvPr/>
        </p:nvSpPr>
        <p:spPr bwMode="auto">
          <a:xfrm rot="10800000">
            <a:off x="8963025" y="3875088"/>
            <a:ext cx="141288" cy="14446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41" name="Oval 32"/>
          <p:cNvSpPr>
            <a:spLocks noChangeAspect="1" noChangeArrowheads="1"/>
          </p:cNvSpPr>
          <p:nvPr/>
        </p:nvSpPr>
        <p:spPr bwMode="auto">
          <a:xfrm rot="10800000">
            <a:off x="8875713" y="2205038"/>
            <a:ext cx="122237" cy="12541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42" name="Oval 33"/>
          <p:cNvSpPr>
            <a:spLocks noChangeAspect="1" noChangeArrowheads="1"/>
          </p:cNvSpPr>
          <p:nvPr/>
        </p:nvSpPr>
        <p:spPr bwMode="auto">
          <a:xfrm rot="10800000">
            <a:off x="9180513" y="2508250"/>
            <a:ext cx="122237" cy="12541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43" name="Line 34"/>
          <p:cNvSpPr>
            <a:spLocks noChangeShapeType="1"/>
          </p:cNvSpPr>
          <p:nvPr/>
        </p:nvSpPr>
        <p:spPr bwMode="auto">
          <a:xfrm>
            <a:off x="9251950" y="1355725"/>
            <a:ext cx="215900" cy="0"/>
          </a:xfrm>
          <a:prstGeom prst="line">
            <a:avLst/>
          </a:prstGeom>
          <a:noFill/>
          <a:ln w="539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33144" name="Group 35"/>
          <p:cNvGrpSpPr>
            <a:grpSpLocks/>
          </p:cNvGrpSpPr>
          <p:nvPr/>
        </p:nvGrpSpPr>
        <p:grpSpPr bwMode="auto">
          <a:xfrm>
            <a:off x="3130550" y="1284288"/>
            <a:ext cx="217488" cy="215900"/>
            <a:chOff x="841" y="3675"/>
            <a:chExt cx="137" cy="136"/>
          </a:xfrm>
        </p:grpSpPr>
        <p:sp>
          <p:nvSpPr>
            <p:cNvPr id="133185" name="Line 36"/>
            <p:cNvSpPr>
              <a:spLocks noChangeAspect="1" noChangeShapeType="1"/>
            </p:cNvSpPr>
            <p:nvPr/>
          </p:nvSpPr>
          <p:spPr bwMode="auto">
            <a:xfrm>
              <a:off x="912" y="3675"/>
              <a:ext cx="1" cy="136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3186" name="Line 37"/>
            <p:cNvSpPr>
              <a:spLocks noChangeAspect="1" noChangeShapeType="1"/>
            </p:cNvSpPr>
            <p:nvPr/>
          </p:nvSpPr>
          <p:spPr bwMode="auto">
            <a:xfrm>
              <a:off x="841" y="3743"/>
              <a:ext cx="137" cy="1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3145" name="Oval 38"/>
          <p:cNvSpPr>
            <a:spLocks noChangeArrowheads="1"/>
          </p:cNvSpPr>
          <p:nvPr/>
        </p:nvSpPr>
        <p:spPr bwMode="auto">
          <a:xfrm>
            <a:off x="3995738" y="2579688"/>
            <a:ext cx="503237" cy="504825"/>
          </a:xfrm>
          <a:prstGeom prst="ellipse">
            <a:avLst/>
          </a:prstGeom>
          <a:solidFill>
            <a:srgbClr val="ADBC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46" name="Oval 39"/>
          <p:cNvSpPr>
            <a:spLocks noChangeArrowheads="1"/>
          </p:cNvSpPr>
          <p:nvPr/>
        </p:nvSpPr>
        <p:spPr bwMode="auto">
          <a:xfrm>
            <a:off x="3922713" y="2579688"/>
            <a:ext cx="144462" cy="14446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47" name="Text Box 40"/>
          <p:cNvSpPr txBox="1">
            <a:spLocks noChangeArrowheads="1"/>
          </p:cNvSpPr>
          <p:nvPr/>
        </p:nvSpPr>
        <p:spPr bwMode="auto">
          <a:xfrm>
            <a:off x="3995738" y="2652713"/>
            <a:ext cx="503237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Cl</a:t>
            </a:r>
            <a:r>
              <a:rPr lang="en-GB" altLang="en-US" sz="2400" b="1" baseline="30000">
                <a:latin typeface="Arial" panose="020B0604020202020204" pitchFamily="34" charset="0"/>
              </a:rPr>
              <a:t>-</a:t>
            </a:r>
            <a:endParaRPr lang="en-US" altLang="en-US" sz="2400" b="1" baseline="30000">
              <a:latin typeface="Arial" panose="020B0604020202020204" pitchFamily="34" charset="0"/>
            </a:endParaRPr>
          </a:p>
        </p:txBody>
      </p:sp>
      <p:sp>
        <p:nvSpPr>
          <p:cNvPr id="133148" name="Oval 41"/>
          <p:cNvSpPr>
            <a:spLocks noChangeArrowheads="1"/>
          </p:cNvSpPr>
          <p:nvPr/>
        </p:nvSpPr>
        <p:spPr bwMode="auto">
          <a:xfrm>
            <a:off x="3995738" y="3516313"/>
            <a:ext cx="503237" cy="504825"/>
          </a:xfrm>
          <a:prstGeom prst="ellipse">
            <a:avLst/>
          </a:prstGeom>
          <a:solidFill>
            <a:srgbClr val="ADBC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49" name="Oval 42"/>
          <p:cNvSpPr>
            <a:spLocks noChangeArrowheads="1"/>
          </p:cNvSpPr>
          <p:nvPr/>
        </p:nvSpPr>
        <p:spPr bwMode="auto">
          <a:xfrm>
            <a:off x="3922713" y="3516313"/>
            <a:ext cx="144462" cy="14446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50" name="Text Box 43"/>
          <p:cNvSpPr txBox="1">
            <a:spLocks noChangeArrowheads="1"/>
          </p:cNvSpPr>
          <p:nvPr/>
        </p:nvSpPr>
        <p:spPr bwMode="auto">
          <a:xfrm>
            <a:off x="3995738" y="3589338"/>
            <a:ext cx="503237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Cl</a:t>
            </a:r>
            <a:r>
              <a:rPr lang="en-GB" altLang="en-US" sz="2400" b="1" baseline="30000">
                <a:latin typeface="Arial" panose="020B0604020202020204" pitchFamily="34" charset="0"/>
              </a:rPr>
              <a:t>-</a:t>
            </a:r>
            <a:endParaRPr lang="en-US" altLang="en-US" sz="2400" b="1" baseline="30000">
              <a:latin typeface="Arial" panose="020B0604020202020204" pitchFamily="34" charset="0"/>
            </a:endParaRPr>
          </a:p>
        </p:txBody>
      </p:sp>
      <p:sp>
        <p:nvSpPr>
          <p:cNvPr id="133151" name="Oval 44"/>
          <p:cNvSpPr>
            <a:spLocks noChangeArrowheads="1"/>
          </p:cNvSpPr>
          <p:nvPr/>
        </p:nvSpPr>
        <p:spPr bwMode="auto">
          <a:xfrm>
            <a:off x="2627313" y="2571750"/>
            <a:ext cx="503237" cy="504825"/>
          </a:xfrm>
          <a:prstGeom prst="ellipse">
            <a:avLst/>
          </a:prstGeom>
          <a:solidFill>
            <a:srgbClr val="ADBC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52" name="Oval 45"/>
          <p:cNvSpPr>
            <a:spLocks noChangeArrowheads="1"/>
          </p:cNvSpPr>
          <p:nvPr/>
        </p:nvSpPr>
        <p:spPr bwMode="auto">
          <a:xfrm>
            <a:off x="3024188" y="2508250"/>
            <a:ext cx="144462" cy="14446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53" name="Text Box 46"/>
          <p:cNvSpPr txBox="1">
            <a:spLocks noChangeArrowheads="1"/>
          </p:cNvSpPr>
          <p:nvPr/>
        </p:nvSpPr>
        <p:spPr bwMode="auto">
          <a:xfrm>
            <a:off x="2627313" y="2644775"/>
            <a:ext cx="503237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Cl</a:t>
            </a:r>
            <a:r>
              <a:rPr lang="en-GB" altLang="en-US" sz="2400" b="1" baseline="30000">
                <a:latin typeface="Arial" panose="020B0604020202020204" pitchFamily="34" charset="0"/>
              </a:rPr>
              <a:t>-</a:t>
            </a:r>
            <a:endParaRPr lang="en-US" altLang="en-US" sz="2400" b="1" baseline="30000">
              <a:latin typeface="Arial" panose="020B0604020202020204" pitchFamily="34" charset="0"/>
            </a:endParaRPr>
          </a:p>
        </p:txBody>
      </p:sp>
      <p:sp>
        <p:nvSpPr>
          <p:cNvPr id="133154" name="Oval 47"/>
          <p:cNvSpPr>
            <a:spLocks noChangeArrowheads="1"/>
          </p:cNvSpPr>
          <p:nvPr/>
        </p:nvSpPr>
        <p:spPr bwMode="auto">
          <a:xfrm>
            <a:off x="2627313" y="3506788"/>
            <a:ext cx="503237" cy="504825"/>
          </a:xfrm>
          <a:prstGeom prst="ellipse">
            <a:avLst/>
          </a:prstGeom>
          <a:solidFill>
            <a:srgbClr val="ADBC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55" name="Oval 48"/>
          <p:cNvSpPr>
            <a:spLocks noChangeArrowheads="1"/>
          </p:cNvSpPr>
          <p:nvPr/>
        </p:nvSpPr>
        <p:spPr bwMode="auto">
          <a:xfrm>
            <a:off x="3024188" y="3443288"/>
            <a:ext cx="144462" cy="14446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3156" name="Text Box 49"/>
          <p:cNvSpPr txBox="1">
            <a:spLocks noChangeArrowheads="1"/>
          </p:cNvSpPr>
          <p:nvPr/>
        </p:nvSpPr>
        <p:spPr bwMode="auto">
          <a:xfrm>
            <a:off x="2627313" y="3579813"/>
            <a:ext cx="503237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1">
                <a:latin typeface="Arial" panose="020B0604020202020204" pitchFamily="34" charset="0"/>
              </a:rPr>
              <a:t>Cl</a:t>
            </a:r>
            <a:r>
              <a:rPr lang="en-GB" altLang="en-US" sz="2400" b="1" baseline="30000">
                <a:latin typeface="Arial" panose="020B0604020202020204" pitchFamily="34" charset="0"/>
              </a:rPr>
              <a:t>-</a:t>
            </a:r>
            <a:endParaRPr lang="en-US" altLang="en-US" sz="2400" b="1" baseline="30000">
              <a:latin typeface="Arial" panose="020B0604020202020204" pitchFamily="34" charset="0"/>
            </a:endParaRPr>
          </a:p>
        </p:txBody>
      </p:sp>
      <p:grpSp>
        <p:nvGrpSpPr>
          <p:cNvPr id="133157" name="Group 67"/>
          <p:cNvGrpSpPr>
            <a:grpSpLocks/>
          </p:cNvGrpSpPr>
          <p:nvPr/>
        </p:nvGrpSpPr>
        <p:grpSpPr bwMode="auto">
          <a:xfrm>
            <a:off x="8147050" y="3429000"/>
            <a:ext cx="719138" cy="576263"/>
            <a:chOff x="1692" y="1570"/>
            <a:chExt cx="453" cy="363"/>
          </a:xfrm>
        </p:grpSpPr>
        <p:sp>
          <p:nvSpPr>
            <p:cNvPr id="133182" name="Oval 68"/>
            <p:cNvSpPr>
              <a:spLocks noChangeArrowheads="1"/>
            </p:cNvSpPr>
            <p:nvPr/>
          </p:nvSpPr>
          <p:spPr bwMode="auto">
            <a:xfrm>
              <a:off x="1701" y="1570"/>
              <a:ext cx="363" cy="363"/>
            </a:xfrm>
            <a:prstGeom prst="ellipse">
              <a:avLst/>
            </a:prstGeom>
            <a:solidFill>
              <a:srgbClr val="FF7D7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3183" name="Oval 69"/>
            <p:cNvSpPr>
              <a:spLocks noChangeAspect="1" noChangeArrowheads="1"/>
            </p:cNvSpPr>
            <p:nvPr/>
          </p:nvSpPr>
          <p:spPr bwMode="auto">
            <a:xfrm>
              <a:off x="1913" y="1602"/>
              <a:ext cx="102" cy="10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3184" name="Text Box 70"/>
            <p:cNvSpPr txBox="1">
              <a:spLocks noChangeArrowheads="1"/>
            </p:cNvSpPr>
            <p:nvPr/>
          </p:nvSpPr>
          <p:spPr bwMode="auto">
            <a:xfrm>
              <a:off x="1692" y="1678"/>
              <a:ext cx="45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Na</a:t>
              </a:r>
              <a:r>
                <a:rPr lang="en-GB" altLang="en-US" sz="2000" b="1" baseline="30000">
                  <a:latin typeface="Arial" panose="020B0604020202020204" pitchFamily="34" charset="0"/>
                </a:rPr>
                <a:t>+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133158" name="Group 79"/>
          <p:cNvGrpSpPr>
            <a:grpSpLocks/>
          </p:cNvGrpSpPr>
          <p:nvPr/>
        </p:nvGrpSpPr>
        <p:grpSpPr bwMode="auto">
          <a:xfrm>
            <a:off x="9515475" y="3429000"/>
            <a:ext cx="719138" cy="576263"/>
            <a:chOff x="2608" y="2614"/>
            <a:chExt cx="453" cy="363"/>
          </a:xfrm>
        </p:grpSpPr>
        <p:sp>
          <p:nvSpPr>
            <p:cNvPr id="133179" name="Oval 80"/>
            <p:cNvSpPr>
              <a:spLocks noChangeArrowheads="1"/>
            </p:cNvSpPr>
            <p:nvPr/>
          </p:nvSpPr>
          <p:spPr bwMode="auto">
            <a:xfrm>
              <a:off x="2617" y="2614"/>
              <a:ext cx="363" cy="363"/>
            </a:xfrm>
            <a:prstGeom prst="ellipse">
              <a:avLst/>
            </a:prstGeom>
            <a:solidFill>
              <a:srgbClr val="FF7D7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3180" name="Oval 81"/>
            <p:cNvSpPr>
              <a:spLocks noChangeAspect="1" noChangeArrowheads="1"/>
            </p:cNvSpPr>
            <p:nvPr/>
          </p:nvSpPr>
          <p:spPr bwMode="auto">
            <a:xfrm>
              <a:off x="2667" y="2646"/>
              <a:ext cx="102" cy="10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3181" name="Text Box 82"/>
            <p:cNvSpPr txBox="1">
              <a:spLocks noChangeArrowheads="1"/>
            </p:cNvSpPr>
            <p:nvPr/>
          </p:nvSpPr>
          <p:spPr bwMode="auto">
            <a:xfrm>
              <a:off x="2608" y="2704"/>
              <a:ext cx="45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Na</a:t>
              </a:r>
              <a:r>
                <a:rPr lang="en-GB" altLang="en-US" sz="2000" b="1" baseline="30000">
                  <a:latin typeface="Arial" panose="020B0604020202020204" pitchFamily="34" charset="0"/>
                </a:rPr>
                <a:t>+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133159" name="Group 83"/>
          <p:cNvGrpSpPr>
            <a:grpSpLocks/>
          </p:cNvGrpSpPr>
          <p:nvPr/>
        </p:nvGrpSpPr>
        <p:grpSpPr bwMode="auto">
          <a:xfrm>
            <a:off x="8147050" y="2565400"/>
            <a:ext cx="719138" cy="576263"/>
            <a:chOff x="1692" y="1570"/>
            <a:chExt cx="453" cy="363"/>
          </a:xfrm>
        </p:grpSpPr>
        <p:sp>
          <p:nvSpPr>
            <p:cNvPr id="133176" name="Oval 84"/>
            <p:cNvSpPr>
              <a:spLocks noChangeArrowheads="1"/>
            </p:cNvSpPr>
            <p:nvPr/>
          </p:nvSpPr>
          <p:spPr bwMode="auto">
            <a:xfrm>
              <a:off x="1701" y="1570"/>
              <a:ext cx="363" cy="363"/>
            </a:xfrm>
            <a:prstGeom prst="ellipse">
              <a:avLst/>
            </a:prstGeom>
            <a:solidFill>
              <a:srgbClr val="FF7D7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3177" name="Oval 85"/>
            <p:cNvSpPr>
              <a:spLocks noChangeAspect="1" noChangeArrowheads="1"/>
            </p:cNvSpPr>
            <p:nvPr/>
          </p:nvSpPr>
          <p:spPr bwMode="auto">
            <a:xfrm>
              <a:off x="1913" y="1602"/>
              <a:ext cx="102" cy="10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3178" name="Text Box 86"/>
            <p:cNvSpPr txBox="1">
              <a:spLocks noChangeArrowheads="1"/>
            </p:cNvSpPr>
            <p:nvPr/>
          </p:nvSpPr>
          <p:spPr bwMode="auto">
            <a:xfrm>
              <a:off x="1692" y="1678"/>
              <a:ext cx="45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Na</a:t>
              </a:r>
              <a:r>
                <a:rPr lang="en-GB" altLang="en-US" sz="2000" b="1" baseline="30000">
                  <a:latin typeface="Arial" panose="020B0604020202020204" pitchFamily="34" charset="0"/>
                </a:rPr>
                <a:t>+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133160" name="Group 87"/>
          <p:cNvGrpSpPr>
            <a:grpSpLocks/>
          </p:cNvGrpSpPr>
          <p:nvPr/>
        </p:nvGrpSpPr>
        <p:grpSpPr bwMode="auto">
          <a:xfrm>
            <a:off x="9515475" y="2565400"/>
            <a:ext cx="719138" cy="576263"/>
            <a:chOff x="2608" y="2614"/>
            <a:chExt cx="453" cy="363"/>
          </a:xfrm>
        </p:grpSpPr>
        <p:sp>
          <p:nvSpPr>
            <p:cNvPr id="133173" name="Oval 88"/>
            <p:cNvSpPr>
              <a:spLocks noChangeArrowheads="1"/>
            </p:cNvSpPr>
            <p:nvPr/>
          </p:nvSpPr>
          <p:spPr bwMode="auto">
            <a:xfrm>
              <a:off x="2617" y="2614"/>
              <a:ext cx="363" cy="363"/>
            </a:xfrm>
            <a:prstGeom prst="ellipse">
              <a:avLst/>
            </a:prstGeom>
            <a:solidFill>
              <a:srgbClr val="FF7D7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3174" name="Oval 89"/>
            <p:cNvSpPr>
              <a:spLocks noChangeAspect="1" noChangeArrowheads="1"/>
            </p:cNvSpPr>
            <p:nvPr/>
          </p:nvSpPr>
          <p:spPr bwMode="auto">
            <a:xfrm>
              <a:off x="2667" y="2646"/>
              <a:ext cx="102" cy="10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3175" name="Text Box 90"/>
            <p:cNvSpPr txBox="1">
              <a:spLocks noChangeArrowheads="1"/>
            </p:cNvSpPr>
            <p:nvPr/>
          </p:nvSpPr>
          <p:spPr bwMode="auto">
            <a:xfrm>
              <a:off x="2608" y="2704"/>
              <a:ext cx="45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b="1">
                  <a:latin typeface="Arial" panose="020B0604020202020204" pitchFamily="34" charset="0"/>
                </a:rPr>
                <a:t>Na</a:t>
              </a:r>
              <a:r>
                <a:rPr lang="en-GB" altLang="en-US" sz="2000" b="1" baseline="30000">
                  <a:latin typeface="Arial" panose="020B0604020202020204" pitchFamily="34" charset="0"/>
                </a:rPr>
                <a:t>+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sp>
        <p:nvSpPr>
          <p:cNvPr id="22634" name="Line 106"/>
          <p:cNvSpPr>
            <a:spLocks noChangeShapeType="1"/>
          </p:cNvSpPr>
          <p:nvPr/>
        </p:nvSpPr>
        <p:spPr bwMode="auto">
          <a:xfrm flipV="1">
            <a:off x="3216275" y="2243138"/>
            <a:ext cx="222250" cy="249237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635" name="Line 107"/>
          <p:cNvSpPr>
            <a:spLocks noChangeShapeType="1"/>
          </p:cNvSpPr>
          <p:nvPr/>
        </p:nvSpPr>
        <p:spPr bwMode="auto">
          <a:xfrm flipV="1">
            <a:off x="3216275" y="3141663"/>
            <a:ext cx="244475" cy="287337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636" name="Line 108"/>
          <p:cNvSpPr>
            <a:spLocks noChangeShapeType="1"/>
          </p:cNvSpPr>
          <p:nvPr/>
        </p:nvSpPr>
        <p:spPr bwMode="auto">
          <a:xfrm flipH="1" flipV="1">
            <a:off x="3676650" y="3198813"/>
            <a:ext cx="215900" cy="287337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637" name="Line 109"/>
          <p:cNvSpPr>
            <a:spLocks noChangeShapeType="1"/>
          </p:cNvSpPr>
          <p:nvPr/>
        </p:nvSpPr>
        <p:spPr bwMode="auto">
          <a:xfrm flipH="1">
            <a:off x="8655050" y="3182938"/>
            <a:ext cx="288925" cy="28892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638" name="Line 110"/>
          <p:cNvSpPr>
            <a:spLocks noChangeShapeType="1"/>
          </p:cNvSpPr>
          <p:nvPr/>
        </p:nvSpPr>
        <p:spPr bwMode="auto">
          <a:xfrm flipH="1" flipV="1">
            <a:off x="3662363" y="2263775"/>
            <a:ext cx="215900" cy="287338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639" name="Line 111"/>
          <p:cNvSpPr>
            <a:spLocks noChangeShapeType="1"/>
          </p:cNvSpPr>
          <p:nvPr/>
        </p:nvSpPr>
        <p:spPr bwMode="auto">
          <a:xfrm>
            <a:off x="9388475" y="3213100"/>
            <a:ext cx="215900" cy="28892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640" name="Line 112"/>
          <p:cNvSpPr>
            <a:spLocks noChangeShapeType="1"/>
          </p:cNvSpPr>
          <p:nvPr/>
        </p:nvSpPr>
        <p:spPr bwMode="auto">
          <a:xfrm flipH="1">
            <a:off x="8658225" y="2381250"/>
            <a:ext cx="195263" cy="22225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641" name="Line 113"/>
          <p:cNvSpPr>
            <a:spLocks noChangeShapeType="1"/>
          </p:cNvSpPr>
          <p:nvPr/>
        </p:nvSpPr>
        <p:spPr bwMode="auto">
          <a:xfrm>
            <a:off x="9404350" y="2300288"/>
            <a:ext cx="215900" cy="288925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169" name="Text Box 114"/>
          <p:cNvSpPr txBox="1">
            <a:spLocks noChangeArrowheads="1"/>
          </p:cNvSpPr>
          <p:nvPr/>
        </p:nvSpPr>
        <p:spPr bwMode="auto">
          <a:xfrm>
            <a:off x="5448300" y="0"/>
            <a:ext cx="16573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b="1" u="sng">
                <a:latin typeface="Arial" panose="020B0604020202020204" pitchFamily="34" charset="0"/>
              </a:rPr>
              <a:t>OILRIG</a:t>
            </a:r>
            <a:endParaRPr lang="en-US" altLang="en-US" sz="2800" b="1" u="sng">
              <a:latin typeface="Arial" panose="020B0604020202020204" pitchFamily="34" charset="0"/>
            </a:endParaRPr>
          </a:p>
        </p:txBody>
      </p:sp>
      <p:sp>
        <p:nvSpPr>
          <p:cNvPr id="22643" name="Text Box 115"/>
          <p:cNvSpPr txBox="1">
            <a:spLocks noChangeArrowheads="1"/>
          </p:cNvSpPr>
          <p:nvPr/>
        </p:nvSpPr>
        <p:spPr bwMode="auto">
          <a:xfrm>
            <a:off x="1660525" y="4206875"/>
            <a:ext cx="4321175" cy="2289175"/>
          </a:xfrm>
          <a:prstGeom prst="rect">
            <a:avLst/>
          </a:prstGeom>
          <a:solidFill>
            <a:srgbClr val="FFFFD5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FontTx/>
              <a:buChar char="-"/>
            </a:pPr>
            <a:r>
              <a:rPr lang="en-GB" altLang="en-US" sz="2800">
                <a:solidFill>
                  <a:srgbClr val="FF0000"/>
                </a:solidFill>
                <a:latin typeface="Arial" panose="020B0604020202020204" pitchFamily="34" charset="0"/>
              </a:rPr>
              <a:t> ions LOSING electrons</a:t>
            </a:r>
            <a:r>
              <a:rPr lang="en-GB" altLang="en-US" sz="2800">
                <a:latin typeface="Arial" panose="020B0604020202020204" pitchFamily="34" charset="0"/>
              </a:rPr>
              <a:t> to become atoms is called ‘</a:t>
            </a:r>
            <a:r>
              <a:rPr lang="en-GB" altLang="en-US" sz="2800" b="1">
                <a:solidFill>
                  <a:srgbClr val="FF0000"/>
                </a:solidFill>
                <a:latin typeface="Arial" panose="020B0604020202020204" pitchFamily="34" charset="0"/>
              </a:rPr>
              <a:t>OXIDATION</a:t>
            </a:r>
            <a:r>
              <a:rPr lang="en-GB" altLang="en-US" sz="2800">
                <a:latin typeface="Arial" panose="020B0604020202020204" pitchFamily="34" charset="0"/>
              </a:rPr>
              <a:t>’ 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r>
              <a:rPr lang="en-GB" altLang="en-US" sz="2800">
                <a:latin typeface="Arial" panose="020B0604020202020204" pitchFamily="34" charset="0"/>
              </a:rPr>
              <a:t>(even though oxygen may not be involved)</a:t>
            </a:r>
            <a:endParaRPr lang="en-US" altLang="en-US" sz="2800">
              <a:latin typeface="Arial" panose="020B0604020202020204" pitchFamily="34" charset="0"/>
            </a:endParaRPr>
          </a:p>
        </p:txBody>
      </p:sp>
      <p:sp>
        <p:nvSpPr>
          <p:cNvPr id="22644" name="Text Box 116"/>
          <p:cNvSpPr txBox="1">
            <a:spLocks noChangeArrowheads="1"/>
          </p:cNvSpPr>
          <p:nvPr/>
        </p:nvSpPr>
        <p:spPr bwMode="auto">
          <a:xfrm>
            <a:off x="6124575" y="4264025"/>
            <a:ext cx="4321175" cy="1384300"/>
          </a:xfrm>
          <a:prstGeom prst="rect">
            <a:avLst/>
          </a:prstGeom>
          <a:solidFill>
            <a:srgbClr val="E5FFE5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FontTx/>
              <a:buNone/>
            </a:pPr>
            <a:r>
              <a:rPr lang="en-GB" altLang="en-US" sz="2800">
                <a:solidFill>
                  <a:srgbClr val="0000FF"/>
                </a:solidFill>
                <a:latin typeface="Arial" panose="020B0604020202020204" pitchFamily="34" charset="0"/>
              </a:rPr>
              <a:t>+ ions GAINING electrons</a:t>
            </a:r>
            <a:r>
              <a:rPr lang="en-GB" altLang="en-US" sz="2800">
                <a:latin typeface="Arial" panose="020B0604020202020204" pitchFamily="34" charset="0"/>
              </a:rPr>
              <a:t> to become atoms is called ‘</a:t>
            </a:r>
            <a:r>
              <a:rPr lang="en-GB" altLang="en-US" sz="2800" b="1">
                <a:solidFill>
                  <a:srgbClr val="0000FF"/>
                </a:solidFill>
                <a:latin typeface="Arial" panose="020B0604020202020204" pitchFamily="34" charset="0"/>
              </a:rPr>
              <a:t>REDUCTION</a:t>
            </a:r>
            <a:r>
              <a:rPr lang="en-GB" altLang="en-US" sz="2800">
                <a:latin typeface="Arial" panose="020B0604020202020204" pitchFamily="34" charset="0"/>
              </a:rPr>
              <a:t>’ </a:t>
            </a:r>
          </a:p>
        </p:txBody>
      </p:sp>
      <p:sp>
        <p:nvSpPr>
          <p:cNvPr id="22645" name="AutoShape 117"/>
          <p:cNvSpPr>
            <a:spLocks noChangeArrowheads="1"/>
          </p:cNvSpPr>
          <p:nvPr/>
        </p:nvSpPr>
        <p:spPr bwMode="auto">
          <a:xfrm>
            <a:off x="4656138" y="1700213"/>
            <a:ext cx="3384550" cy="1512887"/>
          </a:xfrm>
          <a:prstGeom prst="wedgeRoundRectCallout">
            <a:avLst>
              <a:gd name="adj1" fmla="val -14773"/>
              <a:gd name="adj2" fmla="val -130903"/>
              <a:gd name="adj3" fmla="val 16667"/>
            </a:avLst>
          </a:prstGeom>
          <a:solidFill>
            <a:srgbClr val="E7EB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FF0000"/>
                </a:solidFill>
                <a:latin typeface="Arial" panose="020B0604020202020204" pitchFamily="34" charset="0"/>
              </a:rPr>
              <a:t>Oxidation is loss</a:t>
            </a:r>
            <a:r>
              <a:rPr lang="en-GB" altLang="en-US" sz="2800" b="1">
                <a:latin typeface="Arial" panose="020B0604020202020204" pitchFamily="34" charset="0"/>
              </a:rPr>
              <a:t>, </a:t>
            </a:r>
            <a:r>
              <a:rPr lang="en-GB" altLang="en-US" sz="2800" b="1">
                <a:solidFill>
                  <a:srgbClr val="0000FF"/>
                </a:solidFill>
                <a:latin typeface="Arial" panose="020B0604020202020204" pitchFamily="34" charset="0"/>
              </a:rPr>
              <a:t>reduction is gain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panose="020B0604020202020204" pitchFamily="34" charset="0"/>
              </a:rPr>
              <a:t>‘OILRIG’</a:t>
            </a:r>
            <a:endParaRPr lang="en-US" altLang="en-US" sz="2800" b="1"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7548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2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2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2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2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2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43" grpId="0" animBg="1"/>
      <p:bldP spid="22644" grpId="0" animBg="1"/>
      <p:bldP spid="2264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ext Box 4"/>
          <p:cNvSpPr txBox="1">
            <a:spLocks noChangeArrowheads="1"/>
          </p:cNvSpPr>
          <p:nvPr/>
        </p:nvSpPr>
        <p:spPr bwMode="auto">
          <a:xfrm>
            <a:off x="1774825" y="0"/>
            <a:ext cx="83534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u="sng">
                <a:latin typeface="Arial" panose="020B0604020202020204" pitchFamily="34" charset="0"/>
              </a:rPr>
              <a:t>Example 2: Splitting up MOLTEN LEAD BROMIDE PbBr</a:t>
            </a:r>
            <a:r>
              <a:rPr lang="en-GB" altLang="en-US" sz="2400" baseline="-25000">
                <a:latin typeface="Arial" panose="020B0604020202020204" pitchFamily="34" charset="0"/>
              </a:rPr>
              <a:t>2</a:t>
            </a:r>
            <a:r>
              <a:rPr lang="en-GB" altLang="en-US" sz="2400" u="sng">
                <a:latin typeface="Arial" panose="020B0604020202020204" pitchFamily="34" charset="0"/>
              </a:rPr>
              <a:t> </a:t>
            </a:r>
            <a:endParaRPr lang="en-US" altLang="en-US" sz="2400" u="sng">
              <a:latin typeface="Arial" panose="020B0604020202020204" pitchFamily="34" charset="0"/>
            </a:endParaRPr>
          </a:p>
        </p:txBody>
      </p:sp>
      <p:grpSp>
        <p:nvGrpSpPr>
          <p:cNvPr id="134147" name="Group 31"/>
          <p:cNvGrpSpPr>
            <a:grpSpLocks/>
          </p:cNvGrpSpPr>
          <p:nvPr/>
        </p:nvGrpSpPr>
        <p:grpSpPr bwMode="auto">
          <a:xfrm>
            <a:off x="6011863" y="777875"/>
            <a:ext cx="431800" cy="574675"/>
            <a:chOff x="884" y="1979"/>
            <a:chExt cx="272" cy="362"/>
          </a:xfrm>
        </p:grpSpPr>
        <p:sp>
          <p:nvSpPr>
            <p:cNvPr id="134205" name="Rectangle 32"/>
            <p:cNvSpPr>
              <a:spLocks noChangeArrowheads="1"/>
            </p:cNvSpPr>
            <p:nvPr/>
          </p:nvSpPr>
          <p:spPr bwMode="auto">
            <a:xfrm>
              <a:off x="884" y="1979"/>
              <a:ext cx="272" cy="3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grpSp>
          <p:nvGrpSpPr>
            <p:cNvPr id="134206" name="Group 33"/>
            <p:cNvGrpSpPr>
              <a:grpSpLocks noChangeAspect="1"/>
            </p:cNvGrpSpPr>
            <p:nvPr/>
          </p:nvGrpSpPr>
          <p:grpSpPr bwMode="auto">
            <a:xfrm>
              <a:off x="918" y="1979"/>
              <a:ext cx="67" cy="362"/>
              <a:chOff x="1655" y="754"/>
              <a:chExt cx="136" cy="862"/>
            </a:xfrm>
          </p:grpSpPr>
          <p:sp>
            <p:nvSpPr>
              <p:cNvPr id="134210" name="Line 34"/>
              <p:cNvSpPr>
                <a:spLocks noChangeAspect="1" noChangeShapeType="1"/>
              </p:cNvSpPr>
              <p:nvPr/>
            </p:nvSpPr>
            <p:spPr bwMode="auto">
              <a:xfrm>
                <a:off x="1655" y="754"/>
                <a:ext cx="0" cy="862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4211" name="Line 35"/>
              <p:cNvSpPr>
                <a:spLocks noChangeAspect="1" noChangeShapeType="1"/>
              </p:cNvSpPr>
              <p:nvPr/>
            </p:nvSpPr>
            <p:spPr bwMode="auto">
              <a:xfrm>
                <a:off x="1791" y="981"/>
                <a:ext cx="0" cy="363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34207" name="Group 36"/>
            <p:cNvGrpSpPr>
              <a:grpSpLocks noChangeAspect="1"/>
            </p:cNvGrpSpPr>
            <p:nvPr/>
          </p:nvGrpSpPr>
          <p:grpSpPr bwMode="auto">
            <a:xfrm>
              <a:off x="1073" y="1979"/>
              <a:ext cx="67" cy="362"/>
              <a:chOff x="1655" y="754"/>
              <a:chExt cx="136" cy="862"/>
            </a:xfrm>
          </p:grpSpPr>
          <p:sp>
            <p:nvSpPr>
              <p:cNvPr id="134208" name="Line 37"/>
              <p:cNvSpPr>
                <a:spLocks noChangeAspect="1" noChangeShapeType="1"/>
              </p:cNvSpPr>
              <p:nvPr/>
            </p:nvSpPr>
            <p:spPr bwMode="auto">
              <a:xfrm>
                <a:off x="1655" y="754"/>
                <a:ext cx="0" cy="862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4209" name="Line 38"/>
              <p:cNvSpPr>
                <a:spLocks noChangeAspect="1" noChangeShapeType="1"/>
              </p:cNvSpPr>
              <p:nvPr/>
            </p:nvSpPr>
            <p:spPr bwMode="auto">
              <a:xfrm>
                <a:off x="1791" y="981"/>
                <a:ext cx="0" cy="363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34148" name="Rectangle 39"/>
          <p:cNvSpPr>
            <a:spLocks noChangeArrowheads="1"/>
          </p:cNvSpPr>
          <p:nvPr/>
        </p:nvSpPr>
        <p:spPr bwMode="auto">
          <a:xfrm>
            <a:off x="3863975" y="1773238"/>
            <a:ext cx="647700" cy="2160587"/>
          </a:xfrm>
          <a:prstGeom prst="rect">
            <a:avLst/>
          </a:prstGeom>
          <a:solidFill>
            <a:srgbClr val="FFD9D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34149" name="Line 40"/>
          <p:cNvSpPr>
            <a:spLocks noChangeShapeType="1"/>
          </p:cNvSpPr>
          <p:nvPr/>
        </p:nvSpPr>
        <p:spPr bwMode="auto">
          <a:xfrm flipV="1">
            <a:off x="8256588" y="1052513"/>
            <a:ext cx="0" cy="720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4150" name="Line 41"/>
          <p:cNvSpPr>
            <a:spLocks noChangeShapeType="1"/>
          </p:cNvSpPr>
          <p:nvPr/>
        </p:nvSpPr>
        <p:spPr bwMode="auto">
          <a:xfrm>
            <a:off x="4151313" y="1052513"/>
            <a:ext cx="18732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4151" name="Line 42"/>
          <p:cNvSpPr>
            <a:spLocks noChangeShapeType="1"/>
          </p:cNvSpPr>
          <p:nvPr/>
        </p:nvSpPr>
        <p:spPr bwMode="auto">
          <a:xfrm>
            <a:off x="6456363" y="1052513"/>
            <a:ext cx="18002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4152" name="Line 43"/>
          <p:cNvSpPr>
            <a:spLocks noChangeShapeType="1"/>
          </p:cNvSpPr>
          <p:nvPr/>
        </p:nvSpPr>
        <p:spPr bwMode="auto">
          <a:xfrm flipV="1">
            <a:off x="4151313" y="1052513"/>
            <a:ext cx="0" cy="720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4153" name="Rectangle 44"/>
          <p:cNvSpPr>
            <a:spLocks noChangeArrowheads="1"/>
          </p:cNvSpPr>
          <p:nvPr/>
        </p:nvSpPr>
        <p:spPr bwMode="auto">
          <a:xfrm>
            <a:off x="7967663" y="1773238"/>
            <a:ext cx="647700" cy="2160587"/>
          </a:xfrm>
          <a:prstGeom prst="rect">
            <a:avLst/>
          </a:prstGeom>
          <a:solidFill>
            <a:srgbClr val="E7EB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grpSp>
        <p:nvGrpSpPr>
          <p:cNvPr id="134154" name="Group 45"/>
          <p:cNvGrpSpPr>
            <a:grpSpLocks/>
          </p:cNvGrpSpPr>
          <p:nvPr/>
        </p:nvGrpSpPr>
        <p:grpSpPr bwMode="auto">
          <a:xfrm>
            <a:off x="5664200" y="692150"/>
            <a:ext cx="217488" cy="215900"/>
            <a:chOff x="841" y="3675"/>
            <a:chExt cx="137" cy="136"/>
          </a:xfrm>
        </p:grpSpPr>
        <p:sp>
          <p:nvSpPr>
            <p:cNvPr id="134203" name="Line 46"/>
            <p:cNvSpPr>
              <a:spLocks noChangeAspect="1" noChangeShapeType="1"/>
            </p:cNvSpPr>
            <p:nvPr/>
          </p:nvSpPr>
          <p:spPr bwMode="auto">
            <a:xfrm>
              <a:off x="912" y="3675"/>
              <a:ext cx="1" cy="136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4204" name="Line 47"/>
            <p:cNvSpPr>
              <a:spLocks noChangeAspect="1" noChangeShapeType="1"/>
            </p:cNvSpPr>
            <p:nvPr/>
          </p:nvSpPr>
          <p:spPr bwMode="auto">
            <a:xfrm>
              <a:off x="841" y="3743"/>
              <a:ext cx="137" cy="1"/>
            </a:xfrm>
            <a:prstGeom prst="lin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4155" name="Line 48"/>
          <p:cNvSpPr>
            <a:spLocks noChangeShapeType="1"/>
          </p:cNvSpPr>
          <p:nvPr/>
        </p:nvSpPr>
        <p:spPr bwMode="auto">
          <a:xfrm>
            <a:off x="6527800" y="765175"/>
            <a:ext cx="215900" cy="0"/>
          </a:xfrm>
          <a:prstGeom prst="line">
            <a:avLst/>
          </a:prstGeom>
          <a:noFill/>
          <a:ln w="539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4156" name="Line 49"/>
          <p:cNvSpPr>
            <a:spLocks noChangeShapeType="1"/>
          </p:cNvSpPr>
          <p:nvPr/>
        </p:nvSpPr>
        <p:spPr bwMode="auto">
          <a:xfrm>
            <a:off x="3575050" y="2276475"/>
            <a:ext cx="0" cy="1871663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4157" name="Line 50"/>
          <p:cNvSpPr>
            <a:spLocks noChangeShapeType="1"/>
          </p:cNvSpPr>
          <p:nvPr/>
        </p:nvSpPr>
        <p:spPr bwMode="auto">
          <a:xfrm flipH="1" flipV="1">
            <a:off x="3575050" y="4149725"/>
            <a:ext cx="54737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4158" name="Line 51"/>
          <p:cNvSpPr>
            <a:spLocks noChangeShapeType="1"/>
          </p:cNvSpPr>
          <p:nvPr/>
        </p:nvSpPr>
        <p:spPr bwMode="auto">
          <a:xfrm>
            <a:off x="9048750" y="2276475"/>
            <a:ext cx="0" cy="1871663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4159" name="Line 52"/>
          <p:cNvSpPr>
            <a:spLocks noChangeShapeType="1"/>
          </p:cNvSpPr>
          <p:nvPr/>
        </p:nvSpPr>
        <p:spPr bwMode="auto">
          <a:xfrm>
            <a:off x="3575050" y="2708275"/>
            <a:ext cx="5473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93" name="Text Box 53"/>
          <p:cNvSpPr txBox="1">
            <a:spLocks noChangeArrowheads="1"/>
          </p:cNvSpPr>
          <p:nvPr/>
        </p:nvSpPr>
        <p:spPr bwMode="auto">
          <a:xfrm>
            <a:off x="5303838" y="2781300"/>
            <a:ext cx="1800225" cy="1200150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latin typeface="Arial" panose="020B0604020202020204" pitchFamily="34" charset="0"/>
              </a:rPr>
              <a:t>MOLTEN LEAD BROMIDE</a:t>
            </a:r>
            <a:endParaRPr lang="en-US" altLang="en-US" sz="2400" b="1">
              <a:latin typeface="Arial" panose="020B0604020202020204" pitchFamily="34" charset="0"/>
            </a:endParaRPr>
          </a:p>
        </p:txBody>
      </p:sp>
      <p:sp>
        <p:nvSpPr>
          <p:cNvPr id="134161" name="Text Box 54"/>
          <p:cNvSpPr txBox="1">
            <a:spLocks noChangeArrowheads="1"/>
          </p:cNvSpPr>
          <p:nvPr/>
        </p:nvSpPr>
        <p:spPr bwMode="auto">
          <a:xfrm>
            <a:off x="2424113" y="1125538"/>
            <a:ext cx="1584325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FF3300"/>
                </a:solidFill>
                <a:latin typeface="Arial" panose="020B0604020202020204" pitchFamily="34" charset="0"/>
              </a:rPr>
              <a:t>+ ANODE</a:t>
            </a:r>
            <a:endParaRPr lang="en-US" altLang="en-US" sz="2400" b="1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134162" name="Text Box 55"/>
          <p:cNvSpPr txBox="1">
            <a:spLocks noChangeArrowheads="1"/>
          </p:cNvSpPr>
          <p:nvPr/>
        </p:nvSpPr>
        <p:spPr bwMode="auto">
          <a:xfrm>
            <a:off x="8401050" y="1052513"/>
            <a:ext cx="2016125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0066FF"/>
                </a:solidFill>
                <a:latin typeface="Arial" panose="020B0604020202020204" pitchFamily="34" charset="0"/>
              </a:rPr>
              <a:t>- CATHODE</a:t>
            </a:r>
            <a:endParaRPr lang="en-US" altLang="en-US" sz="2400" b="1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  <p:sp>
        <p:nvSpPr>
          <p:cNvPr id="10296" name="Freeform 56"/>
          <p:cNvSpPr>
            <a:spLocks/>
          </p:cNvSpPr>
          <p:nvPr/>
        </p:nvSpPr>
        <p:spPr bwMode="auto">
          <a:xfrm>
            <a:off x="7896225" y="2781300"/>
            <a:ext cx="215900" cy="1014413"/>
          </a:xfrm>
          <a:custGeom>
            <a:avLst/>
            <a:gdLst>
              <a:gd name="T0" fmla="*/ 2147483646 w 234"/>
              <a:gd name="T1" fmla="*/ 0 h 639"/>
              <a:gd name="T2" fmla="*/ 2147483646 w 234"/>
              <a:gd name="T3" fmla="*/ 2147483646 h 639"/>
              <a:gd name="T4" fmla="*/ 0 w 234"/>
              <a:gd name="T5" fmla="*/ 2147483646 h 639"/>
              <a:gd name="T6" fmla="*/ 2147483646 w 234"/>
              <a:gd name="T7" fmla="*/ 2147483646 h 639"/>
              <a:gd name="T8" fmla="*/ 2147483646 w 234"/>
              <a:gd name="T9" fmla="*/ 2147483646 h 639"/>
              <a:gd name="T10" fmla="*/ 2147483646 w 234"/>
              <a:gd name="T11" fmla="*/ 2147483646 h 639"/>
              <a:gd name="T12" fmla="*/ 2147483646 w 234"/>
              <a:gd name="T13" fmla="*/ 2147483646 h 639"/>
              <a:gd name="T14" fmla="*/ 2147483646 w 234"/>
              <a:gd name="T15" fmla="*/ 2147483646 h 639"/>
              <a:gd name="T16" fmla="*/ 2147483646 w 234"/>
              <a:gd name="T17" fmla="*/ 2147483646 h 639"/>
              <a:gd name="T18" fmla="*/ 2147483646 w 234"/>
              <a:gd name="T19" fmla="*/ 2147483646 h 639"/>
              <a:gd name="T20" fmla="*/ 2147483646 w 234"/>
              <a:gd name="T21" fmla="*/ 2147483646 h 639"/>
              <a:gd name="T22" fmla="*/ 2147483646 w 234"/>
              <a:gd name="T23" fmla="*/ 2147483646 h 639"/>
              <a:gd name="T24" fmla="*/ 2147483646 w 234"/>
              <a:gd name="T25" fmla="*/ 0 h 63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34" h="639">
                <a:moveTo>
                  <a:pt x="117" y="0"/>
                </a:moveTo>
                <a:cubicBezTo>
                  <a:pt x="77" y="13"/>
                  <a:pt x="61" y="27"/>
                  <a:pt x="36" y="63"/>
                </a:cubicBezTo>
                <a:cubicBezTo>
                  <a:pt x="24" y="81"/>
                  <a:pt x="0" y="117"/>
                  <a:pt x="0" y="117"/>
                </a:cubicBezTo>
                <a:cubicBezTo>
                  <a:pt x="7" y="175"/>
                  <a:pt x="6" y="198"/>
                  <a:pt x="36" y="243"/>
                </a:cubicBezTo>
                <a:cubicBezTo>
                  <a:pt x="61" y="343"/>
                  <a:pt x="46" y="447"/>
                  <a:pt x="63" y="549"/>
                </a:cubicBezTo>
                <a:cubicBezTo>
                  <a:pt x="66" y="570"/>
                  <a:pt x="63" y="593"/>
                  <a:pt x="72" y="612"/>
                </a:cubicBezTo>
                <a:cubicBezTo>
                  <a:pt x="82" y="635"/>
                  <a:pt x="142" y="637"/>
                  <a:pt x="153" y="639"/>
                </a:cubicBezTo>
                <a:cubicBezTo>
                  <a:pt x="196" y="625"/>
                  <a:pt x="194" y="617"/>
                  <a:pt x="180" y="576"/>
                </a:cubicBezTo>
                <a:cubicBezTo>
                  <a:pt x="201" y="513"/>
                  <a:pt x="180" y="528"/>
                  <a:pt x="225" y="513"/>
                </a:cubicBezTo>
                <a:cubicBezTo>
                  <a:pt x="228" y="504"/>
                  <a:pt x="234" y="495"/>
                  <a:pt x="234" y="486"/>
                </a:cubicBezTo>
                <a:cubicBezTo>
                  <a:pt x="234" y="465"/>
                  <a:pt x="193" y="397"/>
                  <a:pt x="180" y="378"/>
                </a:cubicBezTo>
                <a:cubicBezTo>
                  <a:pt x="187" y="291"/>
                  <a:pt x="233" y="117"/>
                  <a:pt x="153" y="63"/>
                </a:cubicBezTo>
                <a:cubicBezTo>
                  <a:pt x="145" y="38"/>
                  <a:pt x="136" y="19"/>
                  <a:pt x="117" y="0"/>
                </a:cubicBezTo>
                <a:close/>
              </a:path>
            </a:pathLst>
          </a:custGeom>
          <a:solidFill>
            <a:srgbClr val="DCDCD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97" name="Freeform 57"/>
          <p:cNvSpPr>
            <a:spLocks/>
          </p:cNvSpPr>
          <p:nvPr/>
        </p:nvSpPr>
        <p:spPr bwMode="auto">
          <a:xfrm rot="-10563289">
            <a:off x="8472488" y="2778125"/>
            <a:ext cx="287337" cy="1014413"/>
          </a:xfrm>
          <a:custGeom>
            <a:avLst/>
            <a:gdLst>
              <a:gd name="T0" fmla="*/ 2147483646 w 234"/>
              <a:gd name="T1" fmla="*/ 0 h 639"/>
              <a:gd name="T2" fmla="*/ 2147483646 w 234"/>
              <a:gd name="T3" fmla="*/ 2147483646 h 639"/>
              <a:gd name="T4" fmla="*/ 0 w 234"/>
              <a:gd name="T5" fmla="*/ 2147483646 h 639"/>
              <a:gd name="T6" fmla="*/ 2147483646 w 234"/>
              <a:gd name="T7" fmla="*/ 2147483646 h 639"/>
              <a:gd name="T8" fmla="*/ 2147483646 w 234"/>
              <a:gd name="T9" fmla="*/ 2147483646 h 639"/>
              <a:gd name="T10" fmla="*/ 2147483646 w 234"/>
              <a:gd name="T11" fmla="*/ 2147483646 h 639"/>
              <a:gd name="T12" fmla="*/ 2147483646 w 234"/>
              <a:gd name="T13" fmla="*/ 2147483646 h 639"/>
              <a:gd name="T14" fmla="*/ 2147483646 w 234"/>
              <a:gd name="T15" fmla="*/ 2147483646 h 639"/>
              <a:gd name="T16" fmla="*/ 2147483646 w 234"/>
              <a:gd name="T17" fmla="*/ 2147483646 h 639"/>
              <a:gd name="T18" fmla="*/ 2147483646 w 234"/>
              <a:gd name="T19" fmla="*/ 2147483646 h 639"/>
              <a:gd name="T20" fmla="*/ 2147483646 w 234"/>
              <a:gd name="T21" fmla="*/ 2147483646 h 639"/>
              <a:gd name="T22" fmla="*/ 2147483646 w 234"/>
              <a:gd name="T23" fmla="*/ 2147483646 h 639"/>
              <a:gd name="T24" fmla="*/ 2147483646 w 234"/>
              <a:gd name="T25" fmla="*/ 0 h 63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34" h="639">
                <a:moveTo>
                  <a:pt x="117" y="0"/>
                </a:moveTo>
                <a:cubicBezTo>
                  <a:pt x="77" y="13"/>
                  <a:pt x="61" y="27"/>
                  <a:pt x="36" y="63"/>
                </a:cubicBezTo>
                <a:cubicBezTo>
                  <a:pt x="24" y="81"/>
                  <a:pt x="0" y="117"/>
                  <a:pt x="0" y="117"/>
                </a:cubicBezTo>
                <a:cubicBezTo>
                  <a:pt x="7" y="175"/>
                  <a:pt x="6" y="198"/>
                  <a:pt x="36" y="243"/>
                </a:cubicBezTo>
                <a:cubicBezTo>
                  <a:pt x="61" y="343"/>
                  <a:pt x="46" y="447"/>
                  <a:pt x="63" y="549"/>
                </a:cubicBezTo>
                <a:cubicBezTo>
                  <a:pt x="66" y="570"/>
                  <a:pt x="63" y="593"/>
                  <a:pt x="72" y="612"/>
                </a:cubicBezTo>
                <a:cubicBezTo>
                  <a:pt x="82" y="635"/>
                  <a:pt x="142" y="637"/>
                  <a:pt x="153" y="639"/>
                </a:cubicBezTo>
                <a:cubicBezTo>
                  <a:pt x="196" y="625"/>
                  <a:pt x="194" y="617"/>
                  <a:pt x="180" y="576"/>
                </a:cubicBezTo>
                <a:cubicBezTo>
                  <a:pt x="201" y="513"/>
                  <a:pt x="180" y="528"/>
                  <a:pt x="225" y="513"/>
                </a:cubicBezTo>
                <a:cubicBezTo>
                  <a:pt x="228" y="504"/>
                  <a:pt x="234" y="495"/>
                  <a:pt x="234" y="486"/>
                </a:cubicBezTo>
                <a:cubicBezTo>
                  <a:pt x="234" y="465"/>
                  <a:pt x="193" y="397"/>
                  <a:pt x="180" y="378"/>
                </a:cubicBezTo>
                <a:cubicBezTo>
                  <a:pt x="187" y="291"/>
                  <a:pt x="233" y="117"/>
                  <a:pt x="153" y="63"/>
                </a:cubicBezTo>
                <a:cubicBezTo>
                  <a:pt x="145" y="38"/>
                  <a:pt x="136" y="19"/>
                  <a:pt x="117" y="0"/>
                </a:cubicBezTo>
                <a:close/>
              </a:path>
            </a:pathLst>
          </a:custGeom>
          <a:solidFill>
            <a:srgbClr val="DCDCD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98" name="Freeform 58"/>
          <p:cNvSpPr>
            <a:spLocks/>
          </p:cNvSpPr>
          <p:nvPr/>
        </p:nvSpPr>
        <p:spPr bwMode="auto">
          <a:xfrm>
            <a:off x="7377113" y="3889375"/>
            <a:ext cx="1601787" cy="254000"/>
          </a:xfrm>
          <a:custGeom>
            <a:avLst/>
            <a:gdLst>
              <a:gd name="T0" fmla="*/ 2147483646 w 1009"/>
              <a:gd name="T1" fmla="*/ 2147483646 h 251"/>
              <a:gd name="T2" fmla="*/ 2147483646 w 1009"/>
              <a:gd name="T3" fmla="*/ 2147483646 h 251"/>
              <a:gd name="T4" fmla="*/ 2147483646 w 1009"/>
              <a:gd name="T5" fmla="*/ 2147483646 h 251"/>
              <a:gd name="T6" fmla="*/ 2147483646 w 1009"/>
              <a:gd name="T7" fmla="*/ 2147483646 h 251"/>
              <a:gd name="T8" fmla="*/ 2147483646 w 1009"/>
              <a:gd name="T9" fmla="*/ 2147483646 h 251"/>
              <a:gd name="T10" fmla="*/ 2147483646 w 1009"/>
              <a:gd name="T11" fmla="*/ 0 h 251"/>
              <a:gd name="T12" fmla="*/ 2147483646 w 1009"/>
              <a:gd name="T13" fmla="*/ 2147483646 h 251"/>
              <a:gd name="T14" fmla="*/ 2147483646 w 1009"/>
              <a:gd name="T15" fmla="*/ 2147483646 h 251"/>
              <a:gd name="T16" fmla="*/ 2147483646 w 1009"/>
              <a:gd name="T17" fmla="*/ 2147483646 h 251"/>
              <a:gd name="T18" fmla="*/ 2147483646 w 1009"/>
              <a:gd name="T19" fmla="*/ 2147483646 h 251"/>
              <a:gd name="T20" fmla="*/ 2147483646 w 1009"/>
              <a:gd name="T21" fmla="*/ 2147483646 h 251"/>
              <a:gd name="T22" fmla="*/ 2147483646 w 1009"/>
              <a:gd name="T23" fmla="*/ 2147483646 h 251"/>
              <a:gd name="T24" fmla="*/ 2147483646 w 1009"/>
              <a:gd name="T25" fmla="*/ 2147483646 h 25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009" h="251">
                <a:moveTo>
                  <a:pt x="46" y="225"/>
                </a:moveTo>
                <a:cubicBezTo>
                  <a:pt x="367" y="214"/>
                  <a:pt x="688" y="229"/>
                  <a:pt x="1009" y="216"/>
                </a:cubicBezTo>
                <a:cubicBezTo>
                  <a:pt x="1006" y="195"/>
                  <a:pt x="1006" y="173"/>
                  <a:pt x="1000" y="153"/>
                </a:cubicBezTo>
                <a:cubicBezTo>
                  <a:pt x="972" y="61"/>
                  <a:pt x="776" y="75"/>
                  <a:pt x="730" y="72"/>
                </a:cubicBezTo>
                <a:cubicBezTo>
                  <a:pt x="708" y="55"/>
                  <a:pt x="691" y="31"/>
                  <a:pt x="667" y="18"/>
                </a:cubicBezTo>
                <a:cubicBezTo>
                  <a:pt x="650" y="9"/>
                  <a:pt x="613" y="0"/>
                  <a:pt x="613" y="0"/>
                </a:cubicBezTo>
                <a:cubicBezTo>
                  <a:pt x="598" y="3"/>
                  <a:pt x="582" y="4"/>
                  <a:pt x="568" y="9"/>
                </a:cubicBezTo>
                <a:cubicBezTo>
                  <a:pt x="534" y="22"/>
                  <a:pt x="540" y="37"/>
                  <a:pt x="514" y="63"/>
                </a:cubicBezTo>
                <a:cubicBezTo>
                  <a:pt x="497" y="80"/>
                  <a:pt x="482" y="83"/>
                  <a:pt x="460" y="90"/>
                </a:cubicBezTo>
                <a:cubicBezTo>
                  <a:pt x="404" y="146"/>
                  <a:pt x="337" y="112"/>
                  <a:pt x="271" y="90"/>
                </a:cubicBezTo>
                <a:cubicBezTo>
                  <a:pt x="168" y="96"/>
                  <a:pt x="99" y="107"/>
                  <a:pt x="1" y="117"/>
                </a:cubicBezTo>
                <a:cubicBezTo>
                  <a:pt x="4" y="147"/>
                  <a:pt x="0" y="178"/>
                  <a:pt x="10" y="207"/>
                </a:cubicBezTo>
                <a:cubicBezTo>
                  <a:pt x="13" y="215"/>
                  <a:pt x="98" y="251"/>
                  <a:pt x="46" y="225"/>
                </a:cubicBezTo>
                <a:close/>
              </a:path>
            </a:pathLst>
          </a:custGeom>
          <a:solidFill>
            <a:srgbClr val="DCDCD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99" name="Oval 59"/>
          <p:cNvSpPr>
            <a:spLocks noChangeAspect="1" noChangeArrowheads="1"/>
          </p:cNvSpPr>
          <p:nvPr/>
        </p:nvSpPr>
        <p:spPr bwMode="auto">
          <a:xfrm>
            <a:off x="3792538" y="2781300"/>
            <a:ext cx="150812" cy="150813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0300" name="Oval 60"/>
          <p:cNvSpPr>
            <a:spLocks noChangeAspect="1" noChangeArrowheads="1"/>
          </p:cNvSpPr>
          <p:nvPr/>
        </p:nvSpPr>
        <p:spPr bwMode="auto">
          <a:xfrm>
            <a:off x="4367213" y="2924175"/>
            <a:ext cx="150812" cy="150813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0301" name="Oval 61"/>
          <p:cNvSpPr>
            <a:spLocks noChangeAspect="1" noChangeArrowheads="1"/>
          </p:cNvSpPr>
          <p:nvPr/>
        </p:nvSpPr>
        <p:spPr bwMode="auto">
          <a:xfrm>
            <a:off x="3935413" y="3284538"/>
            <a:ext cx="104775" cy="104775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0302" name="Oval 62"/>
          <p:cNvSpPr>
            <a:spLocks noChangeAspect="1" noChangeArrowheads="1"/>
          </p:cNvSpPr>
          <p:nvPr/>
        </p:nvSpPr>
        <p:spPr bwMode="auto">
          <a:xfrm>
            <a:off x="4367213" y="3284538"/>
            <a:ext cx="104775" cy="104775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0303" name="Oval 63"/>
          <p:cNvSpPr>
            <a:spLocks noChangeAspect="1" noChangeArrowheads="1"/>
          </p:cNvSpPr>
          <p:nvPr/>
        </p:nvSpPr>
        <p:spPr bwMode="auto">
          <a:xfrm>
            <a:off x="3792538" y="3716338"/>
            <a:ext cx="150812" cy="150812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0304" name="Oval 64"/>
          <p:cNvSpPr>
            <a:spLocks noChangeAspect="1" noChangeArrowheads="1"/>
          </p:cNvSpPr>
          <p:nvPr/>
        </p:nvSpPr>
        <p:spPr bwMode="auto">
          <a:xfrm>
            <a:off x="4367213" y="3716338"/>
            <a:ext cx="150812" cy="150812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0305" name="Oval 65"/>
          <p:cNvSpPr>
            <a:spLocks noChangeAspect="1" noChangeArrowheads="1"/>
          </p:cNvSpPr>
          <p:nvPr/>
        </p:nvSpPr>
        <p:spPr bwMode="auto">
          <a:xfrm>
            <a:off x="4079875" y="2997200"/>
            <a:ext cx="104775" cy="104775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0306" name="Oval 66"/>
          <p:cNvSpPr>
            <a:spLocks noChangeAspect="1" noChangeArrowheads="1"/>
          </p:cNvSpPr>
          <p:nvPr/>
        </p:nvSpPr>
        <p:spPr bwMode="auto">
          <a:xfrm>
            <a:off x="4151313" y="3573463"/>
            <a:ext cx="150812" cy="150812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0307" name="Oval 67"/>
          <p:cNvSpPr>
            <a:spLocks noChangeAspect="1" noChangeArrowheads="1"/>
          </p:cNvSpPr>
          <p:nvPr/>
        </p:nvSpPr>
        <p:spPr bwMode="auto">
          <a:xfrm>
            <a:off x="4224338" y="2636838"/>
            <a:ext cx="150812" cy="150812"/>
          </a:xfrm>
          <a:prstGeom prst="ellipse">
            <a:avLst/>
          </a:prstGeom>
          <a:solidFill>
            <a:srgbClr val="FFCC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0308" name="Text Box 68"/>
          <p:cNvSpPr txBox="1">
            <a:spLocks noChangeArrowheads="1"/>
          </p:cNvSpPr>
          <p:nvPr/>
        </p:nvSpPr>
        <p:spPr bwMode="auto">
          <a:xfrm>
            <a:off x="1774825" y="1773238"/>
            <a:ext cx="1873250" cy="830262"/>
          </a:xfrm>
          <a:prstGeom prst="rect">
            <a:avLst/>
          </a:prstGeom>
          <a:solidFill>
            <a:srgbClr val="FFE5E5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 b="1">
                <a:latin typeface="Arial" panose="020B0604020202020204" pitchFamily="34" charset="0"/>
              </a:rPr>
              <a:t>BROMINE gas Br</a:t>
            </a:r>
            <a:r>
              <a:rPr lang="en-GB" altLang="en-US" sz="2400" b="1" baseline="-25000">
                <a:latin typeface="Arial" panose="020B0604020202020204" pitchFamily="34" charset="0"/>
              </a:rPr>
              <a:t>2</a:t>
            </a:r>
            <a:endParaRPr lang="en-US" altLang="en-US" sz="2400" b="1" baseline="-25000">
              <a:latin typeface="Arial" panose="020B0604020202020204" pitchFamily="34" charset="0"/>
            </a:endParaRPr>
          </a:p>
        </p:txBody>
      </p:sp>
      <p:sp>
        <p:nvSpPr>
          <p:cNvPr id="10309" name="Text Box 69"/>
          <p:cNvSpPr txBox="1">
            <a:spLocks noChangeArrowheads="1"/>
          </p:cNvSpPr>
          <p:nvPr/>
        </p:nvSpPr>
        <p:spPr bwMode="auto">
          <a:xfrm>
            <a:off x="8794750" y="1700213"/>
            <a:ext cx="1693863" cy="830262"/>
          </a:xfrm>
          <a:prstGeom prst="rect">
            <a:avLst/>
          </a:prstGeom>
          <a:solidFill>
            <a:srgbClr val="E2E7F2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 b="1">
                <a:latin typeface="Arial" panose="020B0604020202020204" pitchFamily="34" charset="0"/>
              </a:rPr>
              <a:t>LEAD Metal Pb</a:t>
            </a:r>
            <a:endParaRPr lang="en-US" altLang="en-US" sz="2400" b="1">
              <a:latin typeface="Arial" panose="020B0604020202020204" pitchFamily="34" charset="0"/>
            </a:endParaRPr>
          </a:p>
        </p:txBody>
      </p:sp>
      <p:grpSp>
        <p:nvGrpSpPr>
          <p:cNvPr id="10310" name="Group 70"/>
          <p:cNvGrpSpPr>
            <a:grpSpLocks/>
          </p:cNvGrpSpPr>
          <p:nvPr/>
        </p:nvGrpSpPr>
        <p:grpSpPr bwMode="auto">
          <a:xfrm>
            <a:off x="1992313" y="4292600"/>
            <a:ext cx="3168650" cy="1016000"/>
            <a:chOff x="476" y="2840"/>
            <a:chExt cx="1996" cy="640"/>
          </a:xfrm>
        </p:grpSpPr>
        <p:sp>
          <p:nvSpPr>
            <p:cNvPr id="134201" name="Text Box 71"/>
            <p:cNvSpPr txBox="1">
              <a:spLocks noChangeArrowheads="1"/>
            </p:cNvSpPr>
            <p:nvPr/>
          </p:nvSpPr>
          <p:spPr bwMode="auto">
            <a:xfrm>
              <a:off x="476" y="2840"/>
              <a:ext cx="1996" cy="640"/>
            </a:xfrm>
            <a:prstGeom prst="rect">
              <a:avLst/>
            </a:prstGeom>
            <a:solidFill>
              <a:srgbClr val="FFE5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800" b="1" u="sng">
                  <a:solidFill>
                    <a:srgbClr val="FF3300"/>
                  </a:solidFill>
                  <a:latin typeface="Arial" panose="020B0604020202020204" pitchFamily="34" charset="0"/>
                </a:rPr>
                <a:t>At ANODE</a:t>
              </a:r>
              <a:r>
                <a:rPr lang="en-GB" altLang="en-US" sz="2800">
                  <a:latin typeface="Arial" panose="020B0604020202020204" pitchFamily="34" charset="0"/>
                </a:rPr>
                <a:t>: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b="1">
                  <a:latin typeface="Arial" panose="020B0604020202020204" pitchFamily="34" charset="0"/>
                </a:rPr>
                <a:t>Br</a:t>
              </a:r>
              <a:r>
                <a:rPr lang="en-GB" altLang="en-US" b="1" baseline="30000">
                  <a:latin typeface="Arial" panose="020B0604020202020204" pitchFamily="34" charset="0"/>
                </a:rPr>
                <a:t>-</a:t>
              </a:r>
              <a:r>
                <a:rPr lang="en-GB" altLang="en-US" sz="2800" b="1">
                  <a:latin typeface="Arial" panose="020B0604020202020204" pitchFamily="34" charset="0"/>
                </a:rPr>
                <a:t>            e</a:t>
              </a:r>
              <a:r>
                <a:rPr lang="en-GB" altLang="en-US" b="1" baseline="30000">
                  <a:latin typeface="Arial" panose="020B0604020202020204" pitchFamily="34" charset="0"/>
                </a:rPr>
                <a:t>-</a:t>
              </a:r>
              <a:r>
                <a:rPr lang="en-GB" altLang="en-US" sz="2800" b="1">
                  <a:latin typeface="Arial" panose="020B0604020202020204" pitchFamily="34" charset="0"/>
                </a:rPr>
                <a:t> + Br</a:t>
              </a:r>
              <a:endParaRPr lang="en-US" altLang="en-US" sz="2800" b="1">
                <a:latin typeface="Arial" panose="020B0604020202020204" pitchFamily="34" charset="0"/>
              </a:endParaRPr>
            </a:p>
          </p:txBody>
        </p:sp>
        <p:sp>
          <p:nvSpPr>
            <p:cNvPr id="134202" name="Line 72"/>
            <p:cNvSpPr>
              <a:spLocks noChangeShapeType="1"/>
            </p:cNvSpPr>
            <p:nvPr/>
          </p:nvSpPr>
          <p:spPr bwMode="auto">
            <a:xfrm>
              <a:off x="984" y="3321"/>
              <a:ext cx="499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341" name="Group 101"/>
          <p:cNvGrpSpPr>
            <a:grpSpLocks/>
          </p:cNvGrpSpPr>
          <p:nvPr/>
        </p:nvGrpSpPr>
        <p:grpSpPr bwMode="auto">
          <a:xfrm>
            <a:off x="6527800" y="4365625"/>
            <a:ext cx="3746500" cy="1016000"/>
            <a:chOff x="3152" y="2750"/>
            <a:chExt cx="2360" cy="640"/>
          </a:xfrm>
        </p:grpSpPr>
        <p:sp>
          <p:nvSpPr>
            <p:cNvPr id="134199" name="Text Box 74"/>
            <p:cNvSpPr txBox="1">
              <a:spLocks noChangeArrowheads="1"/>
            </p:cNvSpPr>
            <p:nvPr/>
          </p:nvSpPr>
          <p:spPr bwMode="auto">
            <a:xfrm>
              <a:off x="3152" y="2750"/>
              <a:ext cx="2360" cy="640"/>
            </a:xfrm>
            <a:prstGeom prst="rect">
              <a:avLst/>
            </a:prstGeom>
            <a:solidFill>
              <a:srgbClr val="E2E7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800" b="1" u="sng">
                  <a:solidFill>
                    <a:srgbClr val="0066FF"/>
                  </a:solidFill>
                  <a:latin typeface="Arial" panose="020B0604020202020204" pitchFamily="34" charset="0"/>
                </a:rPr>
                <a:t>At CATHODE</a:t>
              </a:r>
              <a:r>
                <a:rPr lang="en-GB" altLang="en-US" sz="2800">
                  <a:solidFill>
                    <a:srgbClr val="0066FF"/>
                  </a:solidFill>
                  <a:latin typeface="Arial" panose="020B0604020202020204" pitchFamily="34" charset="0"/>
                </a:rPr>
                <a:t>:</a:t>
              </a:r>
              <a:r>
                <a:rPr lang="en-GB" altLang="en-US" sz="2800">
                  <a:latin typeface="Arial" panose="020B0604020202020204" pitchFamily="34" charset="0"/>
                </a:rPr>
                <a:t>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b="1">
                  <a:latin typeface="Arial" panose="020B0604020202020204" pitchFamily="34" charset="0"/>
                </a:rPr>
                <a:t>Pb</a:t>
              </a:r>
              <a:r>
                <a:rPr lang="en-GB" altLang="en-US" b="1" baseline="30000">
                  <a:latin typeface="Arial" panose="020B0604020202020204" pitchFamily="34" charset="0"/>
                </a:rPr>
                <a:t>2+ </a:t>
              </a:r>
              <a:r>
                <a:rPr lang="en-GB" altLang="en-US" sz="2800" b="1">
                  <a:latin typeface="Arial" panose="020B0604020202020204" pitchFamily="34" charset="0"/>
                </a:rPr>
                <a:t>+ 2e</a:t>
              </a:r>
              <a:r>
                <a:rPr lang="en-GB" altLang="en-US" b="1" baseline="30000">
                  <a:latin typeface="Arial" panose="020B0604020202020204" pitchFamily="34" charset="0"/>
                </a:rPr>
                <a:t>- </a:t>
              </a:r>
              <a:r>
                <a:rPr lang="en-GB" altLang="en-US" b="1">
                  <a:latin typeface="Arial" panose="020B0604020202020204" pitchFamily="34" charset="0"/>
                </a:rPr>
                <a:t>           Pb</a:t>
              </a:r>
              <a:endParaRPr lang="en-US" altLang="en-US" sz="2800" b="1">
                <a:latin typeface="Arial" panose="020B0604020202020204" pitchFamily="34" charset="0"/>
              </a:endParaRPr>
            </a:p>
          </p:txBody>
        </p:sp>
        <p:sp>
          <p:nvSpPr>
            <p:cNvPr id="134200" name="Line 75"/>
            <p:cNvSpPr>
              <a:spLocks noChangeShapeType="1"/>
            </p:cNvSpPr>
            <p:nvPr/>
          </p:nvSpPr>
          <p:spPr bwMode="auto">
            <a:xfrm>
              <a:off x="4377" y="3203"/>
              <a:ext cx="599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316" name="Group 76"/>
          <p:cNvGrpSpPr>
            <a:grpSpLocks/>
          </p:cNvGrpSpPr>
          <p:nvPr/>
        </p:nvGrpSpPr>
        <p:grpSpPr bwMode="auto">
          <a:xfrm>
            <a:off x="1774825" y="5300663"/>
            <a:ext cx="4248150" cy="523875"/>
            <a:chOff x="204" y="3566"/>
            <a:chExt cx="2676" cy="330"/>
          </a:xfrm>
        </p:grpSpPr>
        <p:sp>
          <p:nvSpPr>
            <p:cNvPr id="134197" name="Text Box 77"/>
            <p:cNvSpPr txBox="1">
              <a:spLocks noChangeArrowheads="1"/>
            </p:cNvSpPr>
            <p:nvPr/>
          </p:nvSpPr>
          <p:spPr bwMode="auto">
            <a:xfrm>
              <a:off x="204" y="3566"/>
              <a:ext cx="267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800" b="1">
                  <a:latin typeface="Arial" panose="020B0604020202020204" pitchFamily="34" charset="0"/>
                </a:rPr>
                <a:t>Br + Br</a:t>
              </a:r>
              <a:r>
                <a:rPr lang="en-US" altLang="en-US" sz="2800" b="1">
                  <a:latin typeface="Arial" panose="020B0604020202020204" pitchFamily="34" charset="0"/>
                </a:rPr>
                <a:t>            Br</a:t>
              </a:r>
              <a:r>
                <a:rPr lang="en-US" altLang="en-US" sz="2800" b="1" baseline="-25000">
                  <a:latin typeface="Arial" panose="020B0604020202020204" pitchFamily="34" charset="0"/>
                </a:rPr>
                <a:t>2   </a:t>
              </a:r>
              <a:r>
                <a:rPr lang="en-US" altLang="en-US" sz="2800" b="1">
                  <a:latin typeface="Arial" panose="020B0604020202020204" pitchFamily="34" charset="0"/>
                </a:rPr>
                <a:t>(gas)</a:t>
              </a:r>
            </a:p>
          </p:txBody>
        </p:sp>
        <p:sp>
          <p:nvSpPr>
            <p:cNvPr id="134198" name="Line 78"/>
            <p:cNvSpPr>
              <a:spLocks noChangeShapeType="1"/>
            </p:cNvSpPr>
            <p:nvPr/>
          </p:nvSpPr>
          <p:spPr bwMode="auto">
            <a:xfrm>
              <a:off x="1111" y="3748"/>
              <a:ext cx="427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319" name="AutoShape 79"/>
          <p:cNvSpPr>
            <a:spLocks noChangeArrowheads="1"/>
          </p:cNvSpPr>
          <p:nvPr/>
        </p:nvSpPr>
        <p:spPr bwMode="auto">
          <a:xfrm rot="5400000">
            <a:off x="7860506" y="1305720"/>
            <a:ext cx="504825" cy="144462"/>
          </a:xfrm>
          <a:prstGeom prst="rightArrow">
            <a:avLst>
              <a:gd name="adj1" fmla="val 50000"/>
              <a:gd name="adj2" fmla="val 87363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0320" name="AutoShape 80"/>
          <p:cNvSpPr>
            <a:spLocks noChangeArrowheads="1"/>
          </p:cNvSpPr>
          <p:nvPr/>
        </p:nvSpPr>
        <p:spPr bwMode="auto">
          <a:xfrm rot="-5400000">
            <a:off x="4044156" y="1305720"/>
            <a:ext cx="504825" cy="144462"/>
          </a:xfrm>
          <a:prstGeom prst="rightArrow">
            <a:avLst>
              <a:gd name="adj1" fmla="val 50000"/>
              <a:gd name="adj2" fmla="val 87363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0321" name="AutoShape 81"/>
          <p:cNvSpPr>
            <a:spLocks noChangeArrowheads="1"/>
          </p:cNvSpPr>
          <p:nvPr/>
        </p:nvSpPr>
        <p:spPr bwMode="auto">
          <a:xfrm>
            <a:off x="4727575" y="1125538"/>
            <a:ext cx="1008063" cy="142875"/>
          </a:xfrm>
          <a:prstGeom prst="rightArrow">
            <a:avLst>
              <a:gd name="adj1" fmla="val 50000"/>
              <a:gd name="adj2" fmla="val 176389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0322" name="AutoShape 82"/>
          <p:cNvSpPr>
            <a:spLocks noChangeArrowheads="1"/>
          </p:cNvSpPr>
          <p:nvPr/>
        </p:nvSpPr>
        <p:spPr bwMode="auto">
          <a:xfrm>
            <a:off x="6743700" y="1125538"/>
            <a:ext cx="1008063" cy="142875"/>
          </a:xfrm>
          <a:prstGeom prst="rightArrow">
            <a:avLst>
              <a:gd name="adj1" fmla="val 50000"/>
              <a:gd name="adj2" fmla="val 176389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Arial" panose="020B0604020202020204" pitchFamily="34" charset="0"/>
            </a:endParaRPr>
          </a:p>
        </p:txBody>
      </p:sp>
      <p:sp>
        <p:nvSpPr>
          <p:cNvPr id="10323" name="Text Box 83"/>
          <p:cNvSpPr txBox="1">
            <a:spLocks noChangeArrowheads="1"/>
          </p:cNvSpPr>
          <p:nvPr/>
        </p:nvSpPr>
        <p:spPr bwMode="auto">
          <a:xfrm>
            <a:off x="5303838" y="1412875"/>
            <a:ext cx="208915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200" b="1">
                <a:solidFill>
                  <a:srgbClr val="009900"/>
                </a:solidFill>
                <a:latin typeface="Arial" panose="020B0604020202020204" pitchFamily="34" charset="0"/>
              </a:rPr>
              <a:t>ELECTRONS</a:t>
            </a:r>
            <a:endParaRPr lang="en-US" altLang="en-US" sz="2200" b="1">
              <a:solidFill>
                <a:srgbClr val="009900"/>
              </a:solidFill>
              <a:latin typeface="Arial" panose="020B0604020202020204" pitchFamily="34" charset="0"/>
            </a:endParaRPr>
          </a:p>
        </p:txBody>
      </p:sp>
      <p:grpSp>
        <p:nvGrpSpPr>
          <p:cNvPr id="134185" name="Group 94"/>
          <p:cNvGrpSpPr>
            <a:grpSpLocks/>
          </p:cNvGrpSpPr>
          <p:nvPr/>
        </p:nvGrpSpPr>
        <p:grpSpPr bwMode="auto">
          <a:xfrm>
            <a:off x="4727575" y="3213100"/>
            <a:ext cx="647700" cy="504825"/>
            <a:chOff x="2018" y="2024"/>
            <a:chExt cx="408" cy="318"/>
          </a:xfrm>
        </p:grpSpPr>
        <p:sp>
          <p:nvSpPr>
            <p:cNvPr id="134194" name="Oval 85"/>
            <p:cNvSpPr>
              <a:spLocks noChangeArrowheads="1"/>
            </p:cNvSpPr>
            <p:nvPr/>
          </p:nvSpPr>
          <p:spPr bwMode="auto">
            <a:xfrm>
              <a:off x="2064" y="2024"/>
              <a:ext cx="317" cy="318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4195" name="Oval 86"/>
            <p:cNvSpPr>
              <a:spLocks noChangeArrowheads="1"/>
            </p:cNvSpPr>
            <p:nvPr/>
          </p:nvSpPr>
          <p:spPr bwMode="auto">
            <a:xfrm>
              <a:off x="2018" y="2024"/>
              <a:ext cx="91" cy="91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4196" name="Text Box 87"/>
            <p:cNvSpPr txBox="1">
              <a:spLocks noChangeArrowheads="1"/>
            </p:cNvSpPr>
            <p:nvPr/>
          </p:nvSpPr>
          <p:spPr bwMode="auto">
            <a:xfrm>
              <a:off x="2064" y="2069"/>
              <a:ext cx="36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1">
                  <a:latin typeface="Arial" panose="020B0604020202020204" pitchFamily="34" charset="0"/>
                </a:rPr>
                <a:t>Br</a:t>
              </a:r>
              <a:r>
                <a:rPr lang="en-GB" altLang="en-US" sz="2400" b="1" baseline="30000">
                  <a:latin typeface="Arial" panose="020B0604020202020204" pitchFamily="34" charset="0"/>
                </a:rPr>
                <a:t>-</a:t>
              </a:r>
              <a:endParaRPr lang="en-US" altLang="en-US" sz="2400" b="1" baseline="30000">
                <a:latin typeface="Arial" panose="020B0604020202020204" pitchFamily="34" charset="0"/>
              </a:endParaRPr>
            </a:p>
          </p:txBody>
        </p:sp>
      </p:grpSp>
      <p:sp>
        <p:nvSpPr>
          <p:cNvPr id="134186" name="Line 92"/>
          <p:cNvSpPr>
            <a:spLocks noChangeShapeType="1"/>
          </p:cNvSpPr>
          <p:nvPr/>
        </p:nvSpPr>
        <p:spPr bwMode="auto">
          <a:xfrm>
            <a:off x="7608888" y="3429000"/>
            <a:ext cx="719137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4187" name="Line 93"/>
          <p:cNvSpPr>
            <a:spLocks noChangeShapeType="1"/>
          </p:cNvSpPr>
          <p:nvPr/>
        </p:nvSpPr>
        <p:spPr bwMode="auto">
          <a:xfrm flipH="1">
            <a:off x="4224338" y="3500438"/>
            <a:ext cx="57785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34188" name="Group 100"/>
          <p:cNvGrpSpPr>
            <a:grpSpLocks/>
          </p:cNvGrpSpPr>
          <p:nvPr/>
        </p:nvGrpSpPr>
        <p:grpSpPr bwMode="auto">
          <a:xfrm>
            <a:off x="7032625" y="3141663"/>
            <a:ext cx="719138" cy="576262"/>
            <a:chOff x="3016" y="3657"/>
            <a:chExt cx="453" cy="363"/>
          </a:xfrm>
        </p:grpSpPr>
        <p:sp>
          <p:nvSpPr>
            <p:cNvPr id="134190" name="Oval 96"/>
            <p:cNvSpPr>
              <a:spLocks noChangeArrowheads="1"/>
            </p:cNvSpPr>
            <p:nvPr/>
          </p:nvSpPr>
          <p:spPr bwMode="auto">
            <a:xfrm>
              <a:off x="3028" y="3657"/>
              <a:ext cx="363" cy="363"/>
            </a:xfrm>
            <a:prstGeom prst="ellipse">
              <a:avLst/>
            </a:prstGeom>
            <a:solidFill>
              <a:srgbClr val="DCDCD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4191" name="Oval 97"/>
            <p:cNvSpPr>
              <a:spLocks noChangeAspect="1" noChangeArrowheads="1"/>
            </p:cNvSpPr>
            <p:nvPr/>
          </p:nvSpPr>
          <p:spPr bwMode="auto">
            <a:xfrm>
              <a:off x="3261" y="3710"/>
              <a:ext cx="102" cy="10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4192" name="Oval 98"/>
            <p:cNvSpPr>
              <a:spLocks noChangeAspect="1" noChangeArrowheads="1"/>
            </p:cNvSpPr>
            <p:nvPr/>
          </p:nvSpPr>
          <p:spPr bwMode="auto">
            <a:xfrm>
              <a:off x="3170" y="3659"/>
              <a:ext cx="102" cy="10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4193" name="Text Box 99"/>
            <p:cNvSpPr txBox="1">
              <a:spLocks noChangeArrowheads="1"/>
            </p:cNvSpPr>
            <p:nvPr/>
          </p:nvSpPr>
          <p:spPr bwMode="auto">
            <a:xfrm>
              <a:off x="3016" y="3784"/>
              <a:ext cx="45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1">
                  <a:latin typeface="Arial" panose="020B0604020202020204" pitchFamily="34" charset="0"/>
                </a:rPr>
                <a:t>Pb</a:t>
              </a:r>
              <a:r>
                <a:rPr lang="en-GB" altLang="en-US" sz="1800" b="1" baseline="30000">
                  <a:latin typeface="Arial" panose="020B0604020202020204" pitchFamily="34" charset="0"/>
                </a:rPr>
                <a:t>2</a:t>
              </a:r>
              <a:r>
                <a:rPr lang="en-GB" altLang="en-US" sz="2000" b="1" baseline="30000">
                  <a:latin typeface="Arial" panose="020B0604020202020204" pitchFamily="34" charset="0"/>
                </a:rPr>
                <a:t>+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sp>
        <p:nvSpPr>
          <p:cNvPr id="10342" name="AutoShape 102"/>
          <p:cNvSpPr>
            <a:spLocks noChangeArrowheads="1"/>
          </p:cNvSpPr>
          <p:nvPr/>
        </p:nvSpPr>
        <p:spPr bwMode="auto">
          <a:xfrm>
            <a:off x="5232400" y="5849938"/>
            <a:ext cx="3240088" cy="1008062"/>
          </a:xfrm>
          <a:prstGeom prst="wedgeRoundRectCallout">
            <a:avLst>
              <a:gd name="adj1" fmla="val -87088"/>
              <a:gd name="adj2" fmla="val -60551"/>
              <a:gd name="adj3" fmla="val 16667"/>
            </a:avLst>
          </a:prstGeom>
          <a:solidFill>
            <a:srgbClr val="FFEFE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Both together: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>
                <a:latin typeface="Arial" panose="020B0604020202020204" pitchFamily="34" charset="0"/>
              </a:rPr>
              <a:t>2Br</a:t>
            </a:r>
            <a:r>
              <a:rPr lang="en-GB" altLang="en-US" sz="3600" b="1" baseline="30000">
                <a:latin typeface="Arial" panose="020B0604020202020204" pitchFamily="34" charset="0"/>
              </a:rPr>
              <a:t>-</a:t>
            </a:r>
            <a:r>
              <a:rPr lang="en-GB" altLang="en-US" sz="2800" b="1">
                <a:latin typeface="Arial" panose="020B0604020202020204" pitchFamily="34" charset="0"/>
              </a:rPr>
              <a:t> </a:t>
            </a:r>
            <a:r>
              <a:rPr lang="en-GB" altLang="en-US" b="1">
                <a:latin typeface="Arial" panose="020B0604020202020204" pitchFamily="34" charset="0"/>
              </a:rPr>
              <a:t>→</a:t>
            </a:r>
            <a:r>
              <a:rPr lang="en-GB" altLang="en-US" sz="2800" b="1">
                <a:latin typeface="Arial" panose="020B0604020202020204" pitchFamily="34" charset="0"/>
              </a:rPr>
              <a:t> 2e</a:t>
            </a:r>
            <a:r>
              <a:rPr lang="en-GB" altLang="en-US" sz="3600" b="1" baseline="30000">
                <a:latin typeface="Arial" panose="020B0604020202020204" pitchFamily="34" charset="0"/>
              </a:rPr>
              <a:t>-</a:t>
            </a:r>
            <a:r>
              <a:rPr lang="en-GB" altLang="en-US" sz="2800" b="1">
                <a:latin typeface="Arial" panose="020B0604020202020204" pitchFamily="34" charset="0"/>
              </a:rPr>
              <a:t> + Br</a:t>
            </a:r>
            <a:r>
              <a:rPr lang="en-GB" altLang="en-US" sz="2800" b="1" baseline="-25000">
                <a:latin typeface="Arial" panose="020B0604020202020204" pitchFamily="34" charset="0"/>
              </a:rPr>
              <a:t>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265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0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0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0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0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0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0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0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0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0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10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0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10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0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0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3" grpId="0" animBg="1"/>
      <p:bldP spid="10299" grpId="0" animBg="1"/>
      <p:bldP spid="10300" grpId="0" animBg="1"/>
      <p:bldP spid="10301" grpId="0" animBg="1"/>
      <p:bldP spid="10302" grpId="0" animBg="1"/>
      <p:bldP spid="10303" grpId="0" animBg="1"/>
      <p:bldP spid="10304" grpId="0" animBg="1"/>
      <p:bldP spid="10305" grpId="0" animBg="1"/>
      <p:bldP spid="10306" grpId="0" animBg="1"/>
      <p:bldP spid="10307" grpId="0" animBg="1"/>
      <p:bldP spid="10308" grpId="0" animBg="1"/>
      <p:bldP spid="10309" grpId="0" animBg="1"/>
      <p:bldP spid="10319" grpId="0" animBg="1"/>
      <p:bldP spid="10320" grpId="0" animBg="1"/>
      <p:bldP spid="10321" grpId="0" animBg="1"/>
      <p:bldP spid="10322" grpId="0" animBg="1"/>
      <p:bldP spid="10323" grpId="0"/>
      <p:bldP spid="1034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038" y="0"/>
            <a:ext cx="8434387" cy="6869113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" y="1325563"/>
            <a:ext cx="11037888" cy="372586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3420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31788"/>
            <a:ext cx="9517063" cy="3983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894" y="3206750"/>
            <a:ext cx="8902700" cy="3497262"/>
          </a:xfrm>
          <a:prstGeom prst="rect">
            <a:avLst/>
          </a:prstGeom>
          <a:solidFill>
            <a:schemeClr val="accent2"/>
          </a:solidFill>
          <a:ln w="9525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00" y="519113"/>
            <a:ext cx="9158288" cy="250031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8179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0"/>
            <a:ext cx="9210675" cy="858837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417" y="713678"/>
            <a:ext cx="8727276" cy="601952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1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8450" y="103343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GB" dirty="0" smtClean="0"/>
              <a:t>Complete the table, you may choose where to begin:</a:t>
            </a:r>
            <a:endParaRPr lang="en-GB" dirty="0"/>
          </a:p>
        </p:txBody>
      </p:sp>
      <p:pic>
        <p:nvPicPr>
          <p:cNvPr id="13517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0" t="46307" r="9962" b="16760"/>
          <a:stretch>
            <a:fillRect/>
          </a:stretch>
        </p:blipFill>
        <p:spPr bwMode="auto">
          <a:xfrm>
            <a:off x="215900" y="1974850"/>
            <a:ext cx="11557000" cy="415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174" name="TextBox 7"/>
          <p:cNvSpPr txBox="1">
            <a:spLocks noChangeArrowheads="1"/>
          </p:cNvSpPr>
          <p:nvPr/>
        </p:nvSpPr>
        <p:spPr bwMode="auto">
          <a:xfrm>
            <a:off x="1568450" y="1528763"/>
            <a:ext cx="1790700" cy="369887"/>
          </a:xfrm>
          <a:prstGeom prst="rect">
            <a:avLst/>
          </a:prstGeom>
          <a:solidFill>
            <a:srgbClr val="FFC000">
              <a:alpha val="6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latin typeface="Arial" panose="020B0604020202020204" pitchFamily="34" charset="0"/>
              </a:rPr>
              <a:t>HIGHER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609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53" y="100477"/>
            <a:ext cx="11754896" cy="561597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23631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07" y="155072"/>
            <a:ext cx="9398737" cy="6656687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3412273" y="4438185"/>
            <a:ext cx="1092819" cy="3568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Arrow Connector 6"/>
          <p:cNvCxnSpPr>
            <a:stCxn id="5" idx="2"/>
            <a:endCxn id="9" idx="1"/>
          </p:cNvCxnSpPr>
          <p:nvPr/>
        </p:nvCxnSpPr>
        <p:spPr>
          <a:xfrm>
            <a:off x="3958683" y="4795024"/>
            <a:ext cx="6367346" cy="9197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326029" y="5391643"/>
            <a:ext cx="1808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To reduce melting point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434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64" t="31929" r="4910" b="12146"/>
          <a:stretch>
            <a:fillRect/>
          </a:stretch>
        </p:blipFill>
        <p:spPr bwMode="auto">
          <a:xfrm>
            <a:off x="658813" y="-242888"/>
            <a:ext cx="10045700" cy="702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7459" name="TextBox 4"/>
          <p:cNvSpPr txBox="1">
            <a:spLocks noChangeArrowheads="1"/>
          </p:cNvSpPr>
          <p:nvPr/>
        </p:nvSpPr>
        <p:spPr bwMode="auto">
          <a:xfrm>
            <a:off x="1527175" y="5300936"/>
            <a:ext cx="6554788" cy="64611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3600">
                <a:latin typeface="Arial" panose="020B0604020202020204" pitchFamily="34" charset="0"/>
              </a:rPr>
              <a:t>Negative Electrode (Cathode)</a:t>
            </a:r>
          </a:p>
        </p:txBody>
      </p:sp>
      <p:sp>
        <p:nvSpPr>
          <p:cNvPr id="147460" name="TextBox 5"/>
          <p:cNvSpPr txBox="1">
            <a:spLocks noChangeArrowheads="1"/>
          </p:cNvSpPr>
          <p:nvPr/>
        </p:nvSpPr>
        <p:spPr bwMode="auto">
          <a:xfrm>
            <a:off x="1970088" y="903288"/>
            <a:ext cx="5875337" cy="64611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3600">
                <a:latin typeface="Arial" panose="020B0604020202020204" pitchFamily="34" charset="0"/>
              </a:rPr>
              <a:t>Positive Electrode (Anode)</a:t>
            </a:r>
          </a:p>
        </p:txBody>
      </p:sp>
      <p:sp>
        <p:nvSpPr>
          <p:cNvPr id="8" name="Oval 7"/>
          <p:cNvSpPr/>
          <p:nvPr/>
        </p:nvSpPr>
        <p:spPr>
          <a:xfrm>
            <a:off x="3603625" y="3086100"/>
            <a:ext cx="792163" cy="7921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rgbClr val="FFFF00"/>
                </a:solidFill>
              </a:rPr>
              <a:t>Al</a:t>
            </a:r>
            <a:r>
              <a:rPr lang="en-GB" sz="2000" baseline="30000" dirty="0">
                <a:solidFill>
                  <a:srgbClr val="FFFF00"/>
                </a:solidFill>
              </a:rPr>
              <a:t>3+</a:t>
            </a:r>
          </a:p>
        </p:txBody>
      </p:sp>
      <p:sp>
        <p:nvSpPr>
          <p:cNvPr id="9" name="Oval 8"/>
          <p:cNvSpPr/>
          <p:nvPr/>
        </p:nvSpPr>
        <p:spPr>
          <a:xfrm>
            <a:off x="5664200" y="3284538"/>
            <a:ext cx="792163" cy="7921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rgbClr val="FFFF00"/>
                </a:solidFill>
              </a:rPr>
              <a:t>Al</a:t>
            </a:r>
            <a:r>
              <a:rPr lang="en-GB" sz="2000" baseline="30000" dirty="0">
                <a:solidFill>
                  <a:srgbClr val="FFFF00"/>
                </a:solidFill>
              </a:rPr>
              <a:t>3+</a:t>
            </a:r>
          </a:p>
        </p:txBody>
      </p:sp>
      <p:sp>
        <p:nvSpPr>
          <p:cNvPr id="10" name="Oval 9"/>
          <p:cNvSpPr/>
          <p:nvPr/>
        </p:nvSpPr>
        <p:spPr>
          <a:xfrm>
            <a:off x="7391400" y="3249613"/>
            <a:ext cx="792163" cy="7921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rgbClr val="FFFF00"/>
                </a:solidFill>
              </a:rPr>
              <a:t>Al</a:t>
            </a:r>
            <a:r>
              <a:rPr lang="en-GB" sz="2000" baseline="30000" dirty="0">
                <a:solidFill>
                  <a:srgbClr val="FFFF00"/>
                </a:solidFill>
              </a:rPr>
              <a:t>3+</a:t>
            </a:r>
          </a:p>
        </p:txBody>
      </p:sp>
      <p:sp>
        <p:nvSpPr>
          <p:cNvPr id="12" name="Oval 11"/>
          <p:cNvSpPr/>
          <p:nvPr/>
        </p:nvSpPr>
        <p:spPr>
          <a:xfrm>
            <a:off x="3455988" y="4445000"/>
            <a:ext cx="792162" cy="7921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rgbClr val="FFFF00"/>
                </a:solidFill>
              </a:rPr>
              <a:t>Al</a:t>
            </a:r>
            <a:endParaRPr lang="en-GB" sz="2000" baseline="30000" dirty="0">
              <a:solidFill>
                <a:srgbClr val="FFFF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35638" y="4545013"/>
            <a:ext cx="792162" cy="7921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rgbClr val="FFFF00"/>
                </a:solidFill>
              </a:rPr>
              <a:t>Al</a:t>
            </a:r>
            <a:endParaRPr lang="en-GB" sz="2000" baseline="30000" dirty="0">
              <a:solidFill>
                <a:srgbClr val="FFFF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7483475" y="4422775"/>
            <a:ext cx="792163" cy="7921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rgbClr val="FFFF00"/>
                </a:solidFill>
              </a:rPr>
              <a:t>Al</a:t>
            </a:r>
            <a:endParaRPr lang="en-GB" sz="2000" baseline="30000" dirty="0">
              <a:solidFill>
                <a:srgbClr val="FFFF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4511675" y="4437063"/>
            <a:ext cx="792163" cy="7921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O</a:t>
            </a:r>
            <a:r>
              <a:rPr lang="en-GB" sz="2000" baseline="30000" dirty="0">
                <a:solidFill>
                  <a:schemeClr val="tx1"/>
                </a:solidFill>
              </a:rPr>
              <a:t>2-</a:t>
            </a:r>
          </a:p>
        </p:txBody>
      </p:sp>
      <p:sp>
        <p:nvSpPr>
          <p:cNvPr id="17" name="Oval 16"/>
          <p:cNvSpPr/>
          <p:nvPr/>
        </p:nvSpPr>
        <p:spPr>
          <a:xfrm>
            <a:off x="6816725" y="4221163"/>
            <a:ext cx="792163" cy="7921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O</a:t>
            </a:r>
            <a:r>
              <a:rPr lang="en-GB" sz="2000" baseline="30000" dirty="0">
                <a:solidFill>
                  <a:schemeClr val="tx1"/>
                </a:solidFill>
              </a:rPr>
              <a:t>2-</a:t>
            </a:r>
          </a:p>
        </p:txBody>
      </p:sp>
      <p:sp>
        <p:nvSpPr>
          <p:cNvPr id="18" name="Oval 17"/>
          <p:cNvSpPr/>
          <p:nvPr/>
        </p:nvSpPr>
        <p:spPr>
          <a:xfrm>
            <a:off x="5375275" y="1773238"/>
            <a:ext cx="792163" cy="7921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O</a:t>
            </a:r>
            <a:endParaRPr lang="en-GB" sz="2000" baseline="30000" dirty="0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6167438" y="1773238"/>
            <a:ext cx="792162" cy="7921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O</a:t>
            </a:r>
            <a:endParaRPr lang="en-GB" sz="2000" baseline="30000" dirty="0">
              <a:solidFill>
                <a:schemeClr val="tx1"/>
              </a:solidFill>
            </a:endParaRPr>
          </a:p>
        </p:txBody>
      </p:sp>
      <p:sp>
        <p:nvSpPr>
          <p:cNvPr id="2" name="Cloud 1"/>
          <p:cNvSpPr/>
          <p:nvPr/>
        </p:nvSpPr>
        <p:spPr>
          <a:xfrm>
            <a:off x="8505825" y="0"/>
            <a:ext cx="3508375" cy="2771775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GB" sz="2400" dirty="0"/>
              <a:t>Oxygen reacts with the carbon in the electrode to make carbon dioxide</a:t>
            </a:r>
          </a:p>
        </p:txBody>
      </p:sp>
      <p:sp>
        <p:nvSpPr>
          <p:cNvPr id="20" name="Oval 19"/>
          <p:cNvSpPr/>
          <p:nvPr/>
        </p:nvSpPr>
        <p:spPr>
          <a:xfrm>
            <a:off x="3432969" y="1614489"/>
            <a:ext cx="792162" cy="79216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2000" dirty="0">
                <a:solidFill>
                  <a:schemeClr val="tx1"/>
                </a:solidFill>
              </a:rPr>
              <a:t>C</a:t>
            </a:r>
            <a:endParaRPr lang="en-GB" sz="2000" baseline="300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841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-4.79167E-6 0.196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07407E-6 L 0.00377 0.1914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9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1.48148E-6 L 0.00378 0.1916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9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44444E-6 L 0.1918 -0.0632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-3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2" grpId="0" animBg="1"/>
      <p:bldP spid="13" grpId="0" animBg="1"/>
      <p:bldP spid="14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19" grpId="0" animBg="1"/>
      <p:bldP spid="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56" y="85376"/>
            <a:ext cx="8788671" cy="668075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64732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ext Box 4"/>
          <p:cNvSpPr txBox="1">
            <a:spLocks noChangeArrowheads="1"/>
          </p:cNvSpPr>
          <p:nvPr/>
        </p:nvSpPr>
        <p:spPr bwMode="auto">
          <a:xfrm>
            <a:off x="1524000" y="0"/>
            <a:ext cx="9144000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800" u="sng">
                <a:latin typeface="Arial" panose="020B0604020202020204" pitchFamily="34" charset="0"/>
              </a:rPr>
              <a:t>What happens when the ionic compounds are dissolved in water?</a:t>
            </a:r>
            <a:endParaRPr lang="en-US" altLang="en-US" sz="2800" u="sng">
              <a:latin typeface="Arial" panose="020B0604020202020204" pitchFamily="34" charset="0"/>
            </a:endParaRP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1847850" y="908050"/>
            <a:ext cx="8353425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Here, water molecules break up into </a:t>
            </a:r>
            <a:r>
              <a:rPr lang="en-GB" altLang="en-US" sz="2400" b="1">
                <a:solidFill>
                  <a:srgbClr val="FF3300"/>
                </a:solidFill>
                <a:latin typeface="Arial" panose="020B0604020202020204" pitchFamily="34" charset="0"/>
              </a:rPr>
              <a:t>HYDROGEN IONS, H</a:t>
            </a:r>
            <a:r>
              <a:rPr lang="en-GB" altLang="en-US" sz="2400" b="1" baseline="30000">
                <a:solidFill>
                  <a:srgbClr val="FF3300"/>
                </a:solidFill>
                <a:latin typeface="Arial" panose="020B0604020202020204" pitchFamily="34" charset="0"/>
              </a:rPr>
              <a:t>+</a:t>
            </a:r>
            <a:r>
              <a:rPr lang="en-GB" altLang="en-US" sz="2400">
                <a:latin typeface="Arial" panose="020B0604020202020204" pitchFamily="34" charset="0"/>
              </a:rPr>
              <a:t> and </a:t>
            </a:r>
            <a:r>
              <a:rPr lang="en-GB" altLang="en-US" sz="2400" b="1">
                <a:solidFill>
                  <a:srgbClr val="0066FF"/>
                </a:solidFill>
                <a:latin typeface="Arial" panose="020B0604020202020204" pitchFamily="34" charset="0"/>
              </a:rPr>
              <a:t>HYDROXIDE IONS OH</a:t>
            </a:r>
            <a:r>
              <a:rPr lang="en-GB" altLang="en-US" sz="2400" b="1" baseline="30000">
                <a:solidFill>
                  <a:srgbClr val="0066FF"/>
                </a:solidFill>
                <a:latin typeface="Arial" panose="020B0604020202020204" pitchFamily="34" charset="0"/>
              </a:rPr>
              <a:t>-</a:t>
            </a:r>
            <a:endParaRPr lang="en-US" altLang="en-US" sz="2400" b="1" baseline="30000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3719513" y="1773238"/>
            <a:ext cx="439261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b="1">
                <a:latin typeface="Arial" panose="020B0604020202020204" pitchFamily="34" charset="0"/>
              </a:rPr>
              <a:t>H</a:t>
            </a:r>
            <a:r>
              <a:rPr lang="en-GB" altLang="en-US" b="1" baseline="-25000">
                <a:latin typeface="Arial" panose="020B0604020202020204" pitchFamily="34" charset="0"/>
              </a:rPr>
              <a:t>2</a:t>
            </a:r>
            <a:r>
              <a:rPr lang="en-GB" altLang="en-US" b="1">
                <a:latin typeface="Arial" panose="020B0604020202020204" pitchFamily="34" charset="0"/>
              </a:rPr>
              <a:t>O  </a:t>
            </a:r>
            <a:r>
              <a:rPr lang="en-GB" altLang="en-US" b="1">
                <a:latin typeface="Arial" panose="020B0604020202020204" pitchFamily="34" charset="0"/>
                <a:sym typeface="Wingdings" panose="05000000000000000000" pitchFamily="2" charset="2"/>
              </a:rPr>
              <a:t>  </a:t>
            </a:r>
            <a:r>
              <a:rPr lang="en-GB" altLang="en-US" b="1">
                <a:solidFill>
                  <a:srgbClr val="FF33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H</a:t>
            </a:r>
            <a:r>
              <a:rPr lang="en-GB" altLang="en-US" b="1" baseline="30000">
                <a:solidFill>
                  <a:srgbClr val="FF33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+</a:t>
            </a:r>
            <a:r>
              <a:rPr lang="en-GB" altLang="en-US" b="1">
                <a:latin typeface="Arial" panose="020B0604020202020204" pitchFamily="34" charset="0"/>
                <a:sym typeface="Wingdings" panose="05000000000000000000" pitchFamily="2" charset="2"/>
              </a:rPr>
              <a:t>  +   </a:t>
            </a:r>
            <a:r>
              <a:rPr lang="en-GB" altLang="en-US" b="1">
                <a:solidFill>
                  <a:srgbClr val="0066FF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OH</a:t>
            </a:r>
            <a:r>
              <a:rPr lang="en-GB" altLang="en-US" b="1" baseline="30000">
                <a:solidFill>
                  <a:srgbClr val="0066FF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-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1524000" y="2420938"/>
            <a:ext cx="91440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So, in an ionic solution (eg sodium chloride solution), there will be FOUR types of ion present: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TWO from the ionic compound and TWO from the water (</a:t>
            </a:r>
            <a:r>
              <a:rPr lang="en-GB" altLang="en-US" sz="1800" b="1">
                <a:solidFill>
                  <a:srgbClr val="FF33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H</a:t>
            </a:r>
            <a:r>
              <a:rPr lang="en-GB" altLang="en-US" sz="2400" b="1" baseline="30000">
                <a:solidFill>
                  <a:srgbClr val="FF33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+</a:t>
            </a:r>
            <a:r>
              <a:rPr lang="en-GB" altLang="en-US" sz="1800" b="1">
                <a:latin typeface="Arial" panose="020B0604020202020204" pitchFamily="34" charset="0"/>
                <a:sym typeface="Wingdings" panose="05000000000000000000" pitchFamily="2" charset="2"/>
              </a:rPr>
              <a:t>  +  </a:t>
            </a:r>
            <a:r>
              <a:rPr lang="en-GB" altLang="en-US" sz="1800" b="1">
                <a:solidFill>
                  <a:srgbClr val="0066FF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OH</a:t>
            </a:r>
            <a:r>
              <a:rPr lang="en-GB" altLang="en-US" sz="2400" b="1" baseline="30000">
                <a:solidFill>
                  <a:srgbClr val="0066FF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-</a:t>
            </a:r>
            <a:r>
              <a:rPr lang="en-GB" altLang="en-US" sz="2400">
                <a:latin typeface="Arial" panose="020B0604020202020204" pitchFamily="34" charset="0"/>
              </a:rPr>
              <a:t>)</a:t>
            </a: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11344" name="Line 80"/>
          <p:cNvSpPr>
            <a:spLocks noChangeShapeType="1"/>
          </p:cNvSpPr>
          <p:nvPr/>
        </p:nvSpPr>
        <p:spPr bwMode="auto">
          <a:xfrm>
            <a:off x="2925763" y="4579938"/>
            <a:ext cx="0" cy="1871662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345" name="Line 81"/>
          <p:cNvSpPr>
            <a:spLocks noChangeShapeType="1"/>
          </p:cNvSpPr>
          <p:nvPr/>
        </p:nvSpPr>
        <p:spPr bwMode="auto">
          <a:xfrm flipH="1" flipV="1">
            <a:off x="2925763" y="6451600"/>
            <a:ext cx="67691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346" name="Line 82"/>
          <p:cNvSpPr>
            <a:spLocks noChangeShapeType="1"/>
          </p:cNvSpPr>
          <p:nvPr/>
        </p:nvSpPr>
        <p:spPr bwMode="auto">
          <a:xfrm>
            <a:off x="9694863" y="4579938"/>
            <a:ext cx="0" cy="1871662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347" name="Line 83"/>
          <p:cNvSpPr>
            <a:spLocks noChangeShapeType="1"/>
          </p:cNvSpPr>
          <p:nvPr/>
        </p:nvSpPr>
        <p:spPr bwMode="auto">
          <a:xfrm>
            <a:off x="2925763" y="5011738"/>
            <a:ext cx="6769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348" name="Text Box 84"/>
          <p:cNvSpPr txBox="1">
            <a:spLocks noChangeArrowheads="1"/>
          </p:cNvSpPr>
          <p:nvPr/>
        </p:nvSpPr>
        <p:spPr bwMode="auto">
          <a:xfrm>
            <a:off x="4295775" y="4005263"/>
            <a:ext cx="4105275" cy="830262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latin typeface="Arial" panose="020B0604020202020204" pitchFamily="34" charset="0"/>
              </a:rPr>
              <a:t>SODIUM CHLORIDE SOLUTION NaCl (aq)</a:t>
            </a:r>
            <a:endParaRPr lang="en-US" altLang="en-US" sz="2400" b="1">
              <a:latin typeface="Arial" panose="020B0604020202020204" pitchFamily="34" charset="0"/>
            </a:endParaRPr>
          </a:p>
        </p:txBody>
      </p:sp>
      <p:grpSp>
        <p:nvGrpSpPr>
          <p:cNvPr id="11366" name="Group 102"/>
          <p:cNvGrpSpPr>
            <a:grpSpLocks/>
          </p:cNvGrpSpPr>
          <p:nvPr/>
        </p:nvGrpSpPr>
        <p:grpSpPr bwMode="auto">
          <a:xfrm>
            <a:off x="4511675" y="5157788"/>
            <a:ext cx="576263" cy="504825"/>
            <a:chOff x="2336" y="3475"/>
            <a:chExt cx="363" cy="318"/>
          </a:xfrm>
        </p:grpSpPr>
        <p:sp>
          <p:nvSpPr>
            <p:cNvPr id="137272" name="Oval 86"/>
            <p:cNvSpPr>
              <a:spLocks noChangeArrowheads="1"/>
            </p:cNvSpPr>
            <p:nvPr/>
          </p:nvSpPr>
          <p:spPr bwMode="auto">
            <a:xfrm>
              <a:off x="2382" y="3475"/>
              <a:ext cx="317" cy="318"/>
            </a:xfrm>
            <a:prstGeom prst="ellipse">
              <a:avLst/>
            </a:prstGeom>
            <a:solidFill>
              <a:srgbClr val="ADBC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73" name="Oval 87"/>
            <p:cNvSpPr>
              <a:spLocks noChangeArrowheads="1"/>
            </p:cNvSpPr>
            <p:nvPr/>
          </p:nvSpPr>
          <p:spPr bwMode="auto">
            <a:xfrm>
              <a:off x="2336" y="3475"/>
              <a:ext cx="91" cy="91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74" name="Text Box 88"/>
            <p:cNvSpPr txBox="1">
              <a:spLocks noChangeArrowheads="1"/>
            </p:cNvSpPr>
            <p:nvPr/>
          </p:nvSpPr>
          <p:spPr bwMode="auto">
            <a:xfrm>
              <a:off x="2382" y="3521"/>
              <a:ext cx="31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1">
                  <a:latin typeface="Arial" panose="020B0604020202020204" pitchFamily="34" charset="0"/>
                </a:rPr>
                <a:t>Cl</a:t>
              </a:r>
              <a:r>
                <a:rPr lang="en-GB" altLang="en-US" sz="2400" b="1" baseline="30000">
                  <a:latin typeface="Arial" panose="020B0604020202020204" pitchFamily="34" charset="0"/>
                </a:rPr>
                <a:t>-</a:t>
              </a:r>
              <a:endParaRPr lang="en-US" altLang="en-US" sz="24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11353" name="Group 89"/>
          <p:cNvGrpSpPr>
            <a:grpSpLocks/>
          </p:cNvGrpSpPr>
          <p:nvPr/>
        </p:nvGrpSpPr>
        <p:grpSpPr bwMode="auto">
          <a:xfrm>
            <a:off x="3935413" y="5661025"/>
            <a:ext cx="719137" cy="576263"/>
            <a:chOff x="1692" y="1570"/>
            <a:chExt cx="453" cy="363"/>
          </a:xfrm>
        </p:grpSpPr>
        <p:sp>
          <p:nvSpPr>
            <p:cNvPr id="137269" name="Oval 90"/>
            <p:cNvSpPr>
              <a:spLocks noChangeArrowheads="1"/>
            </p:cNvSpPr>
            <p:nvPr/>
          </p:nvSpPr>
          <p:spPr bwMode="auto">
            <a:xfrm>
              <a:off x="1701" y="1570"/>
              <a:ext cx="363" cy="363"/>
            </a:xfrm>
            <a:prstGeom prst="ellipse">
              <a:avLst/>
            </a:prstGeom>
            <a:solidFill>
              <a:srgbClr val="FF7D7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70" name="Oval 91"/>
            <p:cNvSpPr>
              <a:spLocks noChangeAspect="1" noChangeArrowheads="1"/>
            </p:cNvSpPr>
            <p:nvPr/>
          </p:nvSpPr>
          <p:spPr bwMode="auto">
            <a:xfrm>
              <a:off x="1913" y="1602"/>
              <a:ext cx="102" cy="10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71" name="Text Box 92"/>
            <p:cNvSpPr txBox="1">
              <a:spLocks noChangeArrowheads="1"/>
            </p:cNvSpPr>
            <p:nvPr/>
          </p:nvSpPr>
          <p:spPr bwMode="auto">
            <a:xfrm>
              <a:off x="1692" y="1678"/>
              <a:ext cx="45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1">
                  <a:latin typeface="Arial" panose="020B0604020202020204" pitchFamily="34" charset="0"/>
                </a:rPr>
                <a:t>Na</a:t>
              </a:r>
              <a:r>
                <a:rPr lang="en-GB" altLang="en-US" sz="2000" b="1" baseline="30000">
                  <a:latin typeface="Arial" panose="020B0604020202020204" pitchFamily="34" charset="0"/>
                </a:rPr>
                <a:t>+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11365" name="Group 101"/>
          <p:cNvGrpSpPr>
            <a:grpSpLocks/>
          </p:cNvGrpSpPr>
          <p:nvPr/>
        </p:nvGrpSpPr>
        <p:grpSpPr bwMode="auto">
          <a:xfrm>
            <a:off x="5303838" y="5084763"/>
            <a:ext cx="677862" cy="504825"/>
            <a:chOff x="3424" y="3339"/>
            <a:chExt cx="427" cy="318"/>
          </a:xfrm>
        </p:grpSpPr>
        <p:sp>
          <p:nvSpPr>
            <p:cNvPr id="137266" name="Oval 93"/>
            <p:cNvSpPr>
              <a:spLocks noChangeArrowheads="1"/>
            </p:cNvSpPr>
            <p:nvPr/>
          </p:nvSpPr>
          <p:spPr bwMode="auto">
            <a:xfrm>
              <a:off x="3470" y="3339"/>
              <a:ext cx="317" cy="318"/>
            </a:xfrm>
            <a:prstGeom prst="ellipse">
              <a:avLst/>
            </a:prstGeom>
            <a:solidFill>
              <a:srgbClr val="DCDCD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67" name="Oval 94"/>
            <p:cNvSpPr>
              <a:spLocks noChangeArrowheads="1"/>
            </p:cNvSpPr>
            <p:nvPr/>
          </p:nvSpPr>
          <p:spPr bwMode="auto">
            <a:xfrm>
              <a:off x="3424" y="3339"/>
              <a:ext cx="91" cy="91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68" name="Text Box 95"/>
            <p:cNvSpPr txBox="1">
              <a:spLocks noChangeArrowheads="1"/>
            </p:cNvSpPr>
            <p:nvPr/>
          </p:nvSpPr>
          <p:spPr bwMode="auto">
            <a:xfrm>
              <a:off x="3443" y="3385"/>
              <a:ext cx="40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1">
                  <a:latin typeface="Arial" panose="020B0604020202020204" pitchFamily="34" charset="0"/>
                </a:rPr>
                <a:t>OH</a:t>
              </a:r>
              <a:r>
                <a:rPr lang="en-GB" altLang="en-US" sz="2400" b="1" baseline="30000">
                  <a:latin typeface="Arial" panose="020B0604020202020204" pitchFamily="34" charset="0"/>
                </a:rPr>
                <a:t>-</a:t>
              </a:r>
              <a:endParaRPr lang="en-US" altLang="en-US" sz="24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11364" name="Group 100"/>
          <p:cNvGrpSpPr>
            <a:grpSpLocks/>
          </p:cNvGrpSpPr>
          <p:nvPr/>
        </p:nvGrpSpPr>
        <p:grpSpPr bwMode="auto">
          <a:xfrm>
            <a:off x="7896225" y="5157788"/>
            <a:ext cx="576263" cy="576262"/>
            <a:chOff x="4114" y="3339"/>
            <a:chExt cx="363" cy="363"/>
          </a:xfrm>
        </p:grpSpPr>
        <p:sp>
          <p:nvSpPr>
            <p:cNvPr id="137263" name="Oval 97"/>
            <p:cNvSpPr>
              <a:spLocks noChangeArrowheads="1"/>
            </p:cNvSpPr>
            <p:nvPr/>
          </p:nvSpPr>
          <p:spPr bwMode="auto">
            <a:xfrm>
              <a:off x="4114" y="3339"/>
              <a:ext cx="363" cy="363"/>
            </a:xfrm>
            <a:prstGeom prst="ellipse">
              <a:avLst/>
            </a:prstGeom>
            <a:solidFill>
              <a:srgbClr val="FFC1C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64" name="Oval 98"/>
            <p:cNvSpPr>
              <a:spLocks noChangeAspect="1" noChangeArrowheads="1"/>
            </p:cNvSpPr>
            <p:nvPr/>
          </p:nvSpPr>
          <p:spPr bwMode="auto">
            <a:xfrm>
              <a:off x="4326" y="3371"/>
              <a:ext cx="102" cy="10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65" name="Text Box 99"/>
            <p:cNvSpPr txBox="1">
              <a:spLocks noChangeArrowheads="1"/>
            </p:cNvSpPr>
            <p:nvPr/>
          </p:nvSpPr>
          <p:spPr bwMode="auto">
            <a:xfrm>
              <a:off x="4150" y="3430"/>
              <a:ext cx="31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1">
                  <a:latin typeface="Arial" panose="020B0604020202020204" pitchFamily="34" charset="0"/>
                </a:rPr>
                <a:t>H</a:t>
              </a:r>
              <a:r>
                <a:rPr lang="en-GB" altLang="en-US" sz="2000" b="1" baseline="30000">
                  <a:latin typeface="Arial" panose="020B0604020202020204" pitchFamily="34" charset="0"/>
                </a:rPr>
                <a:t>+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11367" name="Group 103"/>
          <p:cNvGrpSpPr>
            <a:grpSpLocks/>
          </p:cNvGrpSpPr>
          <p:nvPr/>
        </p:nvGrpSpPr>
        <p:grpSpPr bwMode="auto">
          <a:xfrm>
            <a:off x="6240463" y="5157788"/>
            <a:ext cx="719137" cy="576262"/>
            <a:chOff x="1692" y="1570"/>
            <a:chExt cx="453" cy="363"/>
          </a:xfrm>
        </p:grpSpPr>
        <p:sp>
          <p:nvSpPr>
            <p:cNvPr id="137260" name="Oval 104"/>
            <p:cNvSpPr>
              <a:spLocks noChangeArrowheads="1"/>
            </p:cNvSpPr>
            <p:nvPr/>
          </p:nvSpPr>
          <p:spPr bwMode="auto">
            <a:xfrm>
              <a:off x="1701" y="1570"/>
              <a:ext cx="363" cy="363"/>
            </a:xfrm>
            <a:prstGeom prst="ellipse">
              <a:avLst/>
            </a:prstGeom>
            <a:solidFill>
              <a:srgbClr val="FF7D7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61" name="Oval 105"/>
            <p:cNvSpPr>
              <a:spLocks noChangeAspect="1" noChangeArrowheads="1"/>
            </p:cNvSpPr>
            <p:nvPr/>
          </p:nvSpPr>
          <p:spPr bwMode="auto">
            <a:xfrm>
              <a:off x="1913" y="1602"/>
              <a:ext cx="102" cy="10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62" name="Text Box 106"/>
            <p:cNvSpPr txBox="1">
              <a:spLocks noChangeArrowheads="1"/>
            </p:cNvSpPr>
            <p:nvPr/>
          </p:nvSpPr>
          <p:spPr bwMode="auto">
            <a:xfrm>
              <a:off x="1692" y="1678"/>
              <a:ext cx="45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1">
                  <a:latin typeface="Arial" panose="020B0604020202020204" pitchFamily="34" charset="0"/>
                </a:rPr>
                <a:t>Na</a:t>
              </a:r>
              <a:r>
                <a:rPr lang="en-GB" altLang="en-US" sz="2000" b="1" baseline="30000">
                  <a:latin typeface="Arial" panose="020B0604020202020204" pitchFamily="34" charset="0"/>
                </a:rPr>
                <a:t>+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11371" name="Group 107"/>
          <p:cNvGrpSpPr>
            <a:grpSpLocks/>
          </p:cNvGrpSpPr>
          <p:nvPr/>
        </p:nvGrpSpPr>
        <p:grpSpPr bwMode="auto">
          <a:xfrm>
            <a:off x="8616950" y="5805488"/>
            <a:ext cx="576263" cy="504825"/>
            <a:chOff x="2336" y="3475"/>
            <a:chExt cx="363" cy="318"/>
          </a:xfrm>
        </p:grpSpPr>
        <p:sp>
          <p:nvSpPr>
            <p:cNvPr id="137257" name="Oval 108"/>
            <p:cNvSpPr>
              <a:spLocks noChangeArrowheads="1"/>
            </p:cNvSpPr>
            <p:nvPr/>
          </p:nvSpPr>
          <p:spPr bwMode="auto">
            <a:xfrm>
              <a:off x="2382" y="3475"/>
              <a:ext cx="317" cy="318"/>
            </a:xfrm>
            <a:prstGeom prst="ellipse">
              <a:avLst/>
            </a:prstGeom>
            <a:solidFill>
              <a:srgbClr val="ADBC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58" name="Oval 109"/>
            <p:cNvSpPr>
              <a:spLocks noChangeArrowheads="1"/>
            </p:cNvSpPr>
            <p:nvPr/>
          </p:nvSpPr>
          <p:spPr bwMode="auto">
            <a:xfrm>
              <a:off x="2336" y="3475"/>
              <a:ext cx="91" cy="91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59" name="Text Box 110"/>
            <p:cNvSpPr txBox="1">
              <a:spLocks noChangeArrowheads="1"/>
            </p:cNvSpPr>
            <p:nvPr/>
          </p:nvSpPr>
          <p:spPr bwMode="auto">
            <a:xfrm>
              <a:off x="2382" y="3521"/>
              <a:ext cx="31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1">
                  <a:latin typeface="Arial" panose="020B0604020202020204" pitchFamily="34" charset="0"/>
                </a:rPr>
                <a:t>Cl</a:t>
              </a:r>
              <a:r>
                <a:rPr lang="en-GB" altLang="en-US" sz="2400" b="1" baseline="30000">
                  <a:latin typeface="Arial" panose="020B0604020202020204" pitchFamily="34" charset="0"/>
                </a:rPr>
                <a:t>-</a:t>
              </a:r>
              <a:endParaRPr lang="en-US" altLang="en-US" sz="24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11375" name="Group 111"/>
          <p:cNvGrpSpPr>
            <a:grpSpLocks/>
          </p:cNvGrpSpPr>
          <p:nvPr/>
        </p:nvGrpSpPr>
        <p:grpSpPr bwMode="auto">
          <a:xfrm>
            <a:off x="7535863" y="5876925"/>
            <a:ext cx="677862" cy="504825"/>
            <a:chOff x="3424" y="3339"/>
            <a:chExt cx="427" cy="318"/>
          </a:xfrm>
        </p:grpSpPr>
        <p:sp>
          <p:nvSpPr>
            <p:cNvPr id="137254" name="Oval 112"/>
            <p:cNvSpPr>
              <a:spLocks noChangeArrowheads="1"/>
            </p:cNvSpPr>
            <p:nvPr/>
          </p:nvSpPr>
          <p:spPr bwMode="auto">
            <a:xfrm>
              <a:off x="3470" y="3339"/>
              <a:ext cx="317" cy="318"/>
            </a:xfrm>
            <a:prstGeom prst="ellipse">
              <a:avLst/>
            </a:prstGeom>
            <a:solidFill>
              <a:srgbClr val="DCDCD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55" name="Oval 113"/>
            <p:cNvSpPr>
              <a:spLocks noChangeArrowheads="1"/>
            </p:cNvSpPr>
            <p:nvPr/>
          </p:nvSpPr>
          <p:spPr bwMode="auto">
            <a:xfrm>
              <a:off x="3424" y="3339"/>
              <a:ext cx="91" cy="91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56" name="Text Box 114"/>
            <p:cNvSpPr txBox="1">
              <a:spLocks noChangeArrowheads="1"/>
            </p:cNvSpPr>
            <p:nvPr/>
          </p:nvSpPr>
          <p:spPr bwMode="auto">
            <a:xfrm>
              <a:off x="3443" y="3385"/>
              <a:ext cx="40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1">
                  <a:latin typeface="Arial" panose="020B0604020202020204" pitchFamily="34" charset="0"/>
                </a:rPr>
                <a:t>OH</a:t>
              </a:r>
              <a:r>
                <a:rPr lang="en-GB" altLang="en-US" sz="2400" b="1" baseline="30000">
                  <a:latin typeface="Arial" panose="020B0604020202020204" pitchFamily="34" charset="0"/>
                </a:rPr>
                <a:t>-</a:t>
              </a:r>
              <a:endParaRPr lang="en-US" altLang="en-US" sz="24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11379" name="Group 115"/>
          <p:cNvGrpSpPr>
            <a:grpSpLocks/>
          </p:cNvGrpSpPr>
          <p:nvPr/>
        </p:nvGrpSpPr>
        <p:grpSpPr bwMode="auto">
          <a:xfrm>
            <a:off x="5087938" y="5734050"/>
            <a:ext cx="576262" cy="576263"/>
            <a:chOff x="4114" y="3339"/>
            <a:chExt cx="363" cy="363"/>
          </a:xfrm>
        </p:grpSpPr>
        <p:sp>
          <p:nvSpPr>
            <p:cNvPr id="137251" name="Oval 116"/>
            <p:cNvSpPr>
              <a:spLocks noChangeArrowheads="1"/>
            </p:cNvSpPr>
            <p:nvPr/>
          </p:nvSpPr>
          <p:spPr bwMode="auto">
            <a:xfrm>
              <a:off x="4114" y="3339"/>
              <a:ext cx="363" cy="363"/>
            </a:xfrm>
            <a:prstGeom prst="ellipse">
              <a:avLst/>
            </a:prstGeom>
            <a:solidFill>
              <a:srgbClr val="FFC1C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52" name="Oval 117"/>
            <p:cNvSpPr>
              <a:spLocks noChangeAspect="1" noChangeArrowheads="1"/>
            </p:cNvSpPr>
            <p:nvPr/>
          </p:nvSpPr>
          <p:spPr bwMode="auto">
            <a:xfrm>
              <a:off x="4326" y="3371"/>
              <a:ext cx="102" cy="10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53" name="Text Box 118"/>
            <p:cNvSpPr txBox="1">
              <a:spLocks noChangeArrowheads="1"/>
            </p:cNvSpPr>
            <p:nvPr/>
          </p:nvSpPr>
          <p:spPr bwMode="auto">
            <a:xfrm>
              <a:off x="4150" y="3430"/>
              <a:ext cx="31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1">
                  <a:latin typeface="Arial" panose="020B0604020202020204" pitchFamily="34" charset="0"/>
                </a:rPr>
                <a:t>H</a:t>
              </a:r>
              <a:r>
                <a:rPr lang="en-GB" altLang="en-US" sz="2000" b="1" baseline="30000">
                  <a:latin typeface="Arial" panose="020B0604020202020204" pitchFamily="34" charset="0"/>
                </a:rPr>
                <a:t>+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11383" name="Group 119"/>
          <p:cNvGrpSpPr>
            <a:grpSpLocks/>
          </p:cNvGrpSpPr>
          <p:nvPr/>
        </p:nvGrpSpPr>
        <p:grpSpPr bwMode="auto">
          <a:xfrm>
            <a:off x="3000375" y="5084763"/>
            <a:ext cx="576263" cy="576262"/>
            <a:chOff x="4114" y="3339"/>
            <a:chExt cx="363" cy="363"/>
          </a:xfrm>
        </p:grpSpPr>
        <p:sp>
          <p:nvSpPr>
            <p:cNvPr id="137248" name="Oval 120"/>
            <p:cNvSpPr>
              <a:spLocks noChangeArrowheads="1"/>
            </p:cNvSpPr>
            <p:nvPr/>
          </p:nvSpPr>
          <p:spPr bwMode="auto">
            <a:xfrm>
              <a:off x="4114" y="3339"/>
              <a:ext cx="363" cy="363"/>
            </a:xfrm>
            <a:prstGeom prst="ellipse">
              <a:avLst/>
            </a:prstGeom>
            <a:solidFill>
              <a:srgbClr val="FFC1C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49" name="Oval 121"/>
            <p:cNvSpPr>
              <a:spLocks noChangeAspect="1" noChangeArrowheads="1"/>
            </p:cNvSpPr>
            <p:nvPr/>
          </p:nvSpPr>
          <p:spPr bwMode="auto">
            <a:xfrm>
              <a:off x="4326" y="3371"/>
              <a:ext cx="102" cy="10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50" name="Text Box 122"/>
            <p:cNvSpPr txBox="1">
              <a:spLocks noChangeArrowheads="1"/>
            </p:cNvSpPr>
            <p:nvPr/>
          </p:nvSpPr>
          <p:spPr bwMode="auto">
            <a:xfrm>
              <a:off x="4150" y="3430"/>
              <a:ext cx="31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1">
                  <a:latin typeface="Arial" panose="020B0604020202020204" pitchFamily="34" charset="0"/>
                </a:rPr>
                <a:t>H</a:t>
              </a:r>
              <a:r>
                <a:rPr lang="en-GB" altLang="en-US" sz="2000" b="1" baseline="30000">
                  <a:latin typeface="Arial" panose="020B0604020202020204" pitchFamily="34" charset="0"/>
                </a:rPr>
                <a:t>+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11387" name="Group 123"/>
          <p:cNvGrpSpPr>
            <a:grpSpLocks/>
          </p:cNvGrpSpPr>
          <p:nvPr/>
        </p:nvGrpSpPr>
        <p:grpSpPr bwMode="auto">
          <a:xfrm>
            <a:off x="3143250" y="5805488"/>
            <a:ext cx="677863" cy="504825"/>
            <a:chOff x="3424" y="3339"/>
            <a:chExt cx="427" cy="318"/>
          </a:xfrm>
        </p:grpSpPr>
        <p:sp>
          <p:nvSpPr>
            <p:cNvPr id="137245" name="Oval 124"/>
            <p:cNvSpPr>
              <a:spLocks noChangeArrowheads="1"/>
            </p:cNvSpPr>
            <p:nvPr/>
          </p:nvSpPr>
          <p:spPr bwMode="auto">
            <a:xfrm>
              <a:off x="3470" y="3339"/>
              <a:ext cx="317" cy="318"/>
            </a:xfrm>
            <a:prstGeom prst="ellipse">
              <a:avLst/>
            </a:prstGeom>
            <a:solidFill>
              <a:srgbClr val="DCDCD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46" name="Oval 125"/>
            <p:cNvSpPr>
              <a:spLocks noChangeArrowheads="1"/>
            </p:cNvSpPr>
            <p:nvPr/>
          </p:nvSpPr>
          <p:spPr bwMode="auto">
            <a:xfrm>
              <a:off x="3424" y="3339"/>
              <a:ext cx="91" cy="91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47" name="Text Box 126"/>
            <p:cNvSpPr txBox="1">
              <a:spLocks noChangeArrowheads="1"/>
            </p:cNvSpPr>
            <p:nvPr/>
          </p:nvSpPr>
          <p:spPr bwMode="auto">
            <a:xfrm>
              <a:off x="3443" y="3385"/>
              <a:ext cx="40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1">
                  <a:latin typeface="Arial" panose="020B0604020202020204" pitchFamily="34" charset="0"/>
                </a:rPr>
                <a:t>OH</a:t>
              </a:r>
              <a:r>
                <a:rPr lang="en-GB" altLang="en-US" sz="2400" b="1" baseline="30000">
                  <a:latin typeface="Arial" panose="020B0604020202020204" pitchFamily="34" charset="0"/>
                </a:rPr>
                <a:t>-</a:t>
              </a:r>
              <a:endParaRPr lang="en-US" altLang="en-US" sz="24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11395" name="Group 131"/>
          <p:cNvGrpSpPr>
            <a:grpSpLocks/>
          </p:cNvGrpSpPr>
          <p:nvPr/>
        </p:nvGrpSpPr>
        <p:grpSpPr bwMode="auto">
          <a:xfrm>
            <a:off x="6527800" y="5876925"/>
            <a:ext cx="576263" cy="504825"/>
            <a:chOff x="2336" y="3475"/>
            <a:chExt cx="363" cy="318"/>
          </a:xfrm>
        </p:grpSpPr>
        <p:sp>
          <p:nvSpPr>
            <p:cNvPr id="137242" name="Oval 132"/>
            <p:cNvSpPr>
              <a:spLocks noChangeArrowheads="1"/>
            </p:cNvSpPr>
            <p:nvPr/>
          </p:nvSpPr>
          <p:spPr bwMode="auto">
            <a:xfrm>
              <a:off x="2382" y="3475"/>
              <a:ext cx="317" cy="318"/>
            </a:xfrm>
            <a:prstGeom prst="ellipse">
              <a:avLst/>
            </a:prstGeom>
            <a:solidFill>
              <a:srgbClr val="ADBC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43" name="Oval 133"/>
            <p:cNvSpPr>
              <a:spLocks noChangeArrowheads="1"/>
            </p:cNvSpPr>
            <p:nvPr/>
          </p:nvSpPr>
          <p:spPr bwMode="auto">
            <a:xfrm>
              <a:off x="2336" y="3475"/>
              <a:ext cx="91" cy="91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44" name="Text Box 134"/>
            <p:cNvSpPr txBox="1">
              <a:spLocks noChangeArrowheads="1"/>
            </p:cNvSpPr>
            <p:nvPr/>
          </p:nvSpPr>
          <p:spPr bwMode="auto">
            <a:xfrm>
              <a:off x="2382" y="3521"/>
              <a:ext cx="31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1">
                  <a:latin typeface="Arial" panose="020B0604020202020204" pitchFamily="34" charset="0"/>
                </a:rPr>
                <a:t>Cl</a:t>
              </a:r>
              <a:r>
                <a:rPr lang="en-GB" altLang="en-US" sz="2400" b="1" baseline="30000">
                  <a:latin typeface="Arial" panose="020B0604020202020204" pitchFamily="34" charset="0"/>
                </a:rPr>
                <a:t>-</a:t>
              </a:r>
              <a:endParaRPr lang="en-US" altLang="en-US" sz="2400" b="1" baseline="30000">
                <a:latin typeface="Arial" panose="020B0604020202020204" pitchFamily="34" charset="0"/>
              </a:endParaRPr>
            </a:p>
          </p:txBody>
        </p:sp>
      </p:grpSp>
      <p:grpSp>
        <p:nvGrpSpPr>
          <p:cNvPr id="11399" name="Group 135"/>
          <p:cNvGrpSpPr>
            <a:grpSpLocks/>
          </p:cNvGrpSpPr>
          <p:nvPr/>
        </p:nvGrpSpPr>
        <p:grpSpPr bwMode="auto">
          <a:xfrm>
            <a:off x="8904288" y="5157788"/>
            <a:ext cx="719137" cy="576262"/>
            <a:chOff x="1692" y="1570"/>
            <a:chExt cx="453" cy="363"/>
          </a:xfrm>
        </p:grpSpPr>
        <p:sp>
          <p:nvSpPr>
            <p:cNvPr id="137239" name="Oval 136"/>
            <p:cNvSpPr>
              <a:spLocks noChangeArrowheads="1"/>
            </p:cNvSpPr>
            <p:nvPr/>
          </p:nvSpPr>
          <p:spPr bwMode="auto">
            <a:xfrm>
              <a:off x="1701" y="1570"/>
              <a:ext cx="363" cy="363"/>
            </a:xfrm>
            <a:prstGeom prst="ellipse">
              <a:avLst/>
            </a:prstGeom>
            <a:solidFill>
              <a:srgbClr val="FF7D7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40" name="Oval 137"/>
            <p:cNvSpPr>
              <a:spLocks noChangeAspect="1" noChangeArrowheads="1"/>
            </p:cNvSpPr>
            <p:nvPr/>
          </p:nvSpPr>
          <p:spPr bwMode="auto">
            <a:xfrm>
              <a:off x="1913" y="1602"/>
              <a:ext cx="102" cy="10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>
                <a:latin typeface="Arial" panose="020B0604020202020204" pitchFamily="34" charset="0"/>
              </a:endParaRPr>
            </a:p>
          </p:txBody>
        </p:sp>
        <p:sp>
          <p:nvSpPr>
            <p:cNvPr id="137241" name="Text Box 138"/>
            <p:cNvSpPr txBox="1">
              <a:spLocks noChangeArrowheads="1"/>
            </p:cNvSpPr>
            <p:nvPr/>
          </p:nvSpPr>
          <p:spPr bwMode="auto">
            <a:xfrm>
              <a:off x="1692" y="1678"/>
              <a:ext cx="45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800" b="1">
                  <a:latin typeface="Arial" panose="020B0604020202020204" pitchFamily="34" charset="0"/>
                </a:rPr>
                <a:t>Na</a:t>
              </a:r>
              <a:r>
                <a:rPr lang="en-GB" altLang="en-US" sz="2000" b="1" baseline="30000">
                  <a:latin typeface="Arial" panose="020B0604020202020204" pitchFamily="34" charset="0"/>
                </a:rPr>
                <a:t>+</a:t>
              </a:r>
              <a:endParaRPr lang="en-US" altLang="en-US" sz="2000" b="1" baseline="30000">
                <a:latin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4553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1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1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1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1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1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1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1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/>
      <p:bldP spid="11274" grpId="0"/>
      <p:bldP spid="11275" grpId="0"/>
      <p:bldP spid="11348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4"/>
          <p:cNvSpPr txBox="1">
            <a:spLocks noChangeArrowheads="1"/>
          </p:cNvSpPr>
          <p:nvPr/>
        </p:nvSpPr>
        <p:spPr bwMode="auto">
          <a:xfrm>
            <a:off x="1774825" y="692150"/>
            <a:ext cx="4248150" cy="904875"/>
          </a:xfrm>
          <a:prstGeom prst="rect">
            <a:avLst/>
          </a:prstGeom>
          <a:noFill/>
          <a:ln w="222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E7F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2400" b="1" u="sng">
                <a:latin typeface="Arial" panose="020B0604020202020204" pitchFamily="34" charset="0"/>
              </a:rPr>
              <a:t>+ ANODE</a:t>
            </a:r>
            <a:r>
              <a:rPr lang="en-GB" altLang="en-US" sz="2400">
                <a:latin typeface="Arial" panose="020B0604020202020204" pitchFamily="34" charset="0"/>
              </a:rPr>
              <a:t> </a:t>
            </a:r>
          </a:p>
          <a:p>
            <a:pPr algn="ctr" eaLnBrk="1" hangingPunct="1"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Attracts – ions (‘Anions’)</a:t>
            </a: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1774825" y="1773238"/>
            <a:ext cx="4248150" cy="21050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DDE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25000"/>
              </a:spcBef>
              <a:buFontTx/>
              <a:buNone/>
            </a:pPr>
            <a:r>
              <a:rPr lang="en-GB" altLang="en-US" sz="2400" u="sng">
                <a:latin typeface="Arial" panose="020B0604020202020204" pitchFamily="34" charset="0"/>
              </a:rPr>
              <a:t>If – ions are HALOGENS ie</a:t>
            </a:r>
          </a:p>
          <a:p>
            <a:pPr eaLnBrk="1" hangingPunct="1">
              <a:spcBef>
                <a:spcPct val="25000"/>
              </a:spcBef>
              <a:buFontTx/>
              <a:buNone/>
            </a:pPr>
            <a:r>
              <a:rPr lang="en-GB" altLang="en-US" sz="2400" b="1">
                <a:solidFill>
                  <a:srgbClr val="009900"/>
                </a:solidFill>
                <a:latin typeface="Arial" panose="020B0604020202020204" pitchFamily="34" charset="0"/>
              </a:rPr>
              <a:t>chloride Cl</a:t>
            </a:r>
            <a:r>
              <a:rPr lang="en-GB" altLang="en-US" b="1" baseline="30000">
                <a:solidFill>
                  <a:srgbClr val="009900"/>
                </a:solidFill>
                <a:latin typeface="Arial" panose="020B0604020202020204" pitchFamily="34" charset="0"/>
              </a:rPr>
              <a:t>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009900"/>
                </a:solidFill>
                <a:latin typeface="Arial" panose="020B0604020202020204" pitchFamily="34" charset="0"/>
              </a:rPr>
              <a:t>bromide Br</a:t>
            </a:r>
            <a:r>
              <a:rPr lang="en-GB" altLang="en-US" b="1" baseline="30000">
                <a:solidFill>
                  <a:srgbClr val="009900"/>
                </a:solidFill>
                <a:latin typeface="Arial" panose="020B0604020202020204" pitchFamily="34" charset="0"/>
              </a:rPr>
              <a:t>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009900"/>
                </a:solidFill>
                <a:latin typeface="Arial" panose="020B0604020202020204" pitchFamily="34" charset="0"/>
              </a:rPr>
              <a:t>iodide I</a:t>
            </a:r>
            <a:r>
              <a:rPr lang="en-GB" altLang="en-US" b="1" baseline="30000">
                <a:solidFill>
                  <a:srgbClr val="009900"/>
                </a:solidFill>
                <a:latin typeface="Arial" panose="020B0604020202020204" pitchFamily="34" charset="0"/>
              </a:rPr>
              <a:t>-</a:t>
            </a:r>
            <a:r>
              <a:rPr lang="en-GB" altLang="en-US" sz="2400" b="1">
                <a:solidFill>
                  <a:srgbClr val="009900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the </a:t>
            </a:r>
            <a:r>
              <a:rPr lang="en-GB" altLang="en-US" sz="2400" b="1">
                <a:latin typeface="Arial" panose="020B0604020202020204" pitchFamily="34" charset="0"/>
              </a:rPr>
              <a:t>HALOGEN</a:t>
            </a:r>
            <a:r>
              <a:rPr lang="en-GB" altLang="en-US" sz="2400">
                <a:latin typeface="Arial" panose="020B0604020202020204" pitchFamily="34" charset="0"/>
              </a:rPr>
              <a:t> is produced.</a:t>
            </a: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1703388" y="4005263"/>
            <a:ext cx="4392612" cy="23447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DDE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25000"/>
              </a:spcBef>
              <a:buFontTx/>
              <a:buNone/>
            </a:pPr>
            <a:r>
              <a:rPr lang="en-GB" altLang="en-US" sz="2400" u="sng">
                <a:latin typeface="Arial" panose="020B0604020202020204" pitchFamily="34" charset="0"/>
              </a:rPr>
              <a:t>If – ions are NOT HALOGENS</a:t>
            </a:r>
          </a:p>
          <a:p>
            <a:pPr eaLnBrk="1" hangingPunct="1"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Eg  sulphate SO</a:t>
            </a:r>
            <a:r>
              <a:rPr lang="en-GB" altLang="en-US" sz="2800" b="1" baseline="-25000">
                <a:latin typeface="Arial" panose="020B0604020202020204" pitchFamily="34" charset="0"/>
              </a:rPr>
              <a:t>4</a:t>
            </a:r>
            <a:r>
              <a:rPr lang="en-GB" altLang="en-US" sz="2400" b="1" baseline="30000">
                <a:latin typeface="Arial" panose="020B0604020202020204" pitchFamily="34" charset="0"/>
              </a:rPr>
              <a:t>2-</a:t>
            </a:r>
            <a:r>
              <a:rPr lang="en-GB" altLang="en-US" sz="2400">
                <a:latin typeface="Arial" panose="020B0604020202020204" pitchFamily="34" charset="0"/>
              </a:rPr>
              <a:t>, </a:t>
            </a:r>
          </a:p>
          <a:p>
            <a:pPr eaLnBrk="1" hangingPunct="1"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      nitrate NO</a:t>
            </a:r>
            <a:r>
              <a:rPr lang="en-GB" altLang="en-US" sz="2800" b="1" baseline="30000">
                <a:latin typeface="Arial" panose="020B0604020202020204" pitchFamily="34" charset="0"/>
              </a:rPr>
              <a:t>3-</a:t>
            </a:r>
          </a:p>
          <a:p>
            <a:pPr eaLnBrk="1" hangingPunct="1"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      carbonate CO</a:t>
            </a:r>
            <a:r>
              <a:rPr lang="en-GB" altLang="en-US" sz="2800" b="1" baseline="-25000">
                <a:latin typeface="Arial" panose="020B0604020202020204" pitchFamily="34" charset="0"/>
              </a:rPr>
              <a:t>3</a:t>
            </a:r>
            <a:r>
              <a:rPr lang="en-GB" altLang="en-US" sz="2800" b="1" baseline="30000">
                <a:latin typeface="Arial" panose="020B0604020202020204" pitchFamily="34" charset="0"/>
              </a:rPr>
              <a:t>2-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OXYGEN is produced.</a:t>
            </a: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139269" name="Text Box 7"/>
          <p:cNvSpPr txBox="1">
            <a:spLocks noChangeArrowheads="1"/>
          </p:cNvSpPr>
          <p:nvPr/>
        </p:nvSpPr>
        <p:spPr bwMode="auto">
          <a:xfrm>
            <a:off x="6140450" y="692150"/>
            <a:ext cx="4248150" cy="904875"/>
          </a:xfrm>
          <a:prstGeom prst="rect">
            <a:avLst/>
          </a:prstGeom>
          <a:noFill/>
          <a:ln w="25400">
            <a:solidFill>
              <a:srgbClr val="3366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DDE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en-US" sz="2400" b="1" u="sng">
                <a:latin typeface="Arial" panose="020B0604020202020204" pitchFamily="34" charset="0"/>
              </a:rPr>
              <a:t>- CATHODE</a:t>
            </a:r>
            <a:r>
              <a:rPr lang="en-GB" altLang="en-US" sz="2400">
                <a:latin typeface="Arial" panose="020B0604020202020204" pitchFamily="34" charset="0"/>
              </a:rPr>
              <a:t> </a:t>
            </a:r>
          </a:p>
          <a:p>
            <a:pPr algn="ctr" eaLnBrk="1" hangingPunct="1"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Attracts + ions (‘Cations’)</a:t>
            </a: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6140450" y="1771650"/>
            <a:ext cx="4248150" cy="230822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If + ions (metals) are MORE REACTIVE than hydrogen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FF0000"/>
                </a:solidFill>
                <a:latin typeface="Arial" panose="020B0604020202020204" pitchFamily="34" charset="0"/>
              </a:rPr>
              <a:t>K, Na, Ca, Mg, Zn, Fe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Then </a:t>
            </a:r>
            <a:r>
              <a:rPr lang="en-GB" altLang="en-US" sz="2400" b="1">
                <a:latin typeface="Arial" panose="020B0604020202020204" pitchFamily="34" charset="0"/>
              </a:rPr>
              <a:t>HYDROGEN</a:t>
            </a:r>
            <a:r>
              <a:rPr lang="en-GB" altLang="en-US" sz="2400">
                <a:latin typeface="Arial" panose="020B0604020202020204" pitchFamily="34" charset="0"/>
              </a:rPr>
              <a:t> is produced</a:t>
            </a: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6161088" y="4411663"/>
            <a:ext cx="4248150" cy="193833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If + ions (metals) are LESS REACTIVE than hydrogen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FF0000"/>
                </a:solidFill>
                <a:latin typeface="Arial" panose="020B0604020202020204" pitchFamily="34" charset="0"/>
              </a:rPr>
              <a:t>Cu, Ag, Au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Then the METAL is produced</a:t>
            </a: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139272" name="Text Box 10"/>
          <p:cNvSpPr txBox="1">
            <a:spLocks noChangeArrowheads="1"/>
          </p:cNvSpPr>
          <p:nvPr/>
        </p:nvSpPr>
        <p:spPr bwMode="auto">
          <a:xfrm>
            <a:off x="2927350" y="0"/>
            <a:ext cx="662463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b="1" u="sng">
                <a:latin typeface="Arial" panose="020B0604020202020204" pitchFamily="34" charset="0"/>
              </a:rPr>
              <a:t>RULES FOR IONIC </a:t>
            </a:r>
            <a:r>
              <a:rPr lang="en-GB" altLang="en-US" b="1" u="sng">
                <a:solidFill>
                  <a:srgbClr val="0066FF"/>
                </a:solidFill>
                <a:latin typeface="Arial" panose="020B0604020202020204" pitchFamily="34" charset="0"/>
              </a:rPr>
              <a:t>SOLUTIONS</a:t>
            </a:r>
            <a:endParaRPr lang="en-US" altLang="en-US" b="1" u="sng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046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animBg="1"/>
      <p:bldP spid="19462" grpId="0" animBg="1"/>
      <p:bldP spid="19464" grpId="0" animBg="1"/>
      <p:bldP spid="19465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Line 4"/>
          <p:cNvSpPr>
            <a:spLocks noChangeShapeType="1"/>
          </p:cNvSpPr>
          <p:nvPr/>
        </p:nvSpPr>
        <p:spPr bwMode="auto">
          <a:xfrm>
            <a:off x="1847850" y="549275"/>
            <a:ext cx="8569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0291" name="Line 5"/>
          <p:cNvSpPr>
            <a:spLocks noChangeShapeType="1"/>
          </p:cNvSpPr>
          <p:nvPr/>
        </p:nvSpPr>
        <p:spPr bwMode="auto">
          <a:xfrm>
            <a:off x="1774825" y="1268413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0292" name="Line 6"/>
          <p:cNvSpPr>
            <a:spLocks noChangeShapeType="1"/>
          </p:cNvSpPr>
          <p:nvPr/>
        </p:nvSpPr>
        <p:spPr bwMode="auto">
          <a:xfrm>
            <a:off x="1774825" y="1989138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0293" name="Text Box 12"/>
          <p:cNvSpPr txBox="1">
            <a:spLocks noChangeArrowheads="1"/>
          </p:cNvSpPr>
          <p:nvPr/>
        </p:nvSpPr>
        <p:spPr bwMode="auto">
          <a:xfrm>
            <a:off x="1774825" y="1341438"/>
            <a:ext cx="230505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 Narrow" panose="020B0606020202030204" pitchFamily="34" charset="0"/>
              </a:rPr>
              <a:t>potassium chloride</a:t>
            </a:r>
            <a:endParaRPr lang="en-US" altLang="en-US" sz="2400">
              <a:latin typeface="Arial Narrow" panose="020B0606020202030204" pitchFamily="34" charset="0"/>
            </a:endParaRPr>
          </a:p>
        </p:txBody>
      </p:sp>
      <p:sp>
        <p:nvSpPr>
          <p:cNvPr id="140294" name="Line 13"/>
          <p:cNvSpPr>
            <a:spLocks noChangeShapeType="1"/>
          </p:cNvSpPr>
          <p:nvPr/>
        </p:nvSpPr>
        <p:spPr bwMode="auto">
          <a:xfrm>
            <a:off x="1774825" y="2708275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0295" name="Line 14"/>
          <p:cNvSpPr>
            <a:spLocks noChangeShapeType="1"/>
          </p:cNvSpPr>
          <p:nvPr/>
        </p:nvSpPr>
        <p:spPr bwMode="auto">
          <a:xfrm>
            <a:off x="1774825" y="3429000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0296" name="Line 15"/>
          <p:cNvSpPr>
            <a:spLocks noChangeShapeType="1"/>
          </p:cNvSpPr>
          <p:nvPr/>
        </p:nvSpPr>
        <p:spPr bwMode="auto">
          <a:xfrm>
            <a:off x="1774825" y="4149725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0297" name="Line 16"/>
          <p:cNvSpPr>
            <a:spLocks noChangeShapeType="1"/>
          </p:cNvSpPr>
          <p:nvPr/>
        </p:nvSpPr>
        <p:spPr bwMode="auto">
          <a:xfrm>
            <a:off x="1774825" y="4868863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0298" name="Line 17"/>
          <p:cNvSpPr>
            <a:spLocks noChangeShapeType="1"/>
          </p:cNvSpPr>
          <p:nvPr/>
        </p:nvSpPr>
        <p:spPr bwMode="auto">
          <a:xfrm>
            <a:off x="1774825" y="5589588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0299" name="Line 18"/>
          <p:cNvSpPr>
            <a:spLocks noChangeShapeType="1"/>
          </p:cNvSpPr>
          <p:nvPr/>
        </p:nvSpPr>
        <p:spPr bwMode="auto">
          <a:xfrm>
            <a:off x="1774825" y="6308725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0300" name="Line 19"/>
          <p:cNvSpPr>
            <a:spLocks noChangeShapeType="1"/>
          </p:cNvSpPr>
          <p:nvPr/>
        </p:nvSpPr>
        <p:spPr bwMode="auto">
          <a:xfrm>
            <a:off x="4008438" y="549275"/>
            <a:ext cx="0" cy="5759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0301" name="Text Box 20"/>
          <p:cNvSpPr txBox="1">
            <a:spLocks noChangeArrowheads="1"/>
          </p:cNvSpPr>
          <p:nvPr/>
        </p:nvSpPr>
        <p:spPr bwMode="auto">
          <a:xfrm>
            <a:off x="1847850" y="692150"/>
            <a:ext cx="21605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latin typeface="Arial" panose="020B0604020202020204" pitchFamily="34" charset="0"/>
              </a:rPr>
              <a:t>Compound</a:t>
            </a:r>
            <a:endParaRPr lang="en-US" altLang="en-US" sz="2400" b="1">
              <a:latin typeface="Arial" panose="020B0604020202020204" pitchFamily="34" charset="0"/>
            </a:endParaRPr>
          </a:p>
        </p:txBody>
      </p:sp>
      <p:sp>
        <p:nvSpPr>
          <p:cNvPr id="140302" name="Text Box 21"/>
          <p:cNvSpPr txBox="1">
            <a:spLocks noChangeArrowheads="1"/>
          </p:cNvSpPr>
          <p:nvPr/>
        </p:nvSpPr>
        <p:spPr bwMode="auto">
          <a:xfrm>
            <a:off x="3935413" y="692150"/>
            <a:ext cx="10795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latin typeface="Arial" panose="020B0604020202020204" pitchFamily="34" charset="0"/>
              </a:rPr>
              <a:t>State</a:t>
            </a:r>
            <a:endParaRPr lang="en-US" altLang="en-US" sz="2400" b="1">
              <a:latin typeface="Arial" panose="020B0604020202020204" pitchFamily="34" charset="0"/>
            </a:endParaRPr>
          </a:p>
        </p:txBody>
      </p:sp>
      <p:sp>
        <p:nvSpPr>
          <p:cNvPr id="140303" name="Line 22"/>
          <p:cNvSpPr>
            <a:spLocks noChangeShapeType="1"/>
          </p:cNvSpPr>
          <p:nvPr/>
        </p:nvSpPr>
        <p:spPr bwMode="auto">
          <a:xfrm>
            <a:off x="5087938" y="549275"/>
            <a:ext cx="0" cy="5759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0304" name="Text Box 23"/>
          <p:cNvSpPr txBox="1">
            <a:spLocks noChangeArrowheads="1"/>
          </p:cNvSpPr>
          <p:nvPr/>
        </p:nvSpPr>
        <p:spPr bwMode="auto">
          <a:xfrm>
            <a:off x="9012238" y="692150"/>
            <a:ext cx="165576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FF0000"/>
                </a:solidFill>
                <a:latin typeface="Arial Narrow" panose="020B0606020202030204" pitchFamily="34" charset="0"/>
              </a:rPr>
              <a:t>Anode (+)</a:t>
            </a:r>
            <a:endParaRPr lang="en-US" altLang="en-US" sz="2400" b="1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40305" name="Line 24"/>
          <p:cNvSpPr>
            <a:spLocks noChangeShapeType="1"/>
          </p:cNvSpPr>
          <p:nvPr/>
        </p:nvSpPr>
        <p:spPr bwMode="auto">
          <a:xfrm>
            <a:off x="8975725" y="549275"/>
            <a:ext cx="0" cy="5759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0306" name="Text Box 25"/>
          <p:cNvSpPr txBox="1">
            <a:spLocks noChangeArrowheads="1"/>
          </p:cNvSpPr>
          <p:nvPr/>
        </p:nvSpPr>
        <p:spPr bwMode="auto">
          <a:xfrm>
            <a:off x="7391400" y="692150"/>
            <a:ext cx="1943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0066FF"/>
                </a:solidFill>
                <a:latin typeface="Arial Narrow" panose="020B0606020202030204" pitchFamily="34" charset="0"/>
              </a:rPr>
              <a:t>Cathode (-)</a:t>
            </a:r>
            <a:endParaRPr lang="en-US" altLang="en-US" sz="2400" b="1">
              <a:solidFill>
                <a:srgbClr val="0066FF"/>
              </a:solidFill>
              <a:latin typeface="Arial Narrow" panose="020B0606020202030204" pitchFamily="34" charset="0"/>
            </a:endParaRPr>
          </a:p>
        </p:txBody>
      </p:sp>
      <p:sp>
        <p:nvSpPr>
          <p:cNvPr id="140307" name="Line 26"/>
          <p:cNvSpPr>
            <a:spLocks noChangeShapeType="1"/>
          </p:cNvSpPr>
          <p:nvPr/>
        </p:nvSpPr>
        <p:spPr bwMode="auto">
          <a:xfrm flipH="1">
            <a:off x="7391400" y="549275"/>
            <a:ext cx="1588" cy="5759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0308" name="Text Box 27"/>
          <p:cNvSpPr txBox="1">
            <a:spLocks noChangeArrowheads="1"/>
          </p:cNvSpPr>
          <p:nvPr/>
        </p:nvSpPr>
        <p:spPr bwMode="auto">
          <a:xfrm>
            <a:off x="5519738" y="692150"/>
            <a:ext cx="9366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latin typeface="Arial" panose="020B0604020202020204" pitchFamily="34" charset="0"/>
              </a:rPr>
              <a:t>Ions</a:t>
            </a:r>
            <a:endParaRPr lang="en-US" altLang="en-US" sz="2400" b="1">
              <a:latin typeface="Arial" panose="020B0604020202020204" pitchFamily="34" charset="0"/>
            </a:endParaRPr>
          </a:p>
        </p:txBody>
      </p:sp>
      <p:sp>
        <p:nvSpPr>
          <p:cNvPr id="140309" name="Text Box 28"/>
          <p:cNvSpPr txBox="1">
            <a:spLocks noChangeArrowheads="1"/>
          </p:cNvSpPr>
          <p:nvPr/>
        </p:nvSpPr>
        <p:spPr bwMode="auto">
          <a:xfrm>
            <a:off x="3935413" y="1412875"/>
            <a:ext cx="11525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>
                <a:latin typeface="Arial" panose="020B0604020202020204" pitchFamily="34" charset="0"/>
              </a:rPr>
              <a:t>molten</a:t>
            </a:r>
            <a:endParaRPr lang="en-US" altLang="en-US" sz="2000" b="1">
              <a:latin typeface="Arial" panose="020B0604020202020204" pitchFamily="34" charset="0"/>
            </a:endParaRPr>
          </a:p>
        </p:txBody>
      </p:sp>
      <p:sp>
        <p:nvSpPr>
          <p:cNvPr id="140310" name="Text Box 29"/>
          <p:cNvSpPr txBox="1">
            <a:spLocks noChangeArrowheads="1"/>
          </p:cNvSpPr>
          <p:nvPr/>
        </p:nvSpPr>
        <p:spPr bwMode="auto">
          <a:xfrm>
            <a:off x="5448300" y="1412875"/>
            <a:ext cx="10795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0066FF"/>
                </a:solidFill>
                <a:latin typeface="Arial" panose="020B0604020202020204" pitchFamily="34" charset="0"/>
              </a:rPr>
              <a:t>K</a:t>
            </a:r>
            <a:r>
              <a:rPr lang="en-GB" altLang="en-US" sz="2800" b="1" baseline="30000">
                <a:solidFill>
                  <a:srgbClr val="0066FF"/>
                </a:solidFill>
                <a:latin typeface="Arial" panose="020B0604020202020204" pitchFamily="34" charset="0"/>
              </a:rPr>
              <a:t>+</a:t>
            </a:r>
            <a:r>
              <a:rPr lang="en-GB" altLang="en-US" sz="2400" b="1">
                <a:latin typeface="Arial" panose="020B0604020202020204" pitchFamily="34" charset="0"/>
              </a:rPr>
              <a:t> </a:t>
            </a:r>
            <a:r>
              <a:rPr lang="en-GB" altLang="en-US" sz="2400" b="1">
                <a:solidFill>
                  <a:srgbClr val="FF0000"/>
                </a:solidFill>
                <a:latin typeface="Arial" panose="020B0604020202020204" pitchFamily="34" charset="0"/>
              </a:rPr>
              <a:t>Cl</a:t>
            </a:r>
            <a:r>
              <a:rPr lang="en-GB" altLang="en-US" sz="2800" b="1" baseline="30000">
                <a:solidFill>
                  <a:srgbClr val="FF0000"/>
                </a:solidFill>
                <a:latin typeface="Arial" panose="020B0604020202020204" pitchFamily="34" charset="0"/>
              </a:rPr>
              <a:t>-</a:t>
            </a:r>
            <a:endParaRPr lang="en-US" altLang="en-US" sz="2800" b="1" baseline="3000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40311" name="Text Box 30"/>
          <p:cNvSpPr txBox="1">
            <a:spLocks noChangeArrowheads="1"/>
          </p:cNvSpPr>
          <p:nvPr/>
        </p:nvSpPr>
        <p:spPr bwMode="auto">
          <a:xfrm>
            <a:off x="7392988" y="1412875"/>
            <a:ext cx="143986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0066FF"/>
                </a:solidFill>
                <a:latin typeface="Arial Narrow" panose="020B0606020202030204" pitchFamily="34" charset="0"/>
              </a:rPr>
              <a:t>potassium</a:t>
            </a:r>
            <a:endParaRPr lang="en-US" altLang="en-US" sz="2400" b="1">
              <a:solidFill>
                <a:srgbClr val="0066FF"/>
              </a:solidFill>
              <a:latin typeface="Arial Narrow" panose="020B0606020202030204" pitchFamily="34" charset="0"/>
            </a:endParaRPr>
          </a:p>
        </p:txBody>
      </p:sp>
      <p:sp>
        <p:nvSpPr>
          <p:cNvPr id="140312" name="Text Box 31"/>
          <p:cNvSpPr txBox="1">
            <a:spLocks noChangeArrowheads="1"/>
          </p:cNvSpPr>
          <p:nvPr/>
        </p:nvSpPr>
        <p:spPr bwMode="auto">
          <a:xfrm>
            <a:off x="9083675" y="1412875"/>
            <a:ext cx="14398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FF0000"/>
                </a:solidFill>
                <a:latin typeface="Arial Narrow" panose="020B0606020202030204" pitchFamily="34" charset="0"/>
              </a:rPr>
              <a:t>chlorine</a:t>
            </a:r>
            <a:endParaRPr lang="en-US" altLang="en-US" sz="2400" b="1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40313" name="Text Box 32"/>
          <p:cNvSpPr txBox="1">
            <a:spLocks noChangeArrowheads="1"/>
          </p:cNvSpPr>
          <p:nvPr/>
        </p:nvSpPr>
        <p:spPr bwMode="auto">
          <a:xfrm>
            <a:off x="1703388" y="2133600"/>
            <a:ext cx="23050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 Narrow" panose="020B0606020202030204" pitchFamily="34" charset="0"/>
              </a:rPr>
              <a:t>aluminium oxide</a:t>
            </a:r>
            <a:endParaRPr lang="en-US" altLang="en-US" sz="2400">
              <a:latin typeface="Arial Narrow" panose="020B0606020202030204" pitchFamily="34" charset="0"/>
            </a:endParaRPr>
          </a:p>
        </p:txBody>
      </p:sp>
      <p:sp>
        <p:nvSpPr>
          <p:cNvPr id="140314" name="Text Box 33"/>
          <p:cNvSpPr txBox="1">
            <a:spLocks noChangeArrowheads="1"/>
          </p:cNvSpPr>
          <p:nvPr/>
        </p:nvSpPr>
        <p:spPr bwMode="auto">
          <a:xfrm>
            <a:off x="3935413" y="2205038"/>
            <a:ext cx="11525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>
                <a:latin typeface="Arial" panose="020B0604020202020204" pitchFamily="34" charset="0"/>
              </a:rPr>
              <a:t>molten</a:t>
            </a:r>
            <a:endParaRPr lang="en-US" altLang="en-US" sz="2000" b="1">
              <a:latin typeface="Arial" panose="020B0604020202020204" pitchFamily="34" charset="0"/>
            </a:endParaRPr>
          </a:p>
        </p:txBody>
      </p:sp>
      <p:sp>
        <p:nvSpPr>
          <p:cNvPr id="140315" name="Text Box 37"/>
          <p:cNvSpPr txBox="1">
            <a:spLocks noChangeArrowheads="1"/>
          </p:cNvSpPr>
          <p:nvPr/>
        </p:nvSpPr>
        <p:spPr bwMode="auto">
          <a:xfrm>
            <a:off x="1774825" y="2852738"/>
            <a:ext cx="230505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 Narrow" panose="020B0606020202030204" pitchFamily="34" charset="0"/>
              </a:rPr>
              <a:t>copper chloride</a:t>
            </a:r>
            <a:endParaRPr lang="en-US" altLang="en-US" sz="2400">
              <a:latin typeface="Arial Narrow" panose="020B0606020202030204" pitchFamily="34" charset="0"/>
            </a:endParaRPr>
          </a:p>
        </p:txBody>
      </p:sp>
      <p:sp>
        <p:nvSpPr>
          <p:cNvPr id="140316" name="Text Box 38"/>
          <p:cNvSpPr txBox="1">
            <a:spLocks noChangeArrowheads="1"/>
          </p:cNvSpPr>
          <p:nvPr/>
        </p:nvSpPr>
        <p:spPr bwMode="auto">
          <a:xfrm>
            <a:off x="3935413" y="2924175"/>
            <a:ext cx="12239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>
                <a:latin typeface="Arial" panose="020B0604020202020204" pitchFamily="34" charset="0"/>
              </a:rPr>
              <a:t>solution</a:t>
            </a:r>
            <a:endParaRPr lang="en-US" altLang="en-US" sz="2000" b="1">
              <a:latin typeface="Arial" panose="020B0604020202020204" pitchFamily="34" charset="0"/>
            </a:endParaRPr>
          </a:p>
        </p:txBody>
      </p:sp>
      <p:sp>
        <p:nvSpPr>
          <p:cNvPr id="140317" name="Text Box 42"/>
          <p:cNvSpPr txBox="1">
            <a:spLocks noChangeArrowheads="1"/>
          </p:cNvSpPr>
          <p:nvPr/>
        </p:nvSpPr>
        <p:spPr bwMode="auto">
          <a:xfrm>
            <a:off x="1774825" y="3573463"/>
            <a:ext cx="230505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 Narrow" panose="020B0606020202030204" pitchFamily="34" charset="0"/>
              </a:rPr>
              <a:t>sodium bromide</a:t>
            </a:r>
            <a:endParaRPr lang="en-US" altLang="en-US" sz="2400">
              <a:latin typeface="Arial Narrow" panose="020B0606020202030204" pitchFamily="34" charset="0"/>
            </a:endParaRPr>
          </a:p>
        </p:txBody>
      </p:sp>
      <p:sp>
        <p:nvSpPr>
          <p:cNvPr id="140318" name="Text Box 43"/>
          <p:cNvSpPr txBox="1">
            <a:spLocks noChangeArrowheads="1"/>
          </p:cNvSpPr>
          <p:nvPr/>
        </p:nvSpPr>
        <p:spPr bwMode="auto">
          <a:xfrm>
            <a:off x="3935413" y="3644900"/>
            <a:ext cx="12954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>
                <a:latin typeface="Arial" panose="020B0604020202020204" pitchFamily="34" charset="0"/>
              </a:rPr>
              <a:t>solution</a:t>
            </a:r>
            <a:endParaRPr lang="en-US" altLang="en-US" sz="2000" b="1">
              <a:latin typeface="Arial" panose="020B0604020202020204" pitchFamily="34" charset="0"/>
            </a:endParaRPr>
          </a:p>
        </p:txBody>
      </p:sp>
      <p:sp>
        <p:nvSpPr>
          <p:cNvPr id="140319" name="Text Box 47"/>
          <p:cNvSpPr txBox="1">
            <a:spLocks noChangeArrowheads="1"/>
          </p:cNvSpPr>
          <p:nvPr/>
        </p:nvSpPr>
        <p:spPr bwMode="auto">
          <a:xfrm>
            <a:off x="1774825" y="4292600"/>
            <a:ext cx="23050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 Narrow" panose="020B0606020202030204" pitchFamily="34" charset="0"/>
              </a:rPr>
              <a:t>silver nitrate</a:t>
            </a:r>
            <a:endParaRPr lang="en-US" altLang="en-US" sz="2400">
              <a:latin typeface="Arial Narrow" panose="020B0606020202030204" pitchFamily="34" charset="0"/>
            </a:endParaRPr>
          </a:p>
        </p:txBody>
      </p:sp>
      <p:sp>
        <p:nvSpPr>
          <p:cNvPr id="140320" name="Text Box 48"/>
          <p:cNvSpPr txBox="1">
            <a:spLocks noChangeArrowheads="1"/>
          </p:cNvSpPr>
          <p:nvPr/>
        </p:nvSpPr>
        <p:spPr bwMode="auto">
          <a:xfrm>
            <a:off x="3935413" y="4364038"/>
            <a:ext cx="12954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>
                <a:latin typeface="Arial" panose="020B0604020202020204" pitchFamily="34" charset="0"/>
              </a:rPr>
              <a:t>solution</a:t>
            </a:r>
            <a:endParaRPr lang="en-US" altLang="en-US" sz="2000" b="1">
              <a:latin typeface="Arial" panose="020B0604020202020204" pitchFamily="34" charset="0"/>
            </a:endParaRPr>
          </a:p>
        </p:txBody>
      </p:sp>
      <p:sp>
        <p:nvSpPr>
          <p:cNvPr id="140321" name="Text Box 52"/>
          <p:cNvSpPr txBox="1">
            <a:spLocks noChangeArrowheads="1"/>
          </p:cNvSpPr>
          <p:nvPr/>
        </p:nvSpPr>
        <p:spPr bwMode="auto">
          <a:xfrm>
            <a:off x="1774825" y="4941888"/>
            <a:ext cx="230505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 Narrow" panose="020B0606020202030204" pitchFamily="34" charset="0"/>
              </a:rPr>
              <a:t>potassium chloride</a:t>
            </a:r>
            <a:endParaRPr lang="en-US" altLang="en-US" sz="2400">
              <a:latin typeface="Arial Narrow" panose="020B0606020202030204" pitchFamily="34" charset="0"/>
            </a:endParaRPr>
          </a:p>
        </p:txBody>
      </p:sp>
      <p:sp>
        <p:nvSpPr>
          <p:cNvPr id="140322" name="Text Box 53"/>
          <p:cNvSpPr txBox="1">
            <a:spLocks noChangeArrowheads="1"/>
          </p:cNvSpPr>
          <p:nvPr/>
        </p:nvSpPr>
        <p:spPr bwMode="auto">
          <a:xfrm>
            <a:off x="3935413" y="5013325"/>
            <a:ext cx="129698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>
                <a:latin typeface="Arial" panose="020B0604020202020204" pitchFamily="34" charset="0"/>
              </a:rPr>
              <a:t>solution</a:t>
            </a:r>
            <a:endParaRPr lang="en-US" altLang="en-US" sz="2000" b="1">
              <a:latin typeface="Arial" panose="020B0604020202020204" pitchFamily="34" charset="0"/>
            </a:endParaRPr>
          </a:p>
        </p:txBody>
      </p:sp>
      <p:sp>
        <p:nvSpPr>
          <p:cNvPr id="140323" name="Text Box 57"/>
          <p:cNvSpPr txBox="1">
            <a:spLocks noChangeArrowheads="1"/>
          </p:cNvSpPr>
          <p:nvPr/>
        </p:nvSpPr>
        <p:spPr bwMode="auto">
          <a:xfrm>
            <a:off x="1774825" y="5661025"/>
            <a:ext cx="23050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 Narrow" panose="020B0606020202030204" pitchFamily="34" charset="0"/>
              </a:rPr>
              <a:t>zinc sulphate </a:t>
            </a:r>
            <a:endParaRPr lang="en-US" altLang="en-US" sz="2400">
              <a:latin typeface="Arial Narrow" panose="020B0606020202030204" pitchFamily="34" charset="0"/>
            </a:endParaRPr>
          </a:p>
        </p:txBody>
      </p:sp>
      <p:sp>
        <p:nvSpPr>
          <p:cNvPr id="140324" name="Text Box 58"/>
          <p:cNvSpPr txBox="1">
            <a:spLocks noChangeArrowheads="1"/>
          </p:cNvSpPr>
          <p:nvPr/>
        </p:nvSpPr>
        <p:spPr bwMode="auto">
          <a:xfrm>
            <a:off x="3935413" y="5734050"/>
            <a:ext cx="129698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>
                <a:latin typeface="Arial" panose="020B0604020202020204" pitchFamily="34" charset="0"/>
              </a:rPr>
              <a:t>solution</a:t>
            </a:r>
            <a:endParaRPr lang="en-US" altLang="en-US" sz="2000" b="1">
              <a:latin typeface="Arial" panose="020B0604020202020204" pitchFamily="34" charset="0"/>
            </a:endParaRPr>
          </a:p>
        </p:txBody>
      </p:sp>
      <p:sp>
        <p:nvSpPr>
          <p:cNvPr id="140325" name="Line 62"/>
          <p:cNvSpPr>
            <a:spLocks noChangeShapeType="1"/>
          </p:cNvSpPr>
          <p:nvPr/>
        </p:nvSpPr>
        <p:spPr bwMode="auto">
          <a:xfrm>
            <a:off x="1774825" y="549275"/>
            <a:ext cx="0" cy="5759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0326" name="Line 63"/>
          <p:cNvSpPr>
            <a:spLocks noChangeShapeType="1"/>
          </p:cNvSpPr>
          <p:nvPr/>
        </p:nvSpPr>
        <p:spPr bwMode="auto">
          <a:xfrm>
            <a:off x="10417175" y="549275"/>
            <a:ext cx="0" cy="5759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0327" name="Text Box 64"/>
          <p:cNvSpPr txBox="1">
            <a:spLocks noChangeArrowheads="1"/>
          </p:cNvSpPr>
          <p:nvPr/>
        </p:nvSpPr>
        <p:spPr bwMode="auto">
          <a:xfrm>
            <a:off x="1774825" y="138113"/>
            <a:ext cx="88931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 Narrow" panose="020B0606020202030204" pitchFamily="34" charset="0"/>
              </a:rPr>
              <a:t>(REACTIVITY: </a:t>
            </a:r>
            <a:r>
              <a:rPr lang="en-GB" altLang="en-US" sz="2400" b="1">
                <a:latin typeface="Arial Narrow" panose="020B0606020202030204" pitchFamily="34" charset="0"/>
              </a:rPr>
              <a:t>K</a:t>
            </a:r>
            <a:r>
              <a:rPr lang="en-GB" altLang="en-US" sz="2400" b="1" baseline="30000">
                <a:latin typeface="Arial Narrow" panose="020B0606020202030204" pitchFamily="34" charset="0"/>
              </a:rPr>
              <a:t>+</a:t>
            </a:r>
            <a:r>
              <a:rPr lang="en-GB" altLang="en-US" sz="2400" b="1">
                <a:latin typeface="Arial Narrow" panose="020B0606020202030204" pitchFamily="34" charset="0"/>
              </a:rPr>
              <a:t>  Na</a:t>
            </a:r>
            <a:r>
              <a:rPr lang="en-GB" altLang="en-US" sz="2400" b="1" baseline="30000">
                <a:latin typeface="Arial Narrow" panose="020B0606020202030204" pitchFamily="34" charset="0"/>
              </a:rPr>
              <a:t>+</a:t>
            </a:r>
            <a:r>
              <a:rPr lang="en-GB" altLang="en-US" sz="2400" b="1">
                <a:latin typeface="Arial Narrow" panose="020B0606020202030204" pitchFamily="34" charset="0"/>
              </a:rPr>
              <a:t>  Ca</a:t>
            </a:r>
            <a:r>
              <a:rPr lang="en-GB" altLang="en-US" sz="2400" b="1" baseline="30000">
                <a:latin typeface="Arial Narrow" panose="020B0606020202030204" pitchFamily="34" charset="0"/>
              </a:rPr>
              <a:t>2+</a:t>
            </a:r>
            <a:r>
              <a:rPr lang="en-GB" altLang="en-US" sz="2400" b="1">
                <a:latin typeface="Arial Narrow" panose="020B0606020202030204" pitchFamily="34" charset="0"/>
              </a:rPr>
              <a:t>  Mg</a:t>
            </a:r>
            <a:r>
              <a:rPr lang="en-GB" altLang="en-US" sz="2400" b="1" baseline="30000">
                <a:latin typeface="Arial Narrow" panose="020B0606020202030204" pitchFamily="34" charset="0"/>
              </a:rPr>
              <a:t>2+</a:t>
            </a:r>
            <a:r>
              <a:rPr lang="en-GB" altLang="en-US" sz="2400" b="1">
                <a:latin typeface="Arial Narrow" panose="020B0606020202030204" pitchFamily="34" charset="0"/>
              </a:rPr>
              <a:t>  Al</a:t>
            </a:r>
            <a:r>
              <a:rPr lang="en-GB" altLang="en-US" sz="2400" b="1" baseline="30000">
                <a:latin typeface="Arial Narrow" panose="020B0606020202030204" pitchFamily="34" charset="0"/>
              </a:rPr>
              <a:t>3+  </a:t>
            </a:r>
            <a:r>
              <a:rPr lang="en-GB" altLang="en-US" sz="2400" b="1">
                <a:latin typeface="Arial Narrow" panose="020B0606020202030204" pitchFamily="34" charset="0"/>
              </a:rPr>
              <a:t>Zn</a:t>
            </a:r>
            <a:r>
              <a:rPr lang="en-GB" altLang="en-US" sz="2400" b="1" baseline="30000">
                <a:latin typeface="Arial Narrow" panose="020B0606020202030204" pitchFamily="34" charset="0"/>
              </a:rPr>
              <a:t>2+</a:t>
            </a:r>
            <a:r>
              <a:rPr lang="en-GB" altLang="en-US" sz="2400" b="1">
                <a:latin typeface="Arial Narrow" panose="020B0606020202030204" pitchFamily="34" charset="0"/>
              </a:rPr>
              <a:t>  Fe</a:t>
            </a:r>
            <a:r>
              <a:rPr lang="en-GB" altLang="en-US" sz="2400" b="1" baseline="30000">
                <a:latin typeface="Arial Narrow" panose="020B0606020202030204" pitchFamily="34" charset="0"/>
              </a:rPr>
              <a:t>3+</a:t>
            </a:r>
            <a:r>
              <a:rPr lang="en-GB" altLang="en-US" sz="2400" b="1">
                <a:latin typeface="Arial Narrow" panose="020B0606020202030204" pitchFamily="34" charset="0"/>
              </a:rPr>
              <a:t>  </a:t>
            </a:r>
            <a:r>
              <a:rPr lang="en-GB" altLang="en-US" sz="2400" b="1">
                <a:solidFill>
                  <a:srgbClr val="0066FF"/>
                </a:solidFill>
                <a:latin typeface="Arial Narrow" panose="020B0606020202030204" pitchFamily="34" charset="0"/>
              </a:rPr>
              <a:t>H</a:t>
            </a:r>
            <a:r>
              <a:rPr lang="en-GB" altLang="en-US" sz="2400" b="1" baseline="30000">
                <a:solidFill>
                  <a:srgbClr val="0066FF"/>
                </a:solidFill>
                <a:latin typeface="Arial Narrow" panose="020B0606020202030204" pitchFamily="34" charset="0"/>
              </a:rPr>
              <a:t>+</a:t>
            </a:r>
            <a:r>
              <a:rPr lang="en-GB" altLang="en-US" sz="2400" b="1">
                <a:solidFill>
                  <a:srgbClr val="FF0000"/>
                </a:solidFill>
                <a:latin typeface="Arial Narrow" panose="020B0606020202030204" pitchFamily="34" charset="0"/>
              </a:rPr>
              <a:t>  </a:t>
            </a:r>
            <a:r>
              <a:rPr lang="en-GB" altLang="en-US" sz="2400" b="1">
                <a:latin typeface="Arial Narrow" panose="020B0606020202030204" pitchFamily="34" charset="0"/>
              </a:rPr>
              <a:t>Cu</a:t>
            </a:r>
            <a:r>
              <a:rPr lang="en-GB" altLang="en-US" sz="2400" b="1" baseline="30000">
                <a:latin typeface="Arial Narrow" panose="020B0606020202030204" pitchFamily="34" charset="0"/>
              </a:rPr>
              <a:t>2+</a:t>
            </a:r>
            <a:r>
              <a:rPr lang="en-GB" altLang="en-US" sz="2400" b="1">
                <a:latin typeface="Arial Narrow" panose="020B0606020202030204" pitchFamily="34" charset="0"/>
              </a:rPr>
              <a:t>  Ag</a:t>
            </a:r>
            <a:r>
              <a:rPr lang="en-GB" altLang="en-US" sz="2400" b="1" baseline="30000">
                <a:latin typeface="Arial Narrow" panose="020B0606020202030204" pitchFamily="34" charset="0"/>
              </a:rPr>
              <a:t>+</a:t>
            </a:r>
            <a:r>
              <a:rPr lang="en-GB" altLang="en-US" sz="2400" b="1">
                <a:latin typeface="Arial Narrow" panose="020B0606020202030204" pitchFamily="34" charset="0"/>
              </a:rPr>
              <a:t>  Au</a:t>
            </a:r>
            <a:r>
              <a:rPr lang="en-GB" altLang="en-US" sz="2400" b="1" baseline="30000">
                <a:latin typeface="Arial Narrow" panose="020B0606020202030204" pitchFamily="34" charset="0"/>
              </a:rPr>
              <a:t>3+</a:t>
            </a:r>
            <a:r>
              <a:rPr lang="en-GB" altLang="en-US" sz="2400" b="1">
                <a:latin typeface="Arial Narrow" panose="020B0606020202030204" pitchFamily="34" charset="0"/>
              </a:rPr>
              <a:t> </a:t>
            </a:r>
            <a:r>
              <a:rPr lang="en-GB" altLang="en-US" sz="2400">
                <a:latin typeface="Arial Narrow" panose="020B0606020202030204" pitchFamily="34" charset="0"/>
              </a:rPr>
              <a:t>)</a:t>
            </a:r>
            <a:endParaRPr lang="en-US" altLang="en-US" sz="2400">
              <a:latin typeface="Arial Narrow" panose="020B0606020202030204" pitchFamily="34" charset="0"/>
            </a:endParaRPr>
          </a:p>
        </p:txBody>
      </p:sp>
      <p:sp>
        <p:nvSpPr>
          <p:cNvPr id="140328" name="Text Box 67"/>
          <p:cNvSpPr txBox="1">
            <a:spLocks noChangeArrowheads="1"/>
          </p:cNvSpPr>
          <p:nvPr/>
        </p:nvSpPr>
        <p:spPr bwMode="auto">
          <a:xfrm>
            <a:off x="1704975" y="6240463"/>
            <a:ext cx="88931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Arial Narrow" panose="020B0606020202030204" pitchFamily="34" charset="0"/>
              </a:rPr>
              <a:t>(REACTIVITY: </a:t>
            </a:r>
            <a:r>
              <a:rPr lang="en-GB" altLang="en-US" sz="2400" b="1">
                <a:latin typeface="Arial Narrow" panose="020B0606020202030204" pitchFamily="34" charset="0"/>
              </a:rPr>
              <a:t>K</a:t>
            </a:r>
            <a:r>
              <a:rPr lang="en-GB" altLang="en-US" sz="2400" b="1" baseline="30000">
                <a:latin typeface="Arial Narrow" panose="020B0606020202030204" pitchFamily="34" charset="0"/>
              </a:rPr>
              <a:t>+</a:t>
            </a:r>
            <a:r>
              <a:rPr lang="en-GB" altLang="en-US" sz="2400" b="1">
                <a:latin typeface="Arial Narrow" panose="020B0606020202030204" pitchFamily="34" charset="0"/>
              </a:rPr>
              <a:t>  Na</a:t>
            </a:r>
            <a:r>
              <a:rPr lang="en-GB" altLang="en-US" sz="2400" b="1" baseline="30000">
                <a:latin typeface="Arial Narrow" panose="020B0606020202030204" pitchFamily="34" charset="0"/>
              </a:rPr>
              <a:t>+</a:t>
            </a:r>
            <a:r>
              <a:rPr lang="en-GB" altLang="en-US" sz="2400" b="1">
                <a:latin typeface="Arial Narrow" panose="020B0606020202030204" pitchFamily="34" charset="0"/>
              </a:rPr>
              <a:t>  Ca</a:t>
            </a:r>
            <a:r>
              <a:rPr lang="en-GB" altLang="en-US" sz="2400" b="1" baseline="30000">
                <a:latin typeface="Arial Narrow" panose="020B0606020202030204" pitchFamily="34" charset="0"/>
              </a:rPr>
              <a:t>2+</a:t>
            </a:r>
            <a:r>
              <a:rPr lang="en-GB" altLang="en-US" sz="2400" b="1">
                <a:latin typeface="Arial Narrow" panose="020B0606020202030204" pitchFamily="34" charset="0"/>
              </a:rPr>
              <a:t>  Mg</a:t>
            </a:r>
            <a:r>
              <a:rPr lang="en-GB" altLang="en-US" sz="2400" b="1" baseline="30000">
                <a:latin typeface="Arial Narrow" panose="020B0606020202030204" pitchFamily="34" charset="0"/>
              </a:rPr>
              <a:t>2+</a:t>
            </a:r>
            <a:r>
              <a:rPr lang="en-GB" altLang="en-US" sz="2400" b="1">
                <a:latin typeface="Arial Narrow" panose="020B0606020202030204" pitchFamily="34" charset="0"/>
              </a:rPr>
              <a:t>  Al</a:t>
            </a:r>
            <a:r>
              <a:rPr lang="en-GB" altLang="en-US" sz="2400" b="1" baseline="30000">
                <a:latin typeface="Arial Narrow" panose="020B0606020202030204" pitchFamily="34" charset="0"/>
              </a:rPr>
              <a:t>3+  </a:t>
            </a:r>
            <a:r>
              <a:rPr lang="en-GB" altLang="en-US" sz="2400" b="1">
                <a:latin typeface="Arial Narrow" panose="020B0606020202030204" pitchFamily="34" charset="0"/>
              </a:rPr>
              <a:t>Zn</a:t>
            </a:r>
            <a:r>
              <a:rPr lang="en-GB" altLang="en-US" sz="2400" b="1" baseline="30000">
                <a:latin typeface="Arial Narrow" panose="020B0606020202030204" pitchFamily="34" charset="0"/>
              </a:rPr>
              <a:t>2+</a:t>
            </a:r>
            <a:r>
              <a:rPr lang="en-GB" altLang="en-US" sz="2400" b="1">
                <a:latin typeface="Arial Narrow" panose="020B0606020202030204" pitchFamily="34" charset="0"/>
              </a:rPr>
              <a:t>  Fe</a:t>
            </a:r>
            <a:r>
              <a:rPr lang="en-GB" altLang="en-US" sz="2400" b="1" baseline="30000">
                <a:latin typeface="Arial Narrow" panose="020B0606020202030204" pitchFamily="34" charset="0"/>
              </a:rPr>
              <a:t>3+</a:t>
            </a:r>
            <a:r>
              <a:rPr lang="en-GB" altLang="en-US" sz="2400" b="1">
                <a:latin typeface="Arial Narrow" panose="020B0606020202030204" pitchFamily="34" charset="0"/>
              </a:rPr>
              <a:t>  </a:t>
            </a:r>
            <a:r>
              <a:rPr lang="en-GB" altLang="en-US" sz="2400" b="1">
                <a:solidFill>
                  <a:srgbClr val="0066FF"/>
                </a:solidFill>
                <a:latin typeface="Arial Narrow" panose="020B0606020202030204" pitchFamily="34" charset="0"/>
              </a:rPr>
              <a:t>H</a:t>
            </a:r>
            <a:r>
              <a:rPr lang="en-GB" altLang="en-US" sz="2400" b="1" baseline="30000">
                <a:solidFill>
                  <a:srgbClr val="0066FF"/>
                </a:solidFill>
                <a:latin typeface="Arial Narrow" panose="020B0606020202030204" pitchFamily="34" charset="0"/>
              </a:rPr>
              <a:t>+</a:t>
            </a:r>
            <a:r>
              <a:rPr lang="en-GB" altLang="en-US" sz="2400" b="1">
                <a:solidFill>
                  <a:srgbClr val="FF0000"/>
                </a:solidFill>
                <a:latin typeface="Arial Narrow" panose="020B0606020202030204" pitchFamily="34" charset="0"/>
              </a:rPr>
              <a:t>  </a:t>
            </a:r>
            <a:r>
              <a:rPr lang="en-GB" altLang="en-US" sz="2400" b="1">
                <a:latin typeface="Arial Narrow" panose="020B0606020202030204" pitchFamily="34" charset="0"/>
              </a:rPr>
              <a:t>Cu</a:t>
            </a:r>
            <a:r>
              <a:rPr lang="en-GB" altLang="en-US" sz="2400" b="1" baseline="30000">
                <a:latin typeface="Arial Narrow" panose="020B0606020202030204" pitchFamily="34" charset="0"/>
              </a:rPr>
              <a:t>2+</a:t>
            </a:r>
            <a:r>
              <a:rPr lang="en-GB" altLang="en-US" sz="2400" b="1">
                <a:latin typeface="Arial Narrow" panose="020B0606020202030204" pitchFamily="34" charset="0"/>
              </a:rPr>
              <a:t>  Ag</a:t>
            </a:r>
            <a:r>
              <a:rPr lang="en-GB" altLang="en-US" sz="2400" b="1" baseline="30000">
                <a:latin typeface="Arial Narrow" panose="020B0606020202030204" pitchFamily="34" charset="0"/>
              </a:rPr>
              <a:t>+</a:t>
            </a:r>
            <a:r>
              <a:rPr lang="en-GB" altLang="en-US" sz="2400" b="1">
                <a:latin typeface="Arial Narrow" panose="020B0606020202030204" pitchFamily="34" charset="0"/>
              </a:rPr>
              <a:t>  Au</a:t>
            </a:r>
            <a:r>
              <a:rPr lang="en-GB" altLang="en-US" sz="2400" b="1" baseline="30000">
                <a:latin typeface="Arial Narrow" panose="020B0606020202030204" pitchFamily="34" charset="0"/>
              </a:rPr>
              <a:t>3+</a:t>
            </a:r>
            <a:r>
              <a:rPr lang="en-GB" altLang="en-US" sz="2400" b="1">
                <a:latin typeface="Arial Narrow" panose="020B0606020202030204" pitchFamily="34" charset="0"/>
              </a:rPr>
              <a:t> </a:t>
            </a:r>
            <a:r>
              <a:rPr lang="en-GB" altLang="en-US" sz="2400">
                <a:latin typeface="Arial Narrow" panose="020B0606020202030204" pitchFamily="34" charset="0"/>
              </a:rPr>
              <a:t>)</a:t>
            </a:r>
            <a:endParaRPr lang="en-US" altLang="en-US" sz="2400">
              <a:latin typeface="Arial Narrow" panose="020B0606020202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126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59" y="85532"/>
            <a:ext cx="11925664" cy="773112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63144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20" y="85493"/>
            <a:ext cx="10755468" cy="6628948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22877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980238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93" y="1672935"/>
            <a:ext cx="11412122" cy="404390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627187" y="5716839"/>
            <a:ext cx="8937625" cy="7694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495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86913" cy="604837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" y="3933825"/>
            <a:ext cx="10998200" cy="292417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1" y="2163337"/>
            <a:ext cx="11504620" cy="380558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27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56700" cy="610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0" y="0"/>
            <a:ext cx="9144000" cy="7586663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B0F0"/>
            </a:solidFill>
            <a:miter lim="800000"/>
            <a:headEnd/>
            <a:tailEnd/>
          </a:ln>
          <a:effectLst/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2460625"/>
            <a:ext cx="10744200" cy="38528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8960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68275"/>
            <a:ext cx="10034587" cy="652145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857500"/>
            <a:ext cx="10815637" cy="36671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156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98" t="25583" r="13567" b="11978"/>
          <a:stretch>
            <a:fillRect/>
          </a:stretch>
        </p:blipFill>
        <p:spPr bwMode="auto">
          <a:xfrm>
            <a:off x="1701800" y="0"/>
            <a:ext cx="8788400" cy="869632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05" t="52872" r="14230" b="25447"/>
          <a:stretch>
            <a:fillRect/>
          </a:stretch>
        </p:blipFill>
        <p:spPr bwMode="auto">
          <a:xfrm>
            <a:off x="828675" y="3429000"/>
            <a:ext cx="8867775" cy="3133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0336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1289</TotalTime>
  <Words>2355</Words>
  <Application>Microsoft Office PowerPoint</Application>
  <PresentationFormat>Widescreen</PresentationFormat>
  <Paragraphs>700</Paragraphs>
  <Slides>72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3" baseType="lpstr">
      <vt:lpstr>Arial</vt:lpstr>
      <vt:lpstr>Arial Narrow</vt:lpstr>
      <vt:lpstr>Calibri</vt:lpstr>
      <vt:lpstr>Calibri Light</vt:lpstr>
      <vt:lpstr>Gill Sans MT</vt:lpstr>
      <vt:lpstr>Symbol</vt:lpstr>
      <vt:lpstr>Trebuchet MS</vt:lpstr>
      <vt:lpstr>Wingdings</vt:lpstr>
      <vt:lpstr>Wingdings 2</vt:lpstr>
      <vt:lpstr>Wingdings 3</vt:lpstr>
      <vt:lpstr>Office Theme</vt:lpstr>
      <vt:lpstr>PowerPoint Presentation</vt:lpstr>
      <vt:lpstr>Oxidation</vt:lpstr>
      <vt:lpstr>PowerPoint Presentation</vt:lpstr>
      <vt:lpstr>Reactivity series</vt:lpstr>
      <vt:lpstr>PowerPoint Presentation</vt:lpstr>
      <vt:lpstr>Displacement reactions</vt:lpstr>
      <vt:lpstr>PowerPoint Presentation</vt:lpstr>
      <vt:lpstr>Reduction and oxidation reactions</vt:lpstr>
      <vt:lpstr>OIL RIG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salt is produce</vt:lpstr>
      <vt:lpstr>      Complete the word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 Scale</vt:lpstr>
      <vt:lpstr>Acids</vt:lpstr>
      <vt:lpstr>Bases</vt:lpstr>
      <vt:lpstr>PowerPoint Presentation</vt:lpstr>
      <vt:lpstr>Creating a salt from an acid and alkali</vt:lpstr>
      <vt:lpstr>pH Curve</vt:lpstr>
      <vt:lpstr>PowerPoint Presentation</vt:lpstr>
      <vt:lpstr>PowerPoint Presentation</vt:lpstr>
      <vt:lpstr>PowerPoint Presentation</vt:lpstr>
      <vt:lpstr>In a diagram…</vt:lpstr>
      <vt:lpstr>Concentration = no. of moles     volume</vt:lpstr>
      <vt:lpstr>Concentration</vt:lpstr>
      <vt:lpstr>Using the triangle</vt:lpstr>
      <vt:lpstr>Using the triangle</vt:lpstr>
      <vt:lpstr>PowerPoint Presentation</vt:lpstr>
      <vt:lpstr>Strong &amp; Weak Acids</vt:lpstr>
      <vt:lpstr>Strong or Weak?</vt:lpstr>
      <vt:lpstr>Concentrated, but weak? Why</vt:lpstr>
      <vt:lpstr>Concentrated, and strong? Why</vt:lpstr>
      <vt:lpstr>Strong or Weak?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Complete the table, you may choose where to begin: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Torch Academy Gateway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Fugill</dc:creator>
  <cp:lastModifiedBy>I. Singh</cp:lastModifiedBy>
  <cp:revision>17</cp:revision>
  <dcterms:created xsi:type="dcterms:W3CDTF">2018-05-10T13:38:56Z</dcterms:created>
  <dcterms:modified xsi:type="dcterms:W3CDTF">2019-06-05T09:43:05Z</dcterms:modified>
</cp:coreProperties>
</file>