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4"/>
  </p:notesMasterIdLst>
  <p:sldIdLst>
    <p:sldId id="257" r:id="rId4"/>
    <p:sldId id="272" r:id="rId5"/>
    <p:sldId id="273" r:id="rId6"/>
    <p:sldId id="274" r:id="rId7"/>
    <p:sldId id="275" r:id="rId8"/>
    <p:sldId id="276" r:id="rId9"/>
    <p:sldId id="258" r:id="rId10"/>
    <p:sldId id="271" r:id="rId11"/>
    <p:sldId id="259" r:id="rId12"/>
    <p:sldId id="298" r:id="rId13"/>
    <p:sldId id="310" r:id="rId14"/>
    <p:sldId id="260" r:id="rId15"/>
    <p:sldId id="278" r:id="rId16"/>
    <p:sldId id="279" r:id="rId17"/>
    <p:sldId id="280" r:id="rId18"/>
    <p:sldId id="281" r:id="rId19"/>
    <p:sldId id="261" r:id="rId20"/>
    <p:sldId id="277" r:id="rId21"/>
    <p:sldId id="262" r:id="rId22"/>
    <p:sldId id="282" r:id="rId23"/>
    <p:sldId id="283" r:id="rId24"/>
    <p:sldId id="284" r:id="rId25"/>
    <p:sldId id="285" r:id="rId26"/>
    <p:sldId id="305" r:id="rId27"/>
    <p:sldId id="263" r:id="rId28"/>
    <p:sldId id="286" r:id="rId29"/>
    <p:sldId id="264" r:id="rId30"/>
    <p:sldId id="293" r:id="rId31"/>
    <p:sldId id="265" r:id="rId32"/>
    <p:sldId id="290" r:id="rId33"/>
    <p:sldId id="291" r:id="rId34"/>
    <p:sldId id="292" r:id="rId35"/>
    <p:sldId id="307" r:id="rId36"/>
    <p:sldId id="308" r:id="rId37"/>
    <p:sldId id="309" r:id="rId38"/>
    <p:sldId id="266" r:id="rId39"/>
    <p:sldId id="299" r:id="rId40"/>
    <p:sldId id="287" r:id="rId41"/>
    <p:sldId id="267" r:id="rId42"/>
    <p:sldId id="300" r:id="rId43"/>
    <p:sldId id="301" r:id="rId44"/>
    <p:sldId id="302" r:id="rId45"/>
    <p:sldId id="303" r:id="rId46"/>
    <p:sldId id="304" r:id="rId47"/>
    <p:sldId id="306" r:id="rId48"/>
    <p:sldId id="268" r:id="rId49"/>
    <p:sldId id="296" r:id="rId50"/>
    <p:sldId id="295" r:id="rId51"/>
    <p:sldId id="269" r:id="rId52"/>
    <p:sldId id="294"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4" d="100"/>
          <a:sy n="74" d="100"/>
        </p:scale>
        <p:origin x="3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EB15E8-11D1-4120-898B-FB7E462D0F79}" type="datetimeFigureOut">
              <a:rPr lang="en-GB" smtClean="0"/>
              <a:t>05/06/2019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784339-1A8B-42F9-96A2-D1F73C469AE4}" type="slidenum">
              <a:rPr lang="en-GB" smtClean="0"/>
              <a:t>‹#›</a:t>
            </a:fld>
            <a:endParaRPr lang="en-GB"/>
          </a:p>
        </p:txBody>
      </p:sp>
    </p:spTree>
    <p:extLst>
      <p:ext uri="{BB962C8B-B14F-4D97-AF65-F5344CB8AC3E}">
        <p14:creationId xmlns:p14="http://schemas.microsoft.com/office/powerpoint/2010/main" val="4284776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F5ABA9-4EEF-4B09-9995-847C0785C60E}" type="slidenum">
              <a:rPr lang="en-GB" altLang="en-US" smtClean="0"/>
              <a:pPr>
                <a:spcBef>
                  <a:spcPct val="0"/>
                </a:spcBef>
              </a:pPr>
              <a:t>2</a:t>
            </a:fld>
            <a:endParaRPr lang="en-GB" altLang="en-US"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smtClean="0">
                <a:latin typeface="Arial" panose="020B0604020202020204" pitchFamily="34" charset="0"/>
              </a:rPr>
              <a:t>Often the topic of Balancing Equations gives rise to many misconceptions. These may include: </a:t>
            </a:r>
          </a:p>
          <a:p>
            <a:pPr eaLnBrk="1" hangingPunct="1">
              <a:buFontTx/>
              <a:buChar char="•"/>
            </a:pPr>
            <a:r>
              <a:rPr lang="en-GB" altLang="en-US" smtClean="0">
                <a:latin typeface="Arial" panose="020B0604020202020204" pitchFamily="34" charset="0"/>
              </a:rPr>
              <a:t>Students frequently find it difficult to realise that they can only add stoichiometric co-efficients in front of formulae, not within a formula, e.g. Na  +  Cl</a:t>
            </a:r>
            <a:r>
              <a:rPr lang="en-GB" altLang="en-US" baseline="-25000" smtClean="0">
                <a:latin typeface="Arial" panose="020B0604020202020204" pitchFamily="34" charset="0"/>
              </a:rPr>
              <a:t>2</a:t>
            </a:r>
            <a:r>
              <a:rPr lang="en-GB" altLang="en-US" smtClean="0">
                <a:latin typeface="Arial" panose="020B0604020202020204" pitchFamily="34" charset="0"/>
              </a:rPr>
              <a:t>  </a:t>
            </a:r>
            <a:r>
              <a:rPr lang="en-GB" altLang="en-US" smtClean="0">
                <a:latin typeface="Arial" panose="020B0604020202020204" pitchFamily="34" charset="0"/>
                <a:sym typeface="Wingdings" panose="05000000000000000000" pitchFamily="2" charset="2"/>
              </a:rPr>
              <a:t>  </a:t>
            </a:r>
            <a:r>
              <a:rPr lang="en-GB" altLang="en-US" smtClean="0">
                <a:latin typeface="Arial" panose="020B0604020202020204" pitchFamily="34" charset="0"/>
              </a:rPr>
              <a:t>Na2Cl </a:t>
            </a:r>
          </a:p>
          <a:p>
            <a:pPr eaLnBrk="1" hangingPunct="1">
              <a:buFontTx/>
              <a:buChar char="•"/>
            </a:pPr>
            <a:r>
              <a:rPr lang="en-GB" altLang="en-US" smtClean="0">
                <a:latin typeface="Arial" panose="020B0604020202020204" pitchFamily="34" charset="0"/>
              </a:rPr>
              <a:t>Despite having learned how to form ionic/molecular formula, students will often change the small number in a formula to balance an equation, e.g. H</a:t>
            </a:r>
            <a:r>
              <a:rPr lang="en-GB" altLang="en-US" baseline="-25000" smtClean="0">
                <a:latin typeface="Arial" panose="020B0604020202020204" pitchFamily="34" charset="0"/>
              </a:rPr>
              <a:t>2</a:t>
            </a:r>
            <a:r>
              <a:rPr lang="en-GB" altLang="en-US" smtClean="0">
                <a:latin typeface="Arial" panose="020B0604020202020204" pitchFamily="34" charset="0"/>
              </a:rPr>
              <a:t>O could become H</a:t>
            </a:r>
            <a:r>
              <a:rPr lang="en-GB" altLang="en-US" baseline="-25000" smtClean="0">
                <a:latin typeface="Arial" panose="020B0604020202020204" pitchFamily="34" charset="0"/>
              </a:rPr>
              <a:t>2</a:t>
            </a:r>
            <a:r>
              <a:rPr lang="en-GB" altLang="en-US" smtClean="0">
                <a:latin typeface="Arial" panose="020B0604020202020204" pitchFamily="34" charset="0"/>
              </a:rPr>
              <a:t>O</a:t>
            </a:r>
            <a:r>
              <a:rPr lang="en-GB" altLang="en-US" baseline="-25000" smtClean="0">
                <a:latin typeface="Arial" panose="020B0604020202020204" pitchFamily="34" charset="0"/>
              </a:rPr>
              <a:t>2</a:t>
            </a:r>
            <a:r>
              <a:rPr lang="en-GB" altLang="en-US" smtClean="0">
                <a:latin typeface="Arial" panose="020B0604020202020204" pitchFamily="34" charset="0"/>
              </a:rPr>
              <a:t> as in H</a:t>
            </a:r>
            <a:r>
              <a:rPr lang="en-GB" altLang="en-US" baseline="-25000" smtClean="0">
                <a:latin typeface="Arial" panose="020B0604020202020204" pitchFamily="34" charset="0"/>
              </a:rPr>
              <a:t>2</a:t>
            </a:r>
            <a:r>
              <a:rPr lang="en-GB" altLang="en-US" smtClean="0">
                <a:latin typeface="Arial" panose="020B0604020202020204" pitchFamily="34" charset="0"/>
              </a:rPr>
              <a:t>  +  O</a:t>
            </a:r>
            <a:r>
              <a:rPr lang="en-GB" altLang="en-US" baseline="-25000" smtClean="0">
                <a:latin typeface="Arial" panose="020B0604020202020204" pitchFamily="34" charset="0"/>
              </a:rPr>
              <a:t>2</a:t>
            </a:r>
            <a:r>
              <a:rPr lang="en-GB" altLang="en-US" smtClean="0">
                <a:latin typeface="Arial" panose="020B0604020202020204" pitchFamily="34" charset="0"/>
              </a:rPr>
              <a:t>  </a:t>
            </a:r>
            <a:r>
              <a:rPr lang="en-GB" altLang="en-US" smtClean="0">
                <a:latin typeface="Arial" panose="020B0604020202020204" pitchFamily="34" charset="0"/>
                <a:sym typeface="Wingdings" panose="05000000000000000000" pitchFamily="2" charset="2"/>
              </a:rPr>
              <a:t>  H</a:t>
            </a:r>
            <a:r>
              <a:rPr lang="en-GB" altLang="en-US" baseline="-25000" smtClean="0">
                <a:latin typeface="Arial" panose="020B0604020202020204" pitchFamily="34" charset="0"/>
                <a:sym typeface="Wingdings" panose="05000000000000000000" pitchFamily="2" charset="2"/>
              </a:rPr>
              <a:t>2</a:t>
            </a:r>
            <a:r>
              <a:rPr lang="en-GB" altLang="en-US" smtClean="0">
                <a:latin typeface="Arial" panose="020B0604020202020204" pitchFamily="34" charset="0"/>
                <a:sym typeface="Wingdings" panose="05000000000000000000" pitchFamily="2" charset="2"/>
              </a:rPr>
              <a:t>O</a:t>
            </a:r>
            <a:r>
              <a:rPr lang="en-GB" altLang="en-US" baseline="-25000" smtClean="0">
                <a:latin typeface="Arial" panose="020B0604020202020204" pitchFamily="34" charset="0"/>
                <a:sym typeface="Wingdings" panose="05000000000000000000" pitchFamily="2" charset="2"/>
              </a:rPr>
              <a:t>2</a:t>
            </a:r>
            <a:endParaRPr lang="en-GB" altLang="en-US" smtClean="0">
              <a:latin typeface="Arial" panose="020B0604020202020204" pitchFamily="34" charset="0"/>
            </a:endParaRPr>
          </a:p>
          <a:p>
            <a:pPr eaLnBrk="1" hangingPunct="1"/>
            <a:r>
              <a:rPr lang="en-GB" altLang="en-US" smtClean="0">
                <a:latin typeface="Arial" panose="020B0604020202020204" pitchFamily="34" charset="0"/>
              </a:rPr>
              <a:t>The objective of this presentation is to:</a:t>
            </a:r>
          </a:p>
          <a:p>
            <a:pPr eaLnBrk="1" hangingPunct="1">
              <a:buFontTx/>
              <a:buChar char="•"/>
            </a:pPr>
            <a:r>
              <a:rPr lang="en-GB" altLang="en-US" smtClean="0">
                <a:latin typeface="Arial" panose="020B0604020202020204" pitchFamily="34" charset="0"/>
              </a:rPr>
              <a:t>Explain how to balance a symbol equation.</a:t>
            </a:r>
          </a:p>
          <a:p>
            <a:pPr eaLnBrk="1" hangingPunct="1"/>
            <a:r>
              <a:rPr lang="en-GB" altLang="en-US" smtClean="0">
                <a:latin typeface="Arial" panose="020B0604020202020204" pitchFamily="34" charset="0"/>
              </a:rPr>
              <a:t>When using this PowerPoint presentation it is possible to modify the slides and their order so that you can tailor the lesson for your students. This presentation is supported by material from the </a:t>
            </a:r>
            <a:r>
              <a:rPr lang="en-GB" altLang="en-US" i="1" smtClean="0">
                <a:latin typeface="Arial" panose="020B0604020202020204" pitchFamily="34" charset="0"/>
              </a:rPr>
              <a:t>Chemistry for You</a:t>
            </a:r>
            <a:r>
              <a:rPr lang="en-GB" altLang="en-US" smtClean="0">
                <a:latin typeface="Arial" panose="020B0604020202020204" pitchFamily="34" charset="0"/>
              </a:rPr>
              <a:t> pupils’ book which tackles this topic in full (page 24), and questions are included in the text and at the end of the chapter (page 27). Further examination questions are on page 38.</a:t>
            </a:r>
          </a:p>
          <a:p>
            <a:pPr eaLnBrk="1" hangingPunct="1"/>
            <a:endParaRPr lang="en-GB" altLang="en-US" smtClean="0">
              <a:latin typeface="Arial" panose="020B0604020202020204" pitchFamily="34" charset="0"/>
            </a:endParaRPr>
          </a:p>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123101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EDC969-3B01-4B0F-8A71-E0DC6630BC8D}" type="slidenum">
              <a:rPr lang="en-GB" altLang="en-US" smtClean="0"/>
              <a:pPr>
                <a:spcBef>
                  <a:spcPct val="0"/>
                </a:spcBef>
              </a:pPr>
              <a:t>3</a:t>
            </a:fld>
            <a:endParaRPr lang="en-GB" alt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smtClean="0">
                <a:latin typeface="Arial" panose="020B0604020202020204" pitchFamily="34" charset="0"/>
              </a:rPr>
              <a:t>This is an animated slide: when you click the left-hand mouse button once, the first piece of information will appear; click the button again and the next will appear, etc. This animation can be removed to have all text displayed by going into Slide Show, Custom Animation, then by highlighting each piece of text in turn and clicking (left-hand mouse key) Remove.</a:t>
            </a:r>
          </a:p>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4131208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2ACB5-AF90-450F-B1C7-46428DBC047D}" type="slidenum">
              <a:rPr lang="en-GB" altLang="en-US" smtClean="0"/>
              <a:pPr>
                <a:spcBef>
                  <a:spcPct val="0"/>
                </a:spcBef>
              </a:pPr>
              <a:t>4</a:t>
            </a:fld>
            <a:endParaRPr lang="en-GB" alt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smtClean="0">
                <a:latin typeface="Arial" panose="020B0604020202020204" pitchFamily="34" charset="0"/>
              </a:rPr>
              <a:t>This is an animated slide: when you click the left-hand mouse button once, the first piece of information will appear; click the button again and the next will appear, etc. This animation can be removed to have all text displayed by going into Slide Show, Custom Animation, then by highlighting each piece of text in turn and clicking (left-hand mouse key) Remove.</a:t>
            </a:r>
          </a:p>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11035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9C22E5-419D-4011-95F5-1E4272EBE185}" type="slidenum">
              <a:rPr lang="en-GB" altLang="en-US" smtClean="0"/>
              <a:pPr>
                <a:spcBef>
                  <a:spcPct val="0"/>
                </a:spcBef>
              </a:pPr>
              <a:t>5</a:t>
            </a:fld>
            <a:endParaRPr lang="en-GB" alt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smtClean="0">
                <a:latin typeface="Arial" panose="020B0604020202020204" pitchFamily="34" charset="0"/>
              </a:rPr>
              <a:t>This is an animated slide: when you click the left-hand mouse button once, the first piece of information will appear; click the button again and the next will appear, etc. This animation can be removed to have all text displayed by going into Slide Show, Custom Animation, then by highlighting each piece of text in turn and clicking (left-hand mouse key) Remove.</a:t>
            </a:r>
          </a:p>
          <a:p>
            <a:pPr eaLnBrk="1" hangingPunct="1"/>
            <a:endParaRPr lang="en-GB" altLang="en-US" smtClean="0">
              <a:latin typeface="Arial" panose="020B0604020202020204" pitchFamily="34" charset="0"/>
            </a:endParaRPr>
          </a:p>
        </p:txBody>
      </p:sp>
    </p:spTree>
    <p:extLst>
      <p:ext uri="{BB962C8B-B14F-4D97-AF65-F5344CB8AC3E}">
        <p14:creationId xmlns:p14="http://schemas.microsoft.com/office/powerpoint/2010/main" val="2547177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286F54-AD9F-4815-A3D0-ED927E647402}" type="slidenum">
              <a:rPr lang="en-GB" altLang="en-US" smtClean="0"/>
              <a:pPr/>
              <a:t>21</a:t>
            </a:fld>
            <a:endParaRPr lang="en-GB" altLang="en-US" smtClean="0"/>
          </a:p>
        </p:txBody>
      </p:sp>
    </p:spTree>
    <p:extLst>
      <p:ext uri="{BB962C8B-B14F-4D97-AF65-F5344CB8AC3E}">
        <p14:creationId xmlns:p14="http://schemas.microsoft.com/office/powerpoint/2010/main" val="643396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F82BBBE-98AB-4AD5-B61C-6B70F7FBACEB}" type="slidenum">
              <a:rPr lang="en-GB" altLang="en-US" smtClean="0"/>
              <a:pPr/>
              <a:t>22</a:t>
            </a:fld>
            <a:endParaRPr lang="en-GB" altLang="en-US" smtClean="0"/>
          </a:p>
        </p:txBody>
      </p:sp>
    </p:spTree>
    <p:extLst>
      <p:ext uri="{BB962C8B-B14F-4D97-AF65-F5344CB8AC3E}">
        <p14:creationId xmlns:p14="http://schemas.microsoft.com/office/powerpoint/2010/main" val="2480806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95149B7-9D01-40AF-AA9A-99D47FB1954D}"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DDF3AD-78F2-4732-981F-49D443CB9606}" type="slidenum">
              <a:rPr lang="en-GB" smtClean="0"/>
              <a:t>‹#›</a:t>
            </a:fld>
            <a:endParaRPr lang="en-GB"/>
          </a:p>
        </p:txBody>
      </p:sp>
    </p:spTree>
    <p:extLst>
      <p:ext uri="{BB962C8B-B14F-4D97-AF65-F5344CB8AC3E}">
        <p14:creationId xmlns:p14="http://schemas.microsoft.com/office/powerpoint/2010/main" val="3062321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95149B7-9D01-40AF-AA9A-99D47FB1954D}"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DDF3AD-78F2-4732-981F-49D443CB9606}" type="slidenum">
              <a:rPr lang="en-GB" smtClean="0"/>
              <a:t>‹#›</a:t>
            </a:fld>
            <a:endParaRPr lang="en-GB"/>
          </a:p>
        </p:txBody>
      </p:sp>
    </p:spTree>
    <p:extLst>
      <p:ext uri="{BB962C8B-B14F-4D97-AF65-F5344CB8AC3E}">
        <p14:creationId xmlns:p14="http://schemas.microsoft.com/office/powerpoint/2010/main" val="1212374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95149B7-9D01-40AF-AA9A-99D47FB1954D}"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DDF3AD-78F2-4732-981F-49D443CB9606}" type="slidenum">
              <a:rPr lang="en-GB" smtClean="0"/>
              <a:t>‹#›</a:t>
            </a:fld>
            <a:endParaRPr lang="en-GB"/>
          </a:p>
        </p:txBody>
      </p:sp>
    </p:spTree>
    <p:extLst>
      <p:ext uri="{BB962C8B-B14F-4D97-AF65-F5344CB8AC3E}">
        <p14:creationId xmlns:p14="http://schemas.microsoft.com/office/powerpoint/2010/main" val="3186364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95149B7-9D01-40AF-AA9A-99D47FB1954D}"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DDF3AD-78F2-4732-981F-49D443CB9606}" type="slidenum">
              <a:rPr lang="en-GB" smtClean="0"/>
              <a:t>‹#›</a:t>
            </a:fld>
            <a:endParaRPr lang="en-GB"/>
          </a:p>
        </p:txBody>
      </p:sp>
    </p:spTree>
    <p:extLst>
      <p:ext uri="{BB962C8B-B14F-4D97-AF65-F5344CB8AC3E}">
        <p14:creationId xmlns:p14="http://schemas.microsoft.com/office/powerpoint/2010/main" val="3713830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95149B7-9D01-40AF-AA9A-99D47FB1954D}" type="datetimeFigureOut">
              <a:rPr lang="en-GB" smtClean="0"/>
              <a:t>05/06/2019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EDDF3AD-78F2-4732-981F-49D443CB9606}" type="slidenum">
              <a:rPr lang="en-GB" smtClean="0"/>
              <a:t>‹#›</a:t>
            </a:fld>
            <a:endParaRPr lang="en-GB"/>
          </a:p>
        </p:txBody>
      </p:sp>
    </p:spTree>
    <p:extLst>
      <p:ext uri="{BB962C8B-B14F-4D97-AF65-F5344CB8AC3E}">
        <p14:creationId xmlns:p14="http://schemas.microsoft.com/office/powerpoint/2010/main" val="2076429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95149B7-9D01-40AF-AA9A-99D47FB1954D}" type="datetimeFigureOut">
              <a:rPr lang="en-GB" smtClean="0"/>
              <a:t>05/06/2019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EDDF3AD-78F2-4732-981F-49D443CB9606}" type="slidenum">
              <a:rPr lang="en-GB" smtClean="0"/>
              <a:t>‹#›</a:t>
            </a:fld>
            <a:endParaRPr lang="en-GB"/>
          </a:p>
        </p:txBody>
      </p:sp>
    </p:spTree>
    <p:extLst>
      <p:ext uri="{BB962C8B-B14F-4D97-AF65-F5344CB8AC3E}">
        <p14:creationId xmlns:p14="http://schemas.microsoft.com/office/powerpoint/2010/main" val="3386949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5149B7-9D01-40AF-AA9A-99D47FB1954D}" type="datetimeFigureOut">
              <a:rPr lang="en-GB" smtClean="0"/>
              <a:t>05/06/2019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EDDF3AD-78F2-4732-981F-49D443CB9606}" type="slidenum">
              <a:rPr lang="en-GB" smtClean="0"/>
              <a:t>‹#›</a:t>
            </a:fld>
            <a:endParaRPr lang="en-GB"/>
          </a:p>
        </p:txBody>
      </p:sp>
    </p:spTree>
    <p:extLst>
      <p:ext uri="{BB962C8B-B14F-4D97-AF65-F5344CB8AC3E}">
        <p14:creationId xmlns:p14="http://schemas.microsoft.com/office/powerpoint/2010/main" val="3593112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95149B7-9D01-40AF-AA9A-99D47FB1954D}"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DDF3AD-78F2-4732-981F-49D443CB9606}" type="slidenum">
              <a:rPr lang="en-GB" smtClean="0"/>
              <a:t>‹#›</a:t>
            </a:fld>
            <a:endParaRPr lang="en-GB"/>
          </a:p>
        </p:txBody>
      </p:sp>
    </p:spTree>
    <p:extLst>
      <p:ext uri="{BB962C8B-B14F-4D97-AF65-F5344CB8AC3E}">
        <p14:creationId xmlns:p14="http://schemas.microsoft.com/office/powerpoint/2010/main" val="425180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95149B7-9D01-40AF-AA9A-99D47FB1954D}"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DDF3AD-78F2-4732-981F-49D443CB9606}" type="slidenum">
              <a:rPr lang="en-GB" smtClean="0"/>
              <a:t>‹#›</a:t>
            </a:fld>
            <a:endParaRPr lang="en-GB"/>
          </a:p>
        </p:txBody>
      </p:sp>
    </p:spTree>
    <p:extLst>
      <p:ext uri="{BB962C8B-B14F-4D97-AF65-F5344CB8AC3E}">
        <p14:creationId xmlns:p14="http://schemas.microsoft.com/office/powerpoint/2010/main" val="1229126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95149B7-9D01-40AF-AA9A-99D47FB1954D}"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DDF3AD-78F2-4732-981F-49D443CB9606}" type="slidenum">
              <a:rPr lang="en-GB" smtClean="0"/>
              <a:t>‹#›</a:t>
            </a:fld>
            <a:endParaRPr lang="en-GB"/>
          </a:p>
        </p:txBody>
      </p:sp>
    </p:spTree>
    <p:extLst>
      <p:ext uri="{BB962C8B-B14F-4D97-AF65-F5344CB8AC3E}">
        <p14:creationId xmlns:p14="http://schemas.microsoft.com/office/powerpoint/2010/main" val="2623843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95149B7-9D01-40AF-AA9A-99D47FB1954D}"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DDF3AD-78F2-4732-981F-49D443CB9606}" type="slidenum">
              <a:rPr lang="en-GB" smtClean="0"/>
              <a:t>‹#›</a:t>
            </a:fld>
            <a:endParaRPr lang="en-GB"/>
          </a:p>
        </p:txBody>
      </p:sp>
    </p:spTree>
    <p:extLst>
      <p:ext uri="{BB962C8B-B14F-4D97-AF65-F5344CB8AC3E}">
        <p14:creationId xmlns:p14="http://schemas.microsoft.com/office/powerpoint/2010/main" val="2941033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386" name="AutoShape 2"/>
          <p:cNvSpPr>
            <a:spLocks noChangeArrowheads="1"/>
          </p:cNvSpPr>
          <p:nvPr/>
        </p:nvSpPr>
        <p:spPr bwMode="auto">
          <a:xfrm>
            <a:off x="304800" y="381000"/>
            <a:ext cx="11582400" cy="5638800"/>
          </a:xfrm>
          <a:prstGeom prst="roundRect">
            <a:avLst>
              <a:gd name="adj" fmla="val 7912"/>
            </a:avLst>
          </a:prstGeom>
          <a:solidFill>
            <a:schemeClr val="folHlink"/>
          </a:solidFill>
          <a:ln>
            <a:noFill/>
          </a:ln>
          <a:effectLst/>
          <a:extLst>
            <a:ext uri="{91240B29-F687-4F45-9708-019B960494DF}">
              <a14:hiddenLine xmlns:a14="http://schemas.microsoft.com/office/drawing/2010/main" w="9525">
                <a:solidFill>
                  <a:srgbClr val="CCCC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16387" name="AutoShape 3"/>
          <p:cNvSpPr>
            <a:spLocks noChangeArrowheads="1"/>
          </p:cNvSpPr>
          <p:nvPr/>
        </p:nvSpPr>
        <p:spPr bwMode="white">
          <a:xfrm>
            <a:off x="436034" y="488950"/>
            <a:ext cx="11247967" cy="4768850"/>
          </a:xfrm>
          <a:prstGeom prst="roundRect">
            <a:avLst>
              <a:gd name="adj" fmla="val 7310"/>
            </a:avLst>
          </a:prstGeom>
          <a:solidFill>
            <a:schemeClr val="bg1"/>
          </a:solidFill>
          <a:ln>
            <a:noFill/>
          </a:ln>
          <a:effectLst/>
          <a:extLst>
            <a:ext uri="{91240B29-F687-4F45-9708-019B960494DF}">
              <a14:hiddenLine xmlns:a14="http://schemas.microsoft.com/office/drawing/2010/main" w="9525">
                <a:solidFill>
                  <a:srgbClr val="CCCC9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16388" name="AutoShape 4"/>
          <p:cNvSpPr>
            <a:spLocks noChangeArrowheads="1"/>
          </p:cNvSpPr>
          <p:nvPr/>
        </p:nvSpPr>
        <p:spPr bwMode="blackWhite">
          <a:xfrm>
            <a:off x="1828800" y="3338513"/>
            <a:ext cx="8534400" cy="2286000"/>
          </a:xfrm>
          <a:prstGeom prst="roundRect">
            <a:avLst>
              <a:gd name="adj" fmla="val 16667"/>
            </a:avLst>
          </a:prstGeom>
          <a:solidFill>
            <a:schemeClr val="bg1"/>
          </a:solidFill>
          <a:ln w="50800">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1800"/>
          </a:p>
        </p:txBody>
      </p:sp>
      <p:sp>
        <p:nvSpPr>
          <p:cNvPr id="16389" name="Rectangle 5"/>
          <p:cNvSpPr>
            <a:spLocks noGrp="1" noChangeArrowheads="1"/>
          </p:cNvSpPr>
          <p:nvPr>
            <p:ph type="ctrTitle"/>
          </p:nvPr>
        </p:nvSpPr>
        <p:spPr>
          <a:xfrm>
            <a:off x="914400" y="857250"/>
            <a:ext cx="10363200" cy="2266950"/>
          </a:xfrm>
        </p:spPr>
        <p:txBody>
          <a:bodyPr anchor="ctr" anchorCtr="1"/>
          <a:lstStyle>
            <a:lvl1pPr algn="ctr">
              <a:defRPr sz="4100" i="1"/>
            </a:lvl1pPr>
          </a:lstStyle>
          <a:p>
            <a:pPr lvl="0"/>
            <a:r>
              <a:rPr lang="en-GB" altLang="en-US" noProof="0" smtClean="0"/>
              <a:t>Click to edit Master title style</a:t>
            </a:r>
          </a:p>
        </p:txBody>
      </p:sp>
      <p:sp>
        <p:nvSpPr>
          <p:cNvPr id="16390" name="Rectangle 6"/>
          <p:cNvSpPr>
            <a:spLocks noGrp="1" noChangeArrowheads="1"/>
          </p:cNvSpPr>
          <p:nvPr>
            <p:ph type="subTitle" idx="1"/>
          </p:nvPr>
        </p:nvSpPr>
        <p:spPr>
          <a:xfrm>
            <a:off x="2336800" y="3567113"/>
            <a:ext cx="7213600" cy="1905000"/>
          </a:xfrm>
        </p:spPr>
        <p:txBody>
          <a:bodyPr anchor="ctr"/>
          <a:lstStyle>
            <a:lvl1pPr marL="0" indent="0" algn="ctr">
              <a:buFont typeface="Wingdings" panose="05000000000000000000" pitchFamily="2" charset="2"/>
              <a:buNone/>
              <a:defRPr sz="3300"/>
            </a:lvl1pPr>
          </a:lstStyle>
          <a:p>
            <a:pPr lvl="0"/>
            <a:r>
              <a:rPr lang="en-GB" altLang="en-US" noProof="0" smtClean="0"/>
              <a:t>Click to edit Master subtitle style</a:t>
            </a:r>
          </a:p>
        </p:txBody>
      </p:sp>
      <p:sp>
        <p:nvSpPr>
          <p:cNvPr id="16391" name="Rectangle 7"/>
          <p:cNvSpPr>
            <a:spLocks noGrp="1" noChangeArrowheads="1"/>
          </p:cNvSpPr>
          <p:nvPr>
            <p:ph type="dt" sz="half" idx="2"/>
          </p:nvPr>
        </p:nvSpPr>
        <p:spPr/>
        <p:txBody>
          <a:bodyPr/>
          <a:lstStyle>
            <a:lvl1pPr>
              <a:defRPr/>
            </a:lvl1pPr>
          </a:lstStyle>
          <a:p>
            <a:endParaRPr lang="en-GB" altLang="en-US"/>
          </a:p>
        </p:txBody>
      </p:sp>
      <p:sp>
        <p:nvSpPr>
          <p:cNvPr id="16392" name="Rectangle 8"/>
          <p:cNvSpPr>
            <a:spLocks noGrp="1" noChangeArrowheads="1"/>
          </p:cNvSpPr>
          <p:nvPr>
            <p:ph type="ftr" sz="quarter" idx="3"/>
          </p:nvPr>
        </p:nvSpPr>
        <p:spPr>
          <a:xfrm>
            <a:off x="4470400" y="6391275"/>
            <a:ext cx="3860800" cy="457200"/>
          </a:xfrm>
        </p:spPr>
        <p:txBody>
          <a:bodyPr/>
          <a:lstStyle>
            <a:lvl1pPr>
              <a:defRPr/>
            </a:lvl1pPr>
          </a:lstStyle>
          <a:p>
            <a:endParaRPr lang="en-GB" altLang="en-US"/>
          </a:p>
        </p:txBody>
      </p:sp>
      <p:sp>
        <p:nvSpPr>
          <p:cNvPr id="16393" name="Rectangle 9"/>
          <p:cNvSpPr>
            <a:spLocks noGrp="1" noChangeArrowheads="1"/>
          </p:cNvSpPr>
          <p:nvPr>
            <p:ph type="sldNum" sz="quarter" idx="4"/>
          </p:nvPr>
        </p:nvSpPr>
        <p:spPr>
          <a:xfrm>
            <a:off x="9144000" y="6391275"/>
            <a:ext cx="2133600" cy="457200"/>
          </a:xfrm>
        </p:spPr>
        <p:txBody>
          <a:bodyPr/>
          <a:lstStyle>
            <a:lvl1pPr>
              <a:defRPr/>
            </a:lvl1pPr>
          </a:lstStyle>
          <a:p>
            <a:fld id="{254A42FD-E35A-4EA4-B88D-A986A17FAEF6}" type="slidenum">
              <a:rPr lang="en-GB" altLang="en-US"/>
              <a:pPr/>
              <a:t>‹#›</a:t>
            </a:fld>
            <a:endParaRPr lang="en-GB" altLang="en-US"/>
          </a:p>
        </p:txBody>
      </p:sp>
    </p:spTree>
    <p:extLst>
      <p:ext uri="{BB962C8B-B14F-4D97-AF65-F5344CB8AC3E}">
        <p14:creationId xmlns:p14="http://schemas.microsoft.com/office/powerpoint/2010/main" val="261125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CC20F405-EE3E-433D-80DF-BED69B37DF9A}" type="slidenum">
              <a:rPr lang="en-GB" altLang="en-US"/>
              <a:pPr/>
              <a:t>‹#›</a:t>
            </a:fld>
            <a:endParaRPr lang="en-GB" altLang="en-US"/>
          </a:p>
        </p:txBody>
      </p:sp>
    </p:spTree>
    <p:extLst>
      <p:ext uri="{BB962C8B-B14F-4D97-AF65-F5344CB8AC3E}">
        <p14:creationId xmlns:p14="http://schemas.microsoft.com/office/powerpoint/2010/main" val="3703520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F0FAB0C8-A2D5-484B-B91E-ABD7C5B92848}" type="slidenum">
              <a:rPr lang="en-GB" altLang="en-US"/>
              <a:pPr/>
              <a:t>‹#›</a:t>
            </a:fld>
            <a:endParaRPr lang="en-GB" altLang="en-US"/>
          </a:p>
        </p:txBody>
      </p:sp>
    </p:spTree>
    <p:extLst>
      <p:ext uri="{BB962C8B-B14F-4D97-AF65-F5344CB8AC3E}">
        <p14:creationId xmlns:p14="http://schemas.microsoft.com/office/powerpoint/2010/main" val="6246677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016000" y="1905000"/>
            <a:ext cx="5029200" cy="40386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248400" y="1905000"/>
            <a:ext cx="5029200" cy="40386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DE4ECB86-445A-4410-8795-E3B0B1A26696}" type="slidenum">
              <a:rPr lang="en-GB" altLang="en-US"/>
              <a:pPr/>
              <a:t>‹#›</a:t>
            </a:fld>
            <a:endParaRPr lang="en-GB" altLang="en-US"/>
          </a:p>
        </p:txBody>
      </p:sp>
    </p:spTree>
    <p:extLst>
      <p:ext uri="{BB962C8B-B14F-4D97-AF65-F5344CB8AC3E}">
        <p14:creationId xmlns:p14="http://schemas.microsoft.com/office/powerpoint/2010/main" val="27526150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ltLang="en-US"/>
          </a:p>
        </p:txBody>
      </p:sp>
      <p:sp>
        <p:nvSpPr>
          <p:cNvPr id="8" name="Footer Placeholder 7"/>
          <p:cNvSpPr>
            <a:spLocks noGrp="1"/>
          </p:cNvSpPr>
          <p:nvPr>
            <p:ph type="ftr" sz="quarter" idx="11"/>
          </p:nvPr>
        </p:nvSpPr>
        <p:spPr/>
        <p:txBody>
          <a:bodyPr/>
          <a:lstStyle>
            <a:lvl1pPr>
              <a:defRPr/>
            </a:lvl1pPr>
          </a:lstStyle>
          <a:p>
            <a:endParaRPr lang="en-GB" altLang="en-US"/>
          </a:p>
        </p:txBody>
      </p:sp>
      <p:sp>
        <p:nvSpPr>
          <p:cNvPr id="9" name="Slide Number Placeholder 8"/>
          <p:cNvSpPr>
            <a:spLocks noGrp="1"/>
          </p:cNvSpPr>
          <p:nvPr>
            <p:ph type="sldNum" sz="quarter" idx="12"/>
          </p:nvPr>
        </p:nvSpPr>
        <p:spPr/>
        <p:txBody>
          <a:bodyPr/>
          <a:lstStyle>
            <a:lvl1pPr>
              <a:defRPr/>
            </a:lvl1pPr>
          </a:lstStyle>
          <a:p>
            <a:fld id="{C9F63CB9-2902-455F-A3F5-F3A356E9F5FC}" type="slidenum">
              <a:rPr lang="en-GB" altLang="en-US"/>
              <a:pPr/>
              <a:t>‹#›</a:t>
            </a:fld>
            <a:endParaRPr lang="en-GB" altLang="en-US"/>
          </a:p>
        </p:txBody>
      </p:sp>
    </p:spTree>
    <p:extLst>
      <p:ext uri="{BB962C8B-B14F-4D97-AF65-F5344CB8AC3E}">
        <p14:creationId xmlns:p14="http://schemas.microsoft.com/office/powerpoint/2010/main" val="194343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ltLang="en-US"/>
          </a:p>
        </p:txBody>
      </p:sp>
      <p:sp>
        <p:nvSpPr>
          <p:cNvPr id="4" name="Footer Placeholder 3"/>
          <p:cNvSpPr>
            <a:spLocks noGrp="1"/>
          </p:cNvSpPr>
          <p:nvPr>
            <p:ph type="ftr" sz="quarter" idx="11"/>
          </p:nvPr>
        </p:nvSpPr>
        <p:spPr/>
        <p:txBody>
          <a:bodyPr/>
          <a:lstStyle>
            <a:lvl1pPr>
              <a:defRPr/>
            </a:lvl1pPr>
          </a:lstStyle>
          <a:p>
            <a:endParaRPr lang="en-GB" altLang="en-US"/>
          </a:p>
        </p:txBody>
      </p:sp>
      <p:sp>
        <p:nvSpPr>
          <p:cNvPr id="5" name="Slide Number Placeholder 4"/>
          <p:cNvSpPr>
            <a:spLocks noGrp="1"/>
          </p:cNvSpPr>
          <p:nvPr>
            <p:ph type="sldNum" sz="quarter" idx="12"/>
          </p:nvPr>
        </p:nvSpPr>
        <p:spPr/>
        <p:txBody>
          <a:bodyPr/>
          <a:lstStyle>
            <a:lvl1pPr>
              <a:defRPr/>
            </a:lvl1pPr>
          </a:lstStyle>
          <a:p>
            <a:fld id="{91A8305B-0EEE-4C89-9978-ADA3967519F8}" type="slidenum">
              <a:rPr lang="en-GB" altLang="en-US"/>
              <a:pPr/>
              <a:t>‹#›</a:t>
            </a:fld>
            <a:endParaRPr lang="en-GB" altLang="en-US"/>
          </a:p>
        </p:txBody>
      </p:sp>
    </p:spTree>
    <p:extLst>
      <p:ext uri="{BB962C8B-B14F-4D97-AF65-F5344CB8AC3E}">
        <p14:creationId xmlns:p14="http://schemas.microsoft.com/office/powerpoint/2010/main" val="67323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ltLang="en-US"/>
          </a:p>
        </p:txBody>
      </p:sp>
      <p:sp>
        <p:nvSpPr>
          <p:cNvPr id="3" name="Footer Placeholder 2"/>
          <p:cNvSpPr>
            <a:spLocks noGrp="1"/>
          </p:cNvSpPr>
          <p:nvPr>
            <p:ph type="ftr" sz="quarter" idx="11"/>
          </p:nvPr>
        </p:nvSpPr>
        <p:spPr/>
        <p:txBody>
          <a:bodyPr/>
          <a:lstStyle>
            <a:lvl1pPr>
              <a:defRPr/>
            </a:lvl1pPr>
          </a:lstStyle>
          <a:p>
            <a:endParaRPr lang="en-GB" altLang="en-US"/>
          </a:p>
        </p:txBody>
      </p:sp>
      <p:sp>
        <p:nvSpPr>
          <p:cNvPr id="4" name="Slide Number Placeholder 3"/>
          <p:cNvSpPr>
            <a:spLocks noGrp="1"/>
          </p:cNvSpPr>
          <p:nvPr>
            <p:ph type="sldNum" sz="quarter" idx="12"/>
          </p:nvPr>
        </p:nvSpPr>
        <p:spPr/>
        <p:txBody>
          <a:bodyPr/>
          <a:lstStyle>
            <a:lvl1pPr>
              <a:defRPr/>
            </a:lvl1pPr>
          </a:lstStyle>
          <a:p>
            <a:fld id="{089E7759-29F6-4802-907B-0DCF685AFEEF}" type="slidenum">
              <a:rPr lang="en-GB" altLang="en-US"/>
              <a:pPr/>
              <a:t>‹#›</a:t>
            </a:fld>
            <a:endParaRPr lang="en-GB" altLang="en-US"/>
          </a:p>
        </p:txBody>
      </p:sp>
    </p:spTree>
    <p:extLst>
      <p:ext uri="{BB962C8B-B14F-4D97-AF65-F5344CB8AC3E}">
        <p14:creationId xmlns:p14="http://schemas.microsoft.com/office/powerpoint/2010/main" val="3203563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46D474B6-20CB-443B-873C-FFF2318B58AB}" type="slidenum">
              <a:rPr lang="en-GB" altLang="en-US"/>
              <a:pPr/>
              <a:t>‹#›</a:t>
            </a:fld>
            <a:endParaRPr lang="en-GB" altLang="en-US"/>
          </a:p>
        </p:txBody>
      </p:sp>
    </p:spTree>
    <p:extLst>
      <p:ext uri="{BB962C8B-B14F-4D97-AF65-F5344CB8AC3E}">
        <p14:creationId xmlns:p14="http://schemas.microsoft.com/office/powerpoint/2010/main" val="2356310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2BD4DBED-7E7C-4C7C-AC77-427CF7871A9B}" type="slidenum">
              <a:rPr lang="en-GB" altLang="en-US"/>
              <a:pPr/>
              <a:t>‹#›</a:t>
            </a:fld>
            <a:endParaRPr lang="en-GB" altLang="en-US"/>
          </a:p>
        </p:txBody>
      </p:sp>
    </p:spTree>
    <p:extLst>
      <p:ext uri="{BB962C8B-B14F-4D97-AF65-F5344CB8AC3E}">
        <p14:creationId xmlns:p14="http://schemas.microsoft.com/office/powerpoint/2010/main" val="2376347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73D0BF43-4704-426F-A74E-66E00C612249}" type="slidenum">
              <a:rPr lang="en-GB" altLang="en-US"/>
              <a:pPr/>
              <a:t>‹#›</a:t>
            </a:fld>
            <a:endParaRPr lang="en-GB" altLang="en-US"/>
          </a:p>
        </p:txBody>
      </p:sp>
    </p:spTree>
    <p:extLst>
      <p:ext uri="{BB962C8B-B14F-4D97-AF65-F5344CB8AC3E}">
        <p14:creationId xmlns:p14="http://schemas.microsoft.com/office/powerpoint/2010/main" val="2840840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12200" y="533400"/>
            <a:ext cx="2565400" cy="54102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016000" y="533400"/>
            <a:ext cx="7493000"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0D8A0FBE-1116-4AA3-A874-2F59E6D8ADF0}" type="slidenum">
              <a:rPr lang="en-GB" altLang="en-US"/>
              <a:pPr/>
              <a:t>‹#›</a:t>
            </a:fld>
            <a:endParaRPr lang="en-GB" altLang="en-US"/>
          </a:p>
        </p:txBody>
      </p:sp>
    </p:spTree>
    <p:extLst>
      <p:ext uri="{BB962C8B-B14F-4D97-AF65-F5344CB8AC3E}">
        <p14:creationId xmlns:p14="http://schemas.microsoft.com/office/powerpoint/2010/main" val="107167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227337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259677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215117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9560263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537364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910758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6/5/2019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879884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05675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542955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686259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51995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3837489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315042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501399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388991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145671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51852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1.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5149B7-9D01-40AF-AA9A-99D47FB1954D}" type="datetimeFigureOut">
              <a:rPr lang="en-GB" smtClean="0"/>
              <a:t>05/06/2019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DDF3AD-78F2-4732-981F-49D443CB9606}" type="slidenum">
              <a:rPr lang="en-GB" smtClean="0"/>
              <a:t>‹#›</a:t>
            </a:fld>
            <a:endParaRPr lang="en-GB"/>
          </a:p>
        </p:txBody>
      </p:sp>
    </p:spTree>
    <p:extLst>
      <p:ext uri="{BB962C8B-B14F-4D97-AF65-F5344CB8AC3E}">
        <p14:creationId xmlns:p14="http://schemas.microsoft.com/office/powerpoint/2010/main" val="248969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1016000" y="533400"/>
            <a:ext cx="10261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ltLang="en-US" smtClean="0"/>
              <a:t>Click to edit Master title style</a:t>
            </a:r>
          </a:p>
        </p:txBody>
      </p:sp>
      <p:sp>
        <p:nvSpPr>
          <p:cNvPr id="15363" name="Rectangle 3"/>
          <p:cNvSpPr>
            <a:spLocks noGrp="1" noChangeArrowheads="1"/>
          </p:cNvSpPr>
          <p:nvPr>
            <p:ph type="body" idx="1"/>
          </p:nvPr>
        </p:nvSpPr>
        <p:spPr bwMode="auto">
          <a:xfrm>
            <a:off x="1016000" y="1905000"/>
            <a:ext cx="102616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5364" name="Rectangle 4"/>
          <p:cNvSpPr>
            <a:spLocks noGrp="1" noChangeArrowheads="1"/>
          </p:cNvSpPr>
          <p:nvPr>
            <p:ph type="dt" sz="half" idx="2"/>
          </p:nvPr>
        </p:nvSpPr>
        <p:spPr bwMode="auto">
          <a:xfrm>
            <a:off x="1016000" y="6391275"/>
            <a:ext cx="2743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GB" altLang="en-US"/>
          </a:p>
        </p:txBody>
      </p:sp>
      <p:sp>
        <p:nvSpPr>
          <p:cNvPr id="15365" name="Rectangle 5"/>
          <p:cNvSpPr>
            <a:spLocks noGrp="1" noChangeArrowheads="1"/>
          </p:cNvSpPr>
          <p:nvPr>
            <p:ph type="ftr" sz="quarter" idx="3"/>
          </p:nvPr>
        </p:nvSpPr>
        <p:spPr bwMode="auto">
          <a:xfrm>
            <a:off x="4470400" y="6403975"/>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GB" altLang="en-US"/>
          </a:p>
        </p:txBody>
      </p:sp>
      <p:sp>
        <p:nvSpPr>
          <p:cNvPr id="15366" name="Rectangle 6"/>
          <p:cNvSpPr>
            <a:spLocks noGrp="1" noChangeArrowheads="1"/>
          </p:cNvSpPr>
          <p:nvPr>
            <p:ph type="sldNum" sz="quarter" idx="4"/>
          </p:nvPr>
        </p:nvSpPr>
        <p:spPr bwMode="auto">
          <a:xfrm>
            <a:off x="9144000" y="64008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fld id="{5DAC9383-3E1D-44C0-A046-F8196102881C}" type="slidenum">
              <a:rPr lang="en-GB" altLang="en-US"/>
              <a:pPr/>
              <a:t>‹#›</a:t>
            </a:fld>
            <a:endParaRPr lang="en-GB" altLang="en-US"/>
          </a:p>
        </p:txBody>
      </p:sp>
      <p:grpSp>
        <p:nvGrpSpPr>
          <p:cNvPr id="15367" name="Group 7"/>
          <p:cNvGrpSpPr>
            <a:grpSpLocks/>
          </p:cNvGrpSpPr>
          <p:nvPr/>
        </p:nvGrpSpPr>
        <p:grpSpPr bwMode="auto">
          <a:xfrm>
            <a:off x="224368" y="228600"/>
            <a:ext cx="11764433" cy="6096000"/>
            <a:chOff x="106" y="144"/>
            <a:chExt cx="5558" cy="3840"/>
          </a:xfrm>
        </p:grpSpPr>
        <p:sp>
          <p:nvSpPr>
            <p:cNvPr id="15368" name="AutoShape 8"/>
            <p:cNvSpPr>
              <a:spLocks noChangeArrowheads="1"/>
            </p:cNvSpPr>
            <p:nvPr/>
          </p:nvSpPr>
          <p:spPr bwMode="auto">
            <a:xfrm>
              <a:off x="106" y="144"/>
              <a:ext cx="5558" cy="3840"/>
            </a:xfrm>
            <a:prstGeom prst="roundRect">
              <a:avLst>
                <a:gd name="adj" fmla="val 11046"/>
              </a:avLst>
            </a:prstGeom>
            <a:noFill/>
            <a:ln w="2857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anose="02020603050405020304" pitchFamily="18" charset="0"/>
              </a:endParaRPr>
            </a:p>
          </p:txBody>
        </p:sp>
        <p:sp>
          <p:nvSpPr>
            <p:cNvPr id="15369" name="Line 9"/>
            <p:cNvSpPr>
              <a:spLocks noChangeShapeType="1"/>
            </p:cNvSpPr>
            <p:nvPr/>
          </p:nvSpPr>
          <p:spPr bwMode="auto">
            <a:xfrm>
              <a:off x="480" y="1077"/>
              <a:ext cx="4848"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p>
          </p:txBody>
        </p:sp>
      </p:grpSp>
    </p:spTree>
    <p:extLst>
      <p:ext uri="{BB962C8B-B14F-4D97-AF65-F5344CB8AC3E}">
        <p14:creationId xmlns:p14="http://schemas.microsoft.com/office/powerpoint/2010/main" val="35712866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defRPr sz="3300" kern="1200">
          <a:solidFill>
            <a:schemeClr val="tx2"/>
          </a:solidFill>
          <a:latin typeface="+mj-lt"/>
          <a:ea typeface="+mj-ea"/>
          <a:cs typeface="+mj-cs"/>
        </a:defRPr>
      </a:lvl1pPr>
      <a:lvl2pPr algn="l" rtl="0" fontAlgn="base">
        <a:spcBef>
          <a:spcPct val="0"/>
        </a:spcBef>
        <a:spcAft>
          <a:spcPct val="0"/>
        </a:spcAft>
        <a:defRPr sz="3300">
          <a:solidFill>
            <a:schemeClr val="tx2"/>
          </a:solidFill>
          <a:latin typeface="Arial Black" panose="020B0A04020102020204" pitchFamily="34" charset="0"/>
        </a:defRPr>
      </a:lvl2pPr>
      <a:lvl3pPr algn="l" rtl="0" fontAlgn="base">
        <a:spcBef>
          <a:spcPct val="0"/>
        </a:spcBef>
        <a:spcAft>
          <a:spcPct val="0"/>
        </a:spcAft>
        <a:defRPr sz="3300">
          <a:solidFill>
            <a:schemeClr val="tx2"/>
          </a:solidFill>
          <a:latin typeface="Arial Black" panose="020B0A04020102020204" pitchFamily="34" charset="0"/>
        </a:defRPr>
      </a:lvl3pPr>
      <a:lvl4pPr algn="l" rtl="0" fontAlgn="base">
        <a:spcBef>
          <a:spcPct val="0"/>
        </a:spcBef>
        <a:spcAft>
          <a:spcPct val="0"/>
        </a:spcAft>
        <a:defRPr sz="3300">
          <a:solidFill>
            <a:schemeClr val="tx2"/>
          </a:solidFill>
          <a:latin typeface="Arial Black" panose="020B0A04020102020204" pitchFamily="34" charset="0"/>
        </a:defRPr>
      </a:lvl4pPr>
      <a:lvl5pPr algn="l" rtl="0" fontAlgn="base">
        <a:spcBef>
          <a:spcPct val="0"/>
        </a:spcBef>
        <a:spcAft>
          <a:spcPct val="0"/>
        </a:spcAft>
        <a:defRPr sz="3300">
          <a:solidFill>
            <a:schemeClr val="tx2"/>
          </a:solidFill>
          <a:latin typeface="Arial Black" panose="020B0A04020102020204" pitchFamily="34" charset="0"/>
        </a:defRPr>
      </a:lvl5pPr>
      <a:lvl6pPr marL="457200" algn="l" rtl="0" fontAlgn="base">
        <a:spcBef>
          <a:spcPct val="0"/>
        </a:spcBef>
        <a:spcAft>
          <a:spcPct val="0"/>
        </a:spcAft>
        <a:defRPr sz="3300">
          <a:solidFill>
            <a:schemeClr val="tx2"/>
          </a:solidFill>
          <a:latin typeface="Arial Black" panose="020B0A04020102020204" pitchFamily="34" charset="0"/>
        </a:defRPr>
      </a:lvl6pPr>
      <a:lvl7pPr marL="914400" algn="l" rtl="0" fontAlgn="base">
        <a:spcBef>
          <a:spcPct val="0"/>
        </a:spcBef>
        <a:spcAft>
          <a:spcPct val="0"/>
        </a:spcAft>
        <a:defRPr sz="3300">
          <a:solidFill>
            <a:schemeClr val="tx2"/>
          </a:solidFill>
          <a:latin typeface="Arial Black" panose="020B0A04020102020204" pitchFamily="34" charset="0"/>
        </a:defRPr>
      </a:lvl7pPr>
      <a:lvl8pPr marL="1371600" algn="l" rtl="0" fontAlgn="base">
        <a:spcBef>
          <a:spcPct val="0"/>
        </a:spcBef>
        <a:spcAft>
          <a:spcPct val="0"/>
        </a:spcAft>
        <a:defRPr sz="3300">
          <a:solidFill>
            <a:schemeClr val="tx2"/>
          </a:solidFill>
          <a:latin typeface="Arial Black" panose="020B0A04020102020204" pitchFamily="34" charset="0"/>
        </a:defRPr>
      </a:lvl8pPr>
      <a:lvl9pPr marL="1828800" algn="l" rtl="0" fontAlgn="base">
        <a:spcBef>
          <a:spcPct val="0"/>
        </a:spcBef>
        <a:spcAft>
          <a:spcPct val="0"/>
        </a:spcAft>
        <a:defRPr sz="3300">
          <a:solidFill>
            <a:schemeClr val="tx2"/>
          </a:solidFill>
          <a:latin typeface="Arial Black" panose="020B0A04020102020204" pitchFamily="34" charset="0"/>
        </a:defRPr>
      </a:lvl9pPr>
    </p:titleStyle>
    <p:bodyStyle>
      <a:lvl1pPr marL="342900" indent="-342900" algn="l" rtl="0" fontAlgn="base">
        <a:spcBef>
          <a:spcPct val="20000"/>
        </a:spcBef>
        <a:spcAft>
          <a:spcPct val="0"/>
        </a:spcAft>
        <a:buClr>
          <a:schemeClr val="bg2"/>
        </a:buClr>
        <a:buSzPct val="70000"/>
        <a:buFont typeface="Wingdings" panose="05000000000000000000" pitchFamily="2" charset="2"/>
        <a:buChar char="l"/>
        <a:defRPr sz="3100" kern="12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150000"/>
        <a:buChar char="•"/>
        <a:defRPr sz="2600" kern="1200">
          <a:solidFill>
            <a:schemeClr val="tx1"/>
          </a:solidFill>
          <a:latin typeface="+mn-lt"/>
          <a:ea typeface="+mn-ea"/>
          <a:cs typeface="+mn-cs"/>
        </a:defRPr>
      </a:lvl2pPr>
      <a:lvl3pPr marL="1143000" indent="-228600" algn="l" rtl="0" fontAlgn="base">
        <a:spcBef>
          <a:spcPct val="20000"/>
        </a:spcBef>
        <a:spcAft>
          <a:spcPct val="0"/>
        </a:spcAft>
        <a:buClr>
          <a:schemeClr val="tx1"/>
        </a:buClr>
        <a:buSzPct val="150000"/>
        <a:buChar char="•"/>
        <a:defRPr sz="2200" kern="1200">
          <a:solidFill>
            <a:schemeClr val="tx1"/>
          </a:solidFill>
          <a:latin typeface="+mn-lt"/>
          <a:ea typeface="+mn-ea"/>
          <a:cs typeface="+mn-cs"/>
        </a:defRPr>
      </a:lvl3pPr>
      <a:lvl4pPr marL="1600200" indent="-228600" algn="l" rtl="0" fontAlgn="base">
        <a:spcBef>
          <a:spcPct val="20000"/>
        </a:spcBef>
        <a:spcAft>
          <a:spcPct val="0"/>
        </a:spcAft>
        <a:buClr>
          <a:schemeClr val="tx2"/>
        </a:buClr>
        <a:buSzPct val="150000"/>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folHlink"/>
        </a:buClr>
        <a:buSzPct val="15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6/5/2019</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28526186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slideLayout" Target="../slideLayouts/slideLayout4.xml"/><Relationship Id="rId1" Type="http://schemas.openxmlformats.org/officeDocument/2006/relationships/tags" Target="../tags/tag6.xml"/><Relationship Id="rId5" Type="http://schemas.openxmlformats.org/officeDocument/2006/relationships/image" Target="../media/image29.wmf"/><Relationship Id="rId4" Type="http://schemas.openxmlformats.org/officeDocument/2006/relationships/image" Target="../media/image28.wmf"/></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upload.wikimedia.org/wikipedia/commons/8/8f/Potassium-permanganate-sample.jpg"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upload.wikimedia.org/wikipedia/commons/8/8f/Potassium-permanganate-sample.jpg" TargetMode="External"/><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42040" y="63500"/>
            <a:ext cx="11506200" cy="6470052"/>
          </a:xfrm>
          <a:prstGeom prst="rect">
            <a:avLst/>
          </a:prstGeom>
          <a:ln>
            <a:solidFill>
              <a:srgbClr val="00B0F0"/>
            </a:solidFill>
          </a:ln>
        </p:spPr>
      </p:pic>
    </p:spTree>
    <p:extLst>
      <p:ext uri="{BB962C8B-B14F-4D97-AF65-F5344CB8AC3E}">
        <p14:creationId xmlns:p14="http://schemas.microsoft.com/office/powerpoint/2010/main" val="17748241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981200" y="109537"/>
            <a:ext cx="8229600" cy="725488"/>
          </a:xfrm>
        </p:spPr>
        <p:txBody>
          <a:bodyPr/>
          <a:lstStyle/>
          <a:p>
            <a:pPr algn="ctr" eaLnBrk="1" hangingPunct="1"/>
            <a:r>
              <a:rPr lang="en-GB" altLang="en-US" b="1" u="sng" dirty="0" smtClean="0"/>
              <a:t>Word equations</a:t>
            </a:r>
          </a:p>
        </p:txBody>
      </p:sp>
      <p:pic>
        <p:nvPicPr>
          <p:cNvPr id="14339" name="Picture 3" descr="BalEq"/>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3359150" y="1588869"/>
            <a:ext cx="5256212" cy="3632200"/>
          </a:xfrm>
          <a:noFill/>
        </p:spPr>
      </p:pic>
      <p:sp>
        <p:nvSpPr>
          <p:cNvPr id="14340" name="TextBox 1"/>
          <p:cNvSpPr txBox="1">
            <a:spLocks noChangeArrowheads="1"/>
          </p:cNvSpPr>
          <p:nvPr/>
        </p:nvSpPr>
        <p:spPr bwMode="auto">
          <a:xfrm>
            <a:off x="1703388" y="2781300"/>
            <a:ext cx="16557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a:t>Reactants</a:t>
            </a:r>
            <a:endParaRPr lang="en-GB" altLang="en-US" sz="2000"/>
          </a:p>
        </p:txBody>
      </p:sp>
      <p:sp>
        <p:nvSpPr>
          <p:cNvPr id="14341" name="TextBox 5"/>
          <p:cNvSpPr txBox="1">
            <a:spLocks noChangeArrowheads="1"/>
          </p:cNvSpPr>
          <p:nvPr/>
        </p:nvSpPr>
        <p:spPr bwMode="auto">
          <a:xfrm>
            <a:off x="8832850" y="2781300"/>
            <a:ext cx="1511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a:t>Products</a:t>
            </a:r>
          </a:p>
        </p:txBody>
      </p:sp>
    </p:spTree>
    <p:custDataLst>
      <p:tags r:id="rId1"/>
    </p:custDataLst>
    <p:extLst>
      <p:ext uri="{BB962C8B-B14F-4D97-AF65-F5344CB8AC3E}">
        <p14:creationId xmlns:p14="http://schemas.microsoft.com/office/powerpoint/2010/main" val="33499077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5"/>
          <p:cNvSpPr>
            <a:spLocks noChangeArrowheads="1"/>
          </p:cNvSpPr>
          <p:nvPr/>
        </p:nvSpPr>
        <p:spPr bwMode="auto">
          <a:xfrm>
            <a:off x="1981200" y="1600200"/>
            <a:ext cx="821848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GB" altLang="en-US" sz="2000"/>
          </a:p>
          <a:p>
            <a:pPr eaLnBrk="1" hangingPunct="1"/>
            <a:endParaRPr lang="en-GB" altLang="en-US" sz="2000"/>
          </a:p>
        </p:txBody>
      </p:sp>
      <p:sp>
        <p:nvSpPr>
          <p:cNvPr id="6153" name="Text Box 9"/>
          <p:cNvSpPr txBox="1">
            <a:spLocks noChangeArrowheads="1"/>
          </p:cNvSpPr>
          <p:nvPr/>
        </p:nvSpPr>
        <p:spPr bwMode="auto">
          <a:xfrm>
            <a:off x="1576551" y="1463565"/>
            <a:ext cx="10218354"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3200" dirty="0"/>
              <a:t>Word </a:t>
            </a:r>
            <a:r>
              <a:rPr lang="en-GB" altLang="en-US" sz="3200" dirty="0" err="1"/>
              <a:t>eq</a:t>
            </a:r>
            <a:r>
              <a:rPr lang="en-GB" altLang="en-US" sz="3200" u="sng" baseline="30000" dirty="0" err="1"/>
              <a:t>n</a:t>
            </a:r>
            <a:r>
              <a:rPr lang="en-GB" altLang="en-US" sz="3200" dirty="0"/>
              <a:t>: 	    hydrogen + oxygen </a:t>
            </a:r>
            <a:r>
              <a:rPr lang="en-GB" altLang="en-US" sz="3200" dirty="0">
                <a:cs typeface="Arial" panose="020B0604020202020204" pitchFamily="34" charset="0"/>
              </a:rPr>
              <a:t>→ </a:t>
            </a:r>
            <a:r>
              <a:rPr lang="en-GB" altLang="en-US" sz="3200" dirty="0"/>
              <a:t>water</a:t>
            </a:r>
          </a:p>
          <a:p>
            <a:pPr eaLnBrk="1" hangingPunct="1">
              <a:spcBef>
                <a:spcPct val="50000"/>
              </a:spcBef>
              <a:buFontTx/>
              <a:buNone/>
            </a:pPr>
            <a:r>
              <a:rPr lang="en-GB" altLang="en-US" sz="3200" dirty="0"/>
              <a:t>Symbol </a:t>
            </a:r>
            <a:r>
              <a:rPr lang="en-GB" altLang="en-US" sz="3200" dirty="0" err="1"/>
              <a:t>eq</a:t>
            </a:r>
            <a:r>
              <a:rPr lang="en-GB" altLang="en-US" sz="3200" u="sng" baseline="30000" dirty="0" err="1"/>
              <a:t>n</a:t>
            </a:r>
            <a:r>
              <a:rPr lang="en-GB" altLang="en-US" sz="3200" dirty="0"/>
              <a:t>:	    H</a:t>
            </a:r>
            <a:r>
              <a:rPr lang="en-GB" altLang="en-US" sz="3200" baseline="-25000" dirty="0"/>
              <a:t>2</a:t>
            </a:r>
            <a:r>
              <a:rPr lang="en-GB" altLang="en-US" sz="3200" dirty="0"/>
              <a:t> + O</a:t>
            </a:r>
            <a:r>
              <a:rPr lang="en-GB" altLang="en-US" sz="3200" baseline="-25000" dirty="0"/>
              <a:t>2</a:t>
            </a:r>
            <a:r>
              <a:rPr lang="en-GB" altLang="en-US" sz="3200" dirty="0"/>
              <a:t>    </a:t>
            </a:r>
            <a:r>
              <a:rPr lang="en-GB" altLang="en-US" sz="3200" dirty="0">
                <a:sym typeface="Wingdings" panose="05000000000000000000" pitchFamily="2" charset="2"/>
              </a:rPr>
              <a:t></a:t>
            </a:r>
            <a:r>
              <a:rPr lang="en-GB" altLang="en-US" sz="3200" dirty="0"/>
              <a:t>    H</a:t>
            </a:r>
            <a:r>
              <a:rPr lang="en-GB" altLang="en-US" sz="3200" baseline="-25000" dirty="0"/>
              <a:t>2</a:t>
            </a:r>
            <a:r>
              <a:rPr lang="en-GB" altLang="en-US" sz="3200" dirty="0"/>
              <a:t>O</a:t>
            </a:r>
          </a:p>
          <a:p>
            <a:pPr eaLnBrk="1" hangingPunct="1">
              <a:spcBef>
                <a:spcPct val="50000"/>
              </a:spcBef>
              <a:buFontTx/>
              <a:buNone/>
            </a:pPr>
            <a:r>
              <a:rPr lang="en-GB" altLang="en-US" sz="3200" dirty="0"/>
              <a:t>Atom count:	    </a:t>
            </a:r>
            <a:r>
              <a:rPr lang="en-GB" altLang="en-US" sz="3200" dirty="0" smtClean="0"/>
              <a:t>2xH,  2xO       </a:t>
            </a:r>
            <a:r>
              <a:rPr lang="en-GB" altLang="en-US" sz="3200" dirty="0"/>
              <a:t>2xH, 1xO</a:t>
            </a:r>
          </a:p>
        </p:txBody>
      </p:sp>
      <p:pic>
        <p:nvPicPr>
          <p:cNvPr id="23557" name="Picture 14" descr="ST_C4U 02 copyunbal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1583" y="3741410"/>
            <a:ext cx="4240568" cy="3116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u="sng" dirty="0" smtClean="0"/>
              <a:t>Making water</a:t>
            </a:r>
            <a:endParaRPr lang="en-GB" b="1" u="sng" dirty="0"/>
          </a:p>
        </p:txBody>
      </p:sp>
    </p:spTree>
    <p:custDataLst>
      <p:tags r:id="rId1"/>
    </p:custDataLst>
    <p:extLst>
      <p:ext uri="{BB962C8B-B14F-4D97-AF65-F5344CB8AC3E}">
        <p14:creationId xmlns:p14="http://schemas.microsoft.com/office/powerpoint/2010/main" val="37535263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5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15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15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5"/>
          <p:cNvSpPr>
            <a:spLocks noChangeArrowheads="1"/>
          </p:cNvSpPr>
          <p:nvPr/>
        </p:nvSpPr>
        <p:spPr bwMode="auto">
          <a:xfrm>
            <a:off x="1981200" y="1600200"/>
            <a:ext cx="821848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GB" altLang="en-US" sz="2000"/>
          </a:p>
          <a:p>
            <a:pPr eaLnBrk="1" hangingPunct="1"/>
            <a:endParaRPr lang="en-GB" altLang="en-US" sz="2000"/>
          </a:p>
        </p:txBody>
      </p:sp>
      <p:sp>
        <p:nvSpPr>
          <p:cNvPr id="9224" name="Text Box 8"/>
          <p:cNvSpPr txBox="1">
            <a:spLocks noChangeArrowheads="1"/>
          </p:cNvSpPr>
          <p:nvPr/>
        </p:nvSpPr>
        <p:spPr bwMode="auto">
          <a:xfrm>
            <a:off x="2234927" y="1467694"/>
            <a:ext cx="8351837"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3200" dirty="0"/>
              <a:t>Symbol </a:t>
            </a:r>
            <a:r>
              <a:rPr lang="en-GB" altLang="en-US" sz="3200" dirty="0" err="1"/>
              <a:t>eq</a:t>
            </a:r>
            <a:r>
              <a:rPr lang="en-GB" altLang="en-US" sz="3200" u="sng" baseline="30000" dirty="0" err="1"/>
              <a:t>n</a:t>
            </a:r>
            <a:r>
              <a:rPr lang="en-GB" altLang="en-US" sz="3200" dirty="0"/>
              <a:t>: 	    H</a:t>
            </a:r>
            <a:r>
              <a:rPr lang="en-GB" altLang="en-US" sz="3200" baseline="-25000" dirty="0"/>
              <a:t>2</a:t>
            </a:r>
            <a:r>
              <a:rPr lang="en-GB" altLang="en-US" sz="3200" dirty="0"/>
              <a:t> + O</a:t>
            </a:r>
            <a:r>
              <a:rPr lang="en-GB" altLang="en-US" sz="3200" baseline="-25000" dirty="0"/>
              <a:t>2   </a:t>
            </a:r>
            <a:r>
              <a:rPr lang="en-GB" altLang="en-US" sz="3200" dirty="0"/>
              <a:t> </a:t>
            </a:r>
            <a:r>
              <a:rPr lang="en-GB" altLang="en-US" sz="3200" dirty="0">
                <a:sym typeface="Wingdings" panose="05000000000000000000" pitchFamily="2" charset="2"/>
              </a:rPr>
              <a:t></a:t>
            </a:r>
            <a:r>
              <a:rPr lang="en-GB" altLang="en-US" sz="3200" dirty="0"/>
              <a:t>    H</a:t>
            </a:r>
            <a:r>
              <a:rPr lang="en-GB" altLang="en-US" sz="3200" baseline="-25000" dirty="0"/>
              <a:t>2</a:t>
            </a:r>
            <a:r>
              <a:rPr lang="en-GB" altLang="en-US" sz="3200" dirty="0"/>
              <a:t>O</a:t>
            </a:r>
          </a:p>
          <a:p>
            <a:pPr eaLnBrk="1" hangingPunct="1">
              <a:spcBef>
                <a:spcPct val="50000"/>
              </a:spcBef>
              <a:buFontTx/>
              <a:buNone/>
            </a:pPr>
            <a:r>
              <a:rPr lang="en-GB" altLang="en-US" sz="3200" dirty="0"/>
              <a:t>Balance O’s:	    H</a:t>
            </a:r>
            <a:r>
              <a:rPr lang="en-GB" altLang="en-US" sz="3200" baseline="-25000" dirty="0"/>
              <a:t>2</a:t>
            </a:r>
            <a:r>
              <a:rPr lang="en-GB" altLang="en-US" sz="3200" dirty="0"/>
              <a:t> + O</a:t>
            </a:r>
            <a:r>
              <a:rPr lang="en-GB" altLang="en-US" sz="3200" baseline="-25000" dirty="0"/>
              <a:t>2   </a:t>
            </a:r>
            <a:r>
              <a:rPr lang="en-GB" altLang="en-US" sz="3200" dirty="0"/>
              <a:t> </a:t>
            </a:r>
            <a:r>
              <a:rPr lang="en-GB" altLang="en-US" sz="3200" dirty="0">
                <a:sym typeface="Wingdings" panose="05000000000000000000" pitchFamily="2" charset="2"/>
              </a:rPr>
              <a:t></a:t>
            </a:r>
            <a:r>
              <a:rPr lang="en-GB" altLang="en-US" sz="3200" dirty="0"/>
              <a:t>    2H</a:t>
            </a:r>
            <a:r>
              <a:rPr lang="en-GB" altLang="en-US" sz="3200" baseline="-25000" dirty="0"/>
              <a:t>2</a:t>
            </a:r>
            <a:r>
              <a:rPr lang="en-GB" altLang="en-US" sz="3200" dirty="0"/>
              <a:t>O</a:t>
            </a:r>
          </a:p>
          <a:p>
            <a:pPr eaLnBrk="1" hangingPunct="1">
              <a:spcBef>
                <a:spcPct val="50000"/>
              </a:spcBef>
              <a:buFontTx/>
              <a:buNone/>
            </a:pPr>
            <a:r>
              <a:rPr lang="en-GB" altLang="en-US" sz="3200" dirty="0"/>
              <a:t>Atom count:	    2xH  2xO      4xH, 2xO</a:t>
            </a:r>
          </a:p>
          <a:p>
            <a:pPr eaLnBrk="1" hangingPunct="1">
              <a:spcBef>
                <a:spcPct val="50000"/>
              </a:spcBef>
              <a:buFontTx/>
              <a:buNone/>
            </a:pPr>
            <a:endParaRPr lang="en-GB" altLang="en-US" dirty="0"/>
          </a:p>
        </p:txBody>
      </p:sp>
      <p:pic>
        <p:nvPicPr>
          <p:cNvPr id="25605" name="Picture 13" descr="ST_C4U 02 copyunbal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6064" y="3506221"/>
            <a:ext cx="4445274" cy="336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u="sng" dirty="0" smtClean="0"/>
              <a:t>Making water</a:t>
            </a:r>
            <a:endParaRPr lang="en-GB" b="1" u="sng" dirty="0"/>
          </a:p>
        </p:txBody>
      </p:sp>
    </p:spTree>
    <p:custDataLst>
      <p:tags r:id="rId1"/>
    </p:custDataLst>
    <p:extLst>
      <p:ext uri="{BB962C8B-B14F-4D97-AF65-F5344CB8AC3E}">
        <p14:creationId xmlns:p14="http://schemas.microsoft.com/office/powerpoint/2010/main" val="41728467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2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22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22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5"/>
          <p:cNvSpPr>
            <a:spLocks noChangeArrowheads="1"/>
          </p:cNvSpPr>
          <p:nvPr/>
        </p:nvSpPr>
        <p:spPr bwMode="auto">
          <a:xfrm>
            <a:off x="1981200" y="1600200"/>
            <a:ext cx="821848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GB" altLang="en-US" sz="2000"/>
          </a:p>
          <a:p>
            <a:pPr eaLnBrk="1" hangingPunct="1"/>
            <a:endParaRPr lang="en-GB" altLang="en-US" sz="2000"/>
          </a:p>
        </p:txBody>
      </p:sp>
      <p:sp>
        <p:nvSpPr>
          <p:cNvPr id="11272" name="Text Box 8"/>
          <p:cNvSpPr txBox="1">
            <a:spLocks noChangeArrowheads="1"/>
          </p:cNvSpPr>
          <p:nvPr/>
        </p:nvSpPr>
        <p:spPr bwMode="auto">
          <a:xfrm>
            <a:off x="2351882" y="1416734"/>
            <a:ext cx="8424862"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3200" dirty="0"/>
              <a:t>Symbol </a:t>
            </a:r>
            <a:r>
              <a:rPr lang="en-GB" altLang="en-US" sz="3200" dirty="0" err="1"/>
              <a:t>eq</a:t>
            </a:r>
            <a:r>
              <a:rPr lang="en-GB" altLang="en-US" sz="3200" u="sng" baseline="30000" dirty="0" err="1"/>
              <a:t>n</a:t>
            </a:r>
            <a:r>
              <a:rPr lang="en-GB" altLang="en-US" sz="3200" dirty="0"/>
              <a:t>:      H</a:t>
            </a:r>
            <a:r>
              <a:rPr lang="en-GB" altLang="en-US" sz="3200" baseline="-25000" dirty="0"/>
              <a:t>2</a:t>
            </a:r>
            <a:r>
              <a:rPr lang="en-GB" altLang="en-US" sz="3200" dirty="0"/>
              <a:t> + O</a:t>
            </a:r>
            <a:r>
              <a:rPr lang="en-GB" altLang="en-US" sz="3200" baseline="-25000" dirty="0"/>
              <a:t>2   </a:t>
            </a:r>
            <a:r>
              <a:rPr lang="en-GB" altLang="en-US" sz="3200" dirty="0"/>
              <a:t> </a:t>
            </a:r>
            <a:r>
              <a:rPr lang="en-GB" altLang="en-US" sz="3200" dirty="0">
                <a:sym typeface="Wingdings" panose="05000000000000000000" pitchFamily="2" charset="2"/>
              </a:rPr>
              <a:t></a:t>
            </a:r>
            <a:r>
              <a:rPr lang="en-GB" altLang="en-US" sz="3200" dirty="0"/>
              <a:t>    2H</a:t>
            </a:r>
            <a:r>
              <a:rPr lang="en-GB" altLang="en-US" sz="3200" baseline="-25000" dirty="0"/>
              <a:t>2</a:t>
            </a:r>
            <a:r>
              <a:rPr lang="en-GB" altLang="en-US" sz="3200" dirty="0"/>
              <a:t>O</a:t>
            </a:r>
          </a:p>
          <a:p>
            <a:pPr eaLnBrk="1" hangingPunct="1">
              <a:spcBef>
                <a:spcPct val="50000"/>
              </a:spcBef>
              <a:buFontTx/>
              <a:buNone/>
            </a:pPr>
            <a:r>
              <a:rPr lang="en-GB" altLang="en-US" sz="3200" dirty="0"/>
              <a:t>Balance H’s:     2H</a:t>
            </a:r>
            <a:r>
              <a:rPr lang="en-GB" altLang="en-US" sz="3200" baseline="-25000" dirty="0"/>
              <a:t>2 </a:t>
            </a:r>
            <a:r>
              <a:rPr lang="en-GB" altLang="en-US" sz="3200" dirty="0"/>
              <a:t>+ O</a:t>
            </a:r>
            <a:r>
              <a:rPr lang="en-GB" altLang="en-US" sz="3200" baseline="-25000" dirty="0"/>
              <a:t>2  </a:t>
            </a:r>
            <a:r>
              <a:rPr lang="en-GB" altLang="en-US" sz="3200" dirty="0"/>
              <a:t> </a:t>
            </a:r>
            <a:r>
              <a:rPr lang="en-GB" altLang="en-US" sz="3200" dirty="0">
                <a:sym typeface="Wingdings" panose="05000000000000000000" pitchFamily="2" charset="2"/>
              </a:rPr>
              <a:t></a:t>
            </a:r>
            <a:r>
              <a:rPr lang="en-GB" altLang="en-US" sz="3200" dirty="0"/>
              <a:t>   2H</a:t>
            </a:r>
            <a:r>
              <a:rPr lang="en-GB" altLang="en-US" sz="3200" baseline="-25000" dirty="0"/>
              <a:t>2</a:t>
            </a:r>
            <a:r>
              <a:rPr lang="en-GB" altLang="en-US" sz="3200" dirty="0"/>
              <a:t>O</a:t>
            </a:r>
          </a:p>
          <a:p>
            <a:pPr eaLnBrk="1" hangingPunct="1">
              <a:spcBef>
                <a:spcPct val="50000"/>
              </a:spcBef>
              <a:buFontTx/>
              <a:buNone/>
            </a:pPr>
            <a:r>
              <a:rPr lang="en-GB" altLang="en-US" sz="3200" dirty="0"/>
              <a:t>Atom </a:t>
            </a:r>
            <a:r>
              <a:rPr lang="en-GB" altLang="en-US" sz="3200" dirty="0" smtClean="0"/>
              <a:t>count:	 4xH   </a:t>
            </a:r>
            <a:r>
              <a:rPr lang="en-GB" altLang="en-US" sz="3200" dirty="0"/>
              <a:t>2xO      4xH, 2xO</a:t>
            </a:r>
          </a:p>
        </p:txBody>
      </p:sp>
      <p:pic>
        <p:nvPicPr>
          <p:cNvPr id="27653" name="Picture 14" descr="ST_C4U 02 copybal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5860" y="3756324"/>
            <a:ext cx="4887256" cy="310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u="sng" dirty="0" smtClean="0"/>
              <a:t>Making water</a:t>
            </a:r>
            <a:endParaRPr lang="en-GB" b="1" u="sng" dirty="0"/>
          </a:p>
        </p:txBody>
      </p:sp>
    </p:spTree>
    <p:custDataLst>
      <p:tags r:id="rId1"/>
    </p:custDataLst>
    <p:extLst>
      <p:ext uri="{BB962C8B-B14F-4D97-AF65-F5344CB8AC3E}">
        <p14:creationId xmlns:p14="http://schemas.microsoft.com/office/powerpoint/2010/main" val="14214243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7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27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27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ChangeArrowheads="1"/>
          </p:cNvSpPr>
          <p:nvPr/>
        </p:nvSpPr>
        <p:spPr bwMode="auto">
          <a:xfrm>
            <a:off x="882869" y="1321129"/>
            <a:ext cx="1100269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har char="•"/>
              <a:tabLst>
                <a:tab pos="73025" algn="l"/>
                <a:tab pos="314325" algn="l"/>
                <a:tab pos="346075" algn="l"/>
                <a:tab pos="442913" algn="l"/>
                <a:tab pos="558800" algn="l"/>
                <a:tab pos="744538" algn="l"/>
                <a:tab pos="892175" algn="l"/>
                <a:tab pos="1565275" algn="l"/>
              </a:tabLst>
              <a:defRPr sz="2400">
                <a:solidFill>
                  <a:schemeClr val="tx1"/>
                </a:solidFill>
                <a:latin typeface="Arial" panose="020B0604020202020204" pitchFamily="34" charset="0"/>
              </a:defRPr>
            </a:lvl1pPr>
            <a:lvl2pPr marL="742950" indent="-285750">
              <a:spcBef>
                <a:spcPct val="20000"/>
              </a:spcBef>
              <a:buChar char="–"/>
              <a:tabLst>
                <a:tab pos="73025" algn="l"/>
                <a:tab pos="314325" algn="l"/>
                <a:tab pos="346075" algn="l"/>
                <a:tab pos="442913" algn="l"/>
                <a:tab pos="558800" algn="l"/>
                <a:tab pos="744538" algn="l"/>
                <a:tab pos="892175" algn="l"/>
                <a:tab pos="1565275" algn="l"/>
              </a:tabLst>
              <a:defRPr sz="2400">
                <a:solidFill>
                  <a:schemeClr val="tx1"/>
                </a:solidFill>
                <a:latin typeface="Arial" panose="020B0604020202020204" pitchFamily="34" charset="0"/>
              </a:defRPr>
            </a:lvl2pPr>
            <a:lvl3pPr marL="1143000" indent="-228600">
              <a:spcBef>
                <a:spcPct val="20000"/>
              </a:spcBef>
              <a:buChar char="•"/>
              <a:tabLst>
                <a:tab pos="73025" algn="l"/>
                <a:tab pos="314325" algn="l"/>
                <a:tab pos="346075" algn="l"/>
                <a:tab pos="442913" algn="l"/>
                <a:tab pos="558800" algn="l"/>
                <a:tab pos="744538" algn="l"/>
                <a:tab pos="892175" algn="l"/>
                <a:tab pos="1565275" algn="l"/>
              </a:tabLst>
              <a:defRPr sz="2400">
                <a:solidFill>
                  <a:schemeClr val="tx1"/>
                </a:solidFill>
                <a:latin typeface="Arial" panose="020B0604020202020204" pitchFamily="34" charset="0"/>
              </a:defRPr>
            </a:lvl3pPr>
            <a:lvl4pPr marL="1600200" indent="-228600">
              <a:spcBef>
                <a:spcPct val="20000"/>
              </a:spcBef>
              <a:buChar char="–"/>
              <a:tabLst>
                <a:tab pos="73025" algn="l"/>
                <a:tab pos="314325" algn="l"/>
                <a:tab pos="346075" algn="l"/>
                <a:tab pos="442913" algn="l"/>
                <a:tab pos="558800" algn="l"/>
                <a:tab pos="744538" algn="l"/>
                <a:tab pos="892175" algn="l"/>
                <a:tab pos="1565275" algn="l"/>
              </a:tabLst>
              <a:defRPr sz="2000">
                <a:solidFill>
                  <a:schemeClr val="tx1"/>
                </a:solidFill>
                <a:latin typeface="Arial" panose="020B0604020202020204" pitchFamily="34" charset="0"/>
              </a:defRPr>
            </a:lvl4pPr>
            <a:lvl5pPr marL="2057400" indent="-228600">
              <a:spcBef>
                <a:spcPct val="20000"/>
              </a:spcBef>
              <a:buChar char="»"/>
              <a:tabLst>
                <a:tab pos="73025" algn="l"/>
                <a:tab pos="314325" algn="l"/>
                <a:tab pos="346075" algn="l"/>
                <a:tab pos="442913" algn="l"/>
                <a:tab pos="558800" algn="l"/>
                <a:tab pos="744538" algn="l"/>
                <a:tab pos="892175" algn="l"/>
                <a:tab pos="156527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3025" algn="l"/>
                <a:tab pos="314325" algn="l"/>
                <a:tab pos="346075" algn="l"/>
                <a:tab pos="442913" algn="l"/>
                <a:tab pos="558800" algn="l"/>
                <a:tab pos="744538" algn="l"/>
                <a:tab pos="892175" algn="l"/>
                <a:tab pos="156527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3025" algn="l"/>
                <a:tab pos="314325" algn="l"/>
                <a:tab pos="346075" algn="l"/>
                <a:tab pos="442913" algn="l"/>
                <a:tab pos="558800" algn="l"/>
                <a:tab pos="744538" algn="l"/>
                <a:tab pos="892175" algn="l"/>
                <a:tab pos="156527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3025" algn="l"/>
                <a:tab pos="314325" algn="l"/>
                <a:tab pos="346075" algn="l"/>
                <a:tab pos="442913" algn="l"/>
                <a:tab pos="558800" algn="l"/>
                <a:tab pos="744538" algn="l"/>
                <a:tab pos="892175" algn="l"/>
                <a:tab pos="156527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3025" algn="l"/>
                <a:tab pos="314325" algn="l"/>
                <a:tab pos="346075" algn="l"/>
                <a:tab pos="442913" algn="l"/>
                <a:tab pos="558800" algn="l"/>
                <a:tab pos="744538" algn="l"/>
                <a:tab pos="892175" algn="l"/>
                <a:tab pos="1565275" algn="l"/>
              </a:tabLst>
              <a:defRPr sz="2000">
                <a:solidFill>
                  <a:schemeClr val="tx1"/>
                </a:solidFill>
                <a:latin typeface="Arial" panose="020B0604020202020204" pitchFamily="34" charset="0"/>
              </a:defRPr>
            </a:lvl9pPr>
          </a:lstStyle>
          <a:p>
            <a:pPr marL="0" indent="0">
              <a:lnSpc>
                <a:spcPct val="200000"/>
              </a:lnSpc>
              <a:spcBef>
                <a:spcPct val="0"/>
              </a:spcBef>
              <a:buSzPts val="1200"/>
              <a:buNone/>
            </a:pPr>
            <a:r>
              <a:rPr lang="en-US" altLang="en-US" sz="2800" dirty="0">
                <a:solidFill>
                  <a:srgbClr val="000000"/>
                </a:solidFill>
                <a:latin typeface="Calibri" panose="020F0502020204030204" pitchFamily="34" charset="0"/>
                <a:cs typeface="Calibri" panose="020F0502020204030204" pitchFamily="34" charset="0"/>
              </a:rPr>
              <a:t>	H</a:t>
            </a:r>
            <a:r>
              <a:rPr lang="en-US" altLang="en-US" sz="2800" baseline="-25000" dirty="0">
                <a:solidFill>
                  <a:srgbClr val="000000"/>
                </a:solidFill>
                <a:latin typeface="Calibri" panose="020F0502020204030204" pitchFamily="34" charset="0"/>
                <a:cs typeface="Calibri" panose="020F0502020204030204" pitchFamily="34" charset="0"/>
              </a:rPr>
              <a:t>2 			</a:t>
            </a:r>
            <a:r>
              <a:rPr lang="en-US" altLang="en-US" sz="2800" dirty="0">
                <a:solidFill>
                  <a:srgbClr val="000000"/>
                </a:solidFill>
                <a:latin typeface="Calibri" panose="020F0502020204030204" pitchFamily="34" charset="0"/>
                <a:cs typeface="Calibri" panose="020F0502020204030204" pitchFamily="34" charset="0"/>
              </a:rPr>
              <a:t>+		Br</a:t>
            </a:r>
            <a:r>
              <a:rPr lang="en-US" altLang="en-US" sz="2800" baseline="-25000" dirty="0">
                <a:solidFill>
                  <a:srgbClr val="000000"/>
                </a:solidFill>
                <a:latin typeface="Calibri" panose="020F0502020204030204" pitchFamily="34" charset="0"/>
                <a:cs typeface="Calibri" panose="020F0502020204030204" pitchFamily="34" charset="0"/>
              </a:rPr>
              <a:t>2</a:t>
            </a:r>
            <a:r>
              <a:rPr lang="en-US" altLang="en-US" sz="2800" dirty="0">
                <a:solidFill>
                  <a:srgbClr val="000000"/>
                </a:solidFill>
                <a:latin typeface="Calibri" panose="020F0502020204030204" pitchFamily="34" charset="0"/>
                <a:cs typeface="Calibri" panose="020F0502020204030204" pitchFamily="34" charset="0"/>
              </a:rPr>
              <a:t> 	</a:t>
            </a:r>
            <a:r>
              <a:rPr lang="en-US" altLang="en-US" sz="2800" dirty="0" smtClean="0">
                <a:solidFill>
                  <a:srgbClr val="000000"/>
                </a:solidFill>
                <a:latin typeface="Calibri" panose="020F0502020204030204" pitchFamily="34" charset="0"/>
                <a:cs typeface="Calibri" panose="020F0502020204030204" pitchFamily="34" charset="0"/>
              </a:rPr>
              <a:t>	</a:t>
            </a:r>
            <a:r>
              <a:rPr lang="en-US" altLang="en-US" sz="2800" dirty="0" smtClean="0">
                <a:solidFill>
                  <a:srgbClr val="000000"/>
                </a:solidFill>
                <a:latin typeface="Calibri" panose="020F0502020204030204" pitchFamily="34" charset="0"/>
                <a:cs typeface="Calibri" panose="020F0502020204030204" pitchFamily="34" charset="0"/>
                <a:sym typeface="Wingdings" panose="05000000000000000000" pitchFamily="2" charset="2"/>
              </a:rPr>
              <a:t></a:t>
            </a:r>
            <a:r>
              <a:rPr lang="en-US" altLang="en-US" sz="2800" dirty="0" smtClean="0">
                <a:solidFill>
                  <a:srgbClr val="000000"/>
                </a:solidFill>
                <a:latin typeface="Calibri" panose="020F0502020204030204" pitchFamily="34" charset="0"/>
                <a:cs typeface="Calibri" panose="020F0502020204030204" pitchFamily="34" charset="0"/>
              </a:rPr>
              <a:t> </a:t>
            </a:r>
            <a:r>
              <a:rPr lang="en-US" altLang="en-US" sz="2800" dirty="0">
                <a:solidFill>
                  <a:srgbClr val="000000"/>
                </a:solidFill>
                <a:latin typeface="Calibri" panose="020F0502020204030204" pitchFamily="34" charset="0"/>
                <a:cs typeface="Calibri" panose="020F0502020204030204" pitchFamily="34" charset="0"/>
              </a:rPr>
              <a:t>	</a:t>
            </a:r>
            <a:r>
              <a:rPr lang="en-US" altLang="en-US" sz="2800" dirty="0" err="1">
                <a:solidFill>
                  <a:srgbClr val="000000"/>
                </a:solidFill>
                <a:latin typeface="Calibri" panose="020F0502020204030204" pitchFamily="34" charset="0"/>
                <a:cs typeface="Calibri" panose="020F0502020204030204" pitchFamily="34" charset="0"/>
              </a:rPr>
              <a:t>HBr</a:t>
            </a:r>
            <a:endParaRPr lang="en-GB" altLang="en-US" sz="2800" dirty="0">
              <a:latin typeface="Calibri" panose="020F0502020204030204" pitchFamily="34" charset="0"/>
              <a:cs typeface="Calibri" panose="020F0502020204030204" pitchFamily="34" charset="0"/>
            </a:endParaRPr>
          </a:p>
          <a:p>
            <a:pPr marL="0" indent="0">
              <a:lnSpc>
                <a:spcPct val="200000"/>
              </a:lnSpc>
              <a:spcBef>
                <a:spcPct val="0"/>
              </a:spcBef>
              <a:buSzPts val="1200"/>
              <a:buNone/>
            </a:pPr>
            <a:r>
              <a:rPr lang="en-US" altLang="en-US" sz="2800" dirty="0">
                <a:solidFill>
                  <a:srgbClr val="000000"/>
                </a:solidFill>
                <a:latin typeface="Calibri" panose="020F0502020204030204" pitchFamily="34" charset="0"/>
                <a:cs typeface="Calibri" panose="020F0502020204030204" pitchFamily="34" charset="0"/>
              </a:rPr>
              <a:t>	Ca	 		+ 		O</a:t>
            </a:r>
            <a:r>
              <a:rPr lang="en-US" altLang="en-US" sz="2800" baseline="-25000" dirty="0">
                <a:solidFill>
                  <a:srgbClr val="000000"/>
                </a:solidFill>
                <a:latin typeface="Calibri" panose="020F0502020204030204" pitchFamily="34" charset="0"/>
                <a:cs typeface="Calibri" panose="020F0502020204030204" pitchFamily="34" charset="0"/>
              </a:rPr>
              <a:t>2</a:t>
            </a:r>
            <a:r>
              <a:rPr lang="en-US" altLang="en-US" sz="2800" dirty="0">
                <a:solidFill>
                  <a:srgbClr val="000000"/>
                </a:solidFill>
                <a:latin typeface="Calibri" panose="020F0502020204030204" pitchFamily="34" charset="0"/>
                <a:cs typeface="Calibri" panose="020F0502020204030204" pitchFamily="34" charset="0"/>
              </a:rPr>
              <a:t> 	</a:t>
            </a:r>
            <a:r>
              <a:rPr lang="en-US" altLang="en-US" sz="2800" dirty="0" smtClean="0">
                <a:solidFill>
                  <a:srgbClr val="000000"/>
                </a:solidFill>
                <a:latin typeface="Calibri" panose="020F0502020204030204" pitchFamily="34" charset="0"/>
                <a:cs typeface="Calibri" panose="020F0502020204030204" pitchFamily="34" charset="0"/>
              </a:rPr>
              <a:t>	</a:t>
            </a:r>
            <a:r>
              <a:rPr lang="en-US" altLang="en-US" sz="2800" dirty="0" smtClean="0">
                <a:solidFill>
                  <a:srgbClr val="000000"/>
                </a:solidFill>
                <a:latin typeface="Calibri" panose="020F0502020204030204" pitchFamily="34" charset="0"/>
                <a:cs typeface="Calibri" panose="020F0502020204030204" pitchFamily="34" charset="0"/>
                <a:sym typeface="Wingdings" panose="05000000000000000000" pitchFamily="2" charset="2"/>
              </a:rPr>
              <a:t></a:t>
            </a:r>
            <a:r>
              <a:rPr lang="en-US" altLang="en-US" sz="2800" dirty="0" smtClean="0">
                <a:solidFill>
                  <a:srgbClr val="000000"/>
                </a:solidFill>
                <a:latin typeface="Calibri" panose="020F0502020204030204" pitchFamily="34" charset="0"/>
                <a:cs typeface="Calibri" panose="020F0502020204030204" pitchFamily="34" charset="0"/>
              </a:rPr>
              <a:t> </a:t>
            </a:r>
            <a:r>
              <a:rPr lang="en-US" altLang="en-US" sz="2800" dirty="0">
                <a:solidFill>
                  <a:srgbClr val="000000"/>
                </a:solidFill>
                <a:latin typeface="Calibri" panose="020F0502020204030204" pitchFamily="34" charset="0"/>
                <a:cs typeface="Calibri" panose="020F0502020204030204" pitchFamily="34" charset="0"/>
              </a:rPr>
              <a:t>	</a:t>
            </a:r>
            <a:r>
              <a:rPr lang="en-US" altLang="en-US" sz="2800" dirty="0" err="1">
                <a:solidFill>
                  <a:srgbClr val="000000"/>
                </a:solidFill>
                <a:latin typeface="Calibri" panose="020F0502020204030204" pitchFamily="34" charset="0"/>
                <a:cs typeface="Calibri" panose="020F0502020204030204" pitchFamily="34" charset="0"/>
              </a:rPr>
              <a:t>CaO</a:t>
            </a:r>
            <a:endParaRPr lang="en-GB" altLang="en-US" sz="2800" dirty="0">
              <a:latin typeface="Calibri" panose="020F0502020204030204" pitchFamily="34" charset="0"/>
              <a:cs typeface="Calibri" panose="020F0502020204030204" pitchFamily="34" charset="0"/>
            </a:endParaRPr>
          </a:p>
          <a:p>
            <a:pPr marL="0" indent="0">
              <a:lnSpc>
                <a:spcPct val="200000"/>
              </a:lnSpc>
              <a:spcBef>
                <a:spcPct val="0"/>
              </a:spcBef>
              <a:buSzPts val="1200"/>
              <a:buNone/>
            </a:pPr>
            <a:r>
              <a:rPr lang="en-US" altLang="en-US" sz="2800" dirty="0">
                <a:solidFill>
                  <a:srgbClr val="000000"/>
                </a:solidFill>
                <a:latin typeface="Calibri" panose="020F0502020204030204" pitchFamily="34" charset="0"/>
                <a:cs typeface="Calibri" panose="020F0502020204030204" pitchFamily="34" charset="0"/>
              </a:rPr>
              <a:t>	MgCO</a:t>
            </a:r>
            <a:r>
              <a:rPr lang="en-US" altLang="en-US" sz="2800" baseline="-25000" dirty="0">
                <a:solidFill>
                  <a:srgbClr val="000000"/>
                </a:solidFill>
                <a:latin typeface="Calibri" panose="020F0502020204030204" pitchFamily="34" charset="0"/>
                <a:cs typeface="Calibri" panose="020F0502020204030204" pitchFamily="34" charset="0"/>
              </a:rPr>
              <a:t>3</a:t>
            </a:r>
            <a:r>
              <a:rPr lang="en-US" altLang="en-US" sz="2800" dirty="0">
                <a:solidFill>
                  <a:srgbClr val="000000"/>
                </a:solidFill>
                <a:latin typeface="Calibri" panose="020F0502020204030204" pitchFamily="34" charset="0"/>
                <a:cs typeface="Calibri" panose="020F0502020204030204" pitchFamily="34" charset="0"/>
              </a:rPr>
              <a:t>	+ 		</a:t>
            </a:r>
            <a:r>
              <a:rPr lang="en-US" altLang="en-US" sz="2800" dirty="0" err="1" smtClean="0">
                <a:solidFill>
                  <a:srgbClr val="000000"/>
                </a:solidFill>
                <a:latin typeface="Calibri" panose="020F0502020204030204" pitchFamily="34" charset="0"/>
                <a:cs typeface="Calibri" panose="020F0502020204030204" pitchFamily="34" charset="0"/>
              </a:rPr>
              <a:t>HCl</a:t>
            </a:r>
            <a:r>
              <a:rPr lang="en-US" altLang="en-US" sz="2800" dirty="0" smtClean="0">
                <a:solidFill>
                  <a:srgbClr val="000000"/>
                </a:solidFill>
                <a:latin typeface="Calibri" panose="020F0502020204030204" pitchFamily="34" charset="0"/>
                <a:cs typeface="Calibri" panose="020F0502020204030204" pitchFamily="34" charset="0"/>
              </a:rPr>
              <a:t>	</a:t>
            </a:r>
            <a:r>
              <a:rPr lang="en-US" altLang="en-US" sz="2800" dirty="0" smtClean="0">
                <a:solidFill>
                  <a:srgbClr val="000000"/>
                </a:solidFill>
                <a:latin typeface="Calibri" panose="020F0502020204030204" pitchFamily="34" charset="0"/>
                <a:cs typeface="Calibri" panose="020F0502020204030204" pitchFamily="34" charset="0"/>
                <a:sym typeface="Wingdings" panose="05000000000000000000" pitchFamily="2" charset="2"/>
              </a:rPr>
              <a:t></a:t>
            </a:r>
            <a:r>
              <a:rPr lang="en-US" altLang="en-US" sz="2800" dirty="0" smtClean="0">
                <a:solidFill>
                  <a:srgbClr val="000000"/>
                </a:solidFill>
                <a:latin typeface="Calibri" panose="020F0502020204030204" pitchFamily="34" charset="0"/>
                <a:cs typeface="Calibri" panose="020F0502020204030204" pitchFamily="34" charset="0"/>
              </a:rPr>
              <a:t> </a:t>
            </a:r>
            <a:r>
              <a:rPr lang="en-US" altLang="en-US" sz="2800" dirty="0">
                <a:solidFill>
                  <a:srgbClr val="000000"/>
                </a:solidFill>
                <a:latin typeface="Calibri" panose="020F0502020204030204" pitchFamily="34" charset="0"/>
                <a:cs typeface="Calibri" panose="020F0502020204030204" pitchFamily="34" charset="0"/>
              </a:rPr>
              <a:t>	MgCl</a:t>
            </a:r>
            <a:r>
              <a:rPr lang="en-US" altLang="en-US" sz="2800" baseline="-25000" dirty="0">
                <a:solidFill>
                  <a:srgbClr val="000000"/>
                </a:solidFill>
                <a:latin typeface="Calibri" panose="020F0502020204030204" pitchFamily="34" charset="0"/>
                <a:cs typeface="Calibri" panose="020F0502020204030204" pitchFamily="34" charset="0"/>
              </a:rPr>
              <a:t>2 	</a:t>
            </a:r>
            <a:r>
              <a:rPr lang="en-US" altLang="en-US" sz="2800" dirty="0">
                <a:solidFill>
                  <a:srgbClr val="000000"/>
                </a:solidFill>
                <a:latin typeface="Calibri" panose="020F0502020204030204" pitchFamily="34" charset="0"/>
                <a:cs typeface="Calibri" panose="020F0502020204030204" pitchFamily="34" charset="0"/>
              </a:rPr>
              <a:t>+		H</a:t>
            </a:r>
            <a:r>
              <a:rPr lang="en-US" altLang="en-US" sz="2800" baseline="-25000" dirty="0">
                <a:solidFill>
                  <a:srgbClr val="000000"/>
                </a:solidFill>
                <a:latin typeface="Calibri" panose="020F0502020204030204" pitchFamily="34" charset="0"/>
                <a:cs typeface="Calibri" panose="020F0502020204030204" pitchFamily="34" charset="0"/>
              </a:rPr>
              <a:t>2</a:t>
            </a:r>
            <a:r>
              <a:rPr lang="en-US" altLang="en-US" sz="2800" dirty="0">
                <a:solidFill>
                  <a:srgbClr val="000000"/>
                </a:solidFill>
                <a:latin typeface="Calibri" panose="020F0502020204030204" pitchFamily="34" charset="0"/>
                <a:cs typeface="Calibri" panose="020F0502020204030204" pitchFamily="34" charset="0"/>
              </a:rPr>
              <a:t>O	+	CO</a:t>
            </a:r>
            <a:r>
              <a:rPr lang="en-US" altLang="en-US" sz="2800" baseline="-25000" dirty="0">
                <a:solidFill>
                  <a:srgbClr val="000000"/>
                </a:solidFill>
                <a:latin typeface="Calibri" panose="020F0502020204030204" pitchFamily="34" charset="0"/>
                <a:cs typeface="Calibri" panose="020F0502020204030204" pitchFamily="34" charset="0"/>
              </a:rPr>
              <a:t>2</a:t>
            </a:r>
            <a:endParaRPr lang="en-GB" altLang="en-US" sz="2800" dirty="0">
              <a:latin typeface="Calibri" panose="020F0502020204030204" pitchFamily="34" charset="0"/>
              <a:cs typeface="Calibri" panose="020F0502020204030204" pitchFamily="34" charset="0"/>
            </a:endParaRPr>
          </a:p>
          <a:p>
            <a:pPr marL="0" indent="0">
              <a:lnSpc>
                <a:spcPct val="200000"/>
              </a:lnSpc>
              <a:spcBef>
                <a:spcPct val="0"/>
              </a:spcBef>
              <a:buSzPts val="1200"/>
              <a:buNone/>
            </a:pPr>
            <a:r>
              <a:rPr lang="en-US" altLang="en-US" sz="2800" dirty="0">
                <a:solidFill>
                  <a:srgbClr val="000000"/>
                </a:solidFill>
                <a:latin typeface="Calibri" panose="020F0502020204030204" pitchFamily="34" charset="0"/>
                <a:cs typeface="Calibri" panose="020F0502020204030204" pitchFamily="34" charset="0"/>
              </a:rPr>
              <a:t>	Fe	 		+ 		</a:t>
            </a:r>
            <a:r>
              <a:rPr lang="en-US" altLang="en-US" sz="2800" dirty="0" smtClean="0">
                <a:solidFill>
                  <a:srgbClr val="000000"/>
                </a:solidFill>
                <a:latin typeface="Calibri" panose="020F0502020204030204" pitchFamily="34" charset="0"/>
                <a:cs typeface="Calibri" panose="020F0502020204030204" pitchFamily="34" charset="0"/>
              </a:rPr>
              <a:t>O</a:t>
            </a:r>
            <a:r>
              <a:rPr lang="en-US" altLang="en-US" sz="2800" baseline="-25000" dirty="0" smtClean="0">
                <a:solidFill>
                  <a:srgbClr val="000000"/>
                </a:solidFill>
                <a:latin typeface="Calibri" panose="020F0502020204030204" pitchFamily="34" charset="0"/>
                <a:cs typeface="Calibri" panose="020F0502020204030204" pitchFamily="34" charset="0"/>
              </a:rPr>
              <a:t>2</a:t>
            </a:r>
            <a:r>
              <a:rPr lang="en-US" altLang="en-US" sz="2800" dirty="0" smtClean="0">
                <a:solidFill>
                  <a:srgbClr val="000000"/>
                </a:solidFill>
                <a:latin typeface="Calibri" panose="020F0502020204030204" pitchFamily="34" charset="0"/>
                <a:cs typeface="Calibri" panose="020F0502020204030204" pitchFamily="34" charset="0"/>
              </a:rPr>
              <a:t> </a:t>
            </a:r>
            <a:r>
              <a:rPr lang="en-US" altLang="en-US" sz="2800" dirty="0">
                <a:solidFill>
                  <a:srgbClr val="000000"/>
                </a:solidFill>
                <a:latin typeface="Calibri" panose="020F0502020204030204" pitchFamily="34" charset="0"/>
                <a:cs typeface="Calibri" panose="020F0502020204030204" pitchFamily="34" charset="0"/>
              </a:rPr>
              <a:t>	</a:t>
            </a:r>
            <a:r>
              <a:rPr lang="en-US" altLang="en-US" sz="2800" dirty="0" smtClean="0">
                <a:solidFill>
                  <a:srgbClr val="000000"/>
                </a:solidFill>
                <a:latin typeface="Calibri" panose="020F0502020204030204" pitchFamily="34" charset="0"/>
                <a:cs typeface="Calibri" panose="020F0502020204030204" pitchFamily="34" charset="0"/>
              </a:rPr>
              <a:t>	</a:t>
            </a:r>
            <a:r>
              <a:rPr lang="en-US" altLang="en-US" sz="2800" dirty="0" smtClean="0">
                <a:solidFill>
                  <a:srgbClr val="000000"/>
                </a:solidFill>
                <a:latin typeface="Calibri" panose="020F0502020204030204" pitchFamily="34" charset="0"/>
                <a:cs typeface="Calibri" panose="020F0502020204030204" pitchFamily="34" charset="0"/>
                <a:sym typeface="Wingdings" panose="05000000000000000000" pitchFamily="2" charset="2"/>
              </a:rPr>
              <a:t></a:t>
            </a:r>
            <a:r>
              <a:rPr lang="en-US" altLang="en-US" sz="2800" dirty="0" smtClean="0">
                <a:solidFill>
                  <a:srgbClr val="000000"/>
                </a:solidFill>
                <a:latin typeface="Calibri" panose="020F0502020204030204" pitchFamily="34" charset="0"/>
                <a:cs typeface="Calibri" panose="020F0502020204030204" pitchFamily="34" charset="0"/>
              </a:rPr>
              <a:t> </a:t>
            </a:r>
            <a:r>
              <a:rPr lang="en-US" altLang="en-US" sz="2800" dirty="0">
                <a:solidFill>
                  <a:srgbClr val="000000"/>
                </a:solidFill>
                <a:latin typeface="Calibri" panose="020F0502020204030204" pitchFamily="34" charset="0"/>
                <a:cs typeface="Calibri" panose="020F0502020204030204" pitchFamily="34" charset="0"/>
              </a:rPr>
              <a:t>	Fe</a:t>
            </a:r>
            <a:r>
              <a:rPr lang="en-US" altLang="en-US" sz="2800" baseline="-25000" dirty="0">
                <a:solidFill>
                  <a:srgbClr val="000000"/>
                </a:solidFill>
                <a:latin typeface="Calibri" panose="020F0502020204030204" pitchFamily="34" charset="0"/>
                <a:cs typeface="Calibri" panose="020F0502020204030204" pitchFamily="34" charset="0"/>
              </a:rPr>
              <a:t>2</a:t>
            </a:r>
            <a:r>
              <a:rPr lang="en-US" altLang="en-US" sz="2800" dirty="0">
                <a:solidFill>
                  <a:srgbClr val="000000"/>
                </a:solidFill>
                <a:latin typeface="Calibri" panose="020F0502020204030204" pitchFamily="34" charset="0"/>
                <a:cs typeface="Calibri" panose="020F0502020204030204" pitchFamily="34" charset="0"/>
              </a:rPr>
              <a:t>O</a:t>
            </a:r>
            <a:r>
              <a:rPr lang="en-US" altLang="en-US" sz="2800" baseline="-25000" dirty="0">
                <a:solidFill>
                  <a:srgbClr val="000000"/>
                </a:solidFill>
                <a:latin typeface="Calibri" panose="020F0502020204030204" pitchFamily="34" charset="0"/>
                <a:cs typeface="Calibri" panose="020F0502020204030204" pitchFamily="34" charset="0"/>
              </a:rPr>
              <a:t>3</a:t>
            </a:r>
            <a:endParaRPr lang="en-GB" altLang="en-US" sz="2800" dirty="0">
              <a:latin typeface="Calibri" panose="020F0502020204030204" pitchFamily="34" charset="0"/>
              <a:cs typeface="Calibri" panose="020F0502020204030204" pitchFamily="34" charset="0"/>
            </a:endParaRPr>
          </a:p>
          <a:p>
            <a:pPr marL="0" indent="0">
              <a:lnSpc>
                <a:spcPct val="200000"/>
              </a:lnSpc>
              <a:spcBef>
                <a:spcPct val="0"/>
              </a:spcBef>
              <a:buSzPts val="1200"/>
              <a:buNone/>
            </a:pPr>
            <a:r>
              <a:rPr lang="en-US" altLang="en-US" sz="2800" dirty="0">
                <a:solidFill>
                  <a:srgbClr val="000000"/>
                </a:solidFill>
                <a:latin typeface="Calibri" panose="020F0502020204030204" pitchFamily="34" charset="0"/>
                <a:cs typeface="Calibri" panose="020F0502020204030204" pitchFamily="34" charset="0"/>
              </a:rPr>
              <a:t>	Fe	 		+ 		Cl</a:t>
            </a:r>
            <a:r>
              <a:rPr lang="en-US" altLang="en-US" sz="2800" baseline="-25000" dirty="0">
                <a:solidFill>
                  <a:srgbClr val="000000"/>
                </a:solidFill>
                <a:latin typeface="Calibri" panose="020F0502020204030204" pitchFamily="34" charset="0"/>
                <a:cs typeface="Calibri" panose="020F0502020204030204" pitchFamily="34" charset="0"/>
              </a:rPr>
              <a:t>2 	</a:t>
            </a:r>
            <a:r>
              <a:rPr lang="en-US" altLang="en-US" sz="2800" baseline="-25000" dirty="0" smtClean="0">
                <a:solidFill>
                  <a:srgbClr val="000000"/>
                </a:solidFill>
                <a:latin typeface="Calibri" panose="020F0502020204030204" pitchFamily="34" charset="0"/>
                <a:cs typeface="Calibri" panose="020F0502020204030204" pitchFamily="34" charset="0"/>
              </a:rPr>
              <a:t>	</a:t>
            </a:r>
            <a:r>
              <a:rPr lang="en-US" altLang="en-US" sz="2800" dirty="0" smtClean="0">
                <a:solidFill>
                  <a:srgbClr val="000000"/>
                </a:solidFill>
                <a:latin typeface="Calibri" panose="020F0502020204030204" pitchFamily="34" charset="0"/>
                <a:cs typeface="Calibri" panose="020F0502020204030204" pitchFamily="34" charset="0"/>
                <a:sym typeface="Wingdings" panose="05000000000000000000" pitchFamily="2" charset="2"/>
              </a:rPr>
              <a:t></a:t>
            </a:r>
            <a:r>
              <a:rPr lang="en-US" altLang="en-US" sz="2800" dirty="0" smtClean="0">
                <a:solidFill>
                  <a:srgbClr val="000000"/>
                </a:solidFill>
                <a:latin typeface="Calibri" panose="020F0502020204030204" pitchFamily="34" charset="0"/>
                <a:cs typeface="Calibri" panose="020F0502020204030204" pitchFamily="34" charset="0"/>
              </a:rPr>
              <a:t> </a:t>
            </a:r>
            <a:r>
              <a:rPr lang="en-US" altLang="en-US" sz="2800" dirty="0">
                <a:solidFill>
                  <a:srgbClr val="000000"/>
                </a:solidFill>
                <a:latin typeface="Calibri" panose="020F0502020204030204" pitchFamily="34" charset="0"/>
                <a:cs typeface="Calibri" panose="020F0502020204030204" pitchFamily="34" charset="0"/>
              </a:rPr>
              <a:t>	FeCl</a:t>
            </a:r>
            <a:r>
              <a:rPr lang="en-US" altLang="en-US" sz="2800" baseline="-25000" dirty="0">
                <a:solidFill>
                  <a:srgbClr val="000000"/>
                </a:solidFill>
                <a:latin typeface="Calibri" panose="020F0502020204030204" pitchFamily="34" charset="0"/>
                <a:cs typeface="Calibri" panose="020F0502020204030204" pitchFamily="34" charset="0"/>
              </a:rPr>
              <a:t>3</a:t>
            </a:r>
            <a:endParaRPr lang="en-GB" altLang="en-US" sz="2800" dirty="0">
              <a:latin typeface="Calibri" panose="020F0502020204030204" pitchFamily="34" charset="0"/>
              <a:cs typeface="Calibri" panose="020F0502020204030204" pitchFamily="34" charset="0"/>
            </a:endParaRPr>
          </a:p>
          <a:p>
            <a:pPr marL="0" indent="0">
              <a:lnSpc>
                <a:spcPct val="200000"/>
              </a:lnSpc>
              <a:spcBef>
                <a:spcPct val="0"/>
              </a:spcBef>
              <a:buSzPts val="1200"/>
              <a:buNone/>
            </a:pPr>
            <a:r>
              <a:rPr lang="en-US" altLang="en-US" sz="2000" dirty="0">
                <a:solidFill>
                  <a:srgbClr val="000000"/>
                </a:solidFill>
                <a:latin typeface="Calibri" panose="020F0502020204030204" pitchFamily="34" charset="0"/>
                <a:cs typeface="Calibri" panose="020F0502020204030204" pitchFamily="34" charset="0"/>
              </a:rPr>
              <a:t>	</a:t>
            </a:r>
            <a:endParaRPr lang="en-GB" altLang="en-US" sz="2000" dirty="0">
              <a:latin typeface="Calibri" panose="020F0502020204030204" pitchFamily="34" charset="0"/>
              <a:cs typeface="Calibri" panose="020F0502020204030204" pitchFamily="34" charset="0"/>
            </a:endParaRPr>
          </a:p>
        </p:txBody>
      </p:sp>
      <p:sp>
        <p:nvSpPr>
          <p:cNvPr id="33795" name="TextBox 2"/>
          <p:cNvSpPr txBox="1">
            <a:spLocks noChangeArrowheads="1"/>
          </p:cNvSpPr>
          <p:nvPr/>
        </p:nvSpPr>
        <p:spPr bwMode="auto">
          <a:xfrm>
            <a:off x="234677" y="347115"/>
            <a:ext cx="69135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3200" b="1" u="sng" dirty="0">
                <a:latin typeface="+mn-lt"/>
              </a:rPr>
              <a:t>Balance the equations below:</a:t>
            </a:r>
          </a:p>
        </p:txBody>
      </p:sp>
    </p:spTree>
    <p:extLst>
      <p:ext uri="{BB962C8B-B14F-4D97-AF65-F5344CB8AC3E}">
        <p14:creationId xmlns:p14="http://schemas.microsoft.com/office/powerpoint/2010/main" val="2347036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7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79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79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79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42040" y="42040"/>
            <a:ext cx="12023834" cy="5770698"/>
          </a:xfrm>
          <a:prstGeom prst="rect">
            <a:avLst/>
          </a:prstGeom>
          <a:ln>
            <a:solidFill>
              <a:srgbClr val="00B0F0"/>
            </a:solidFill>
          </a:ln>
        </p:spPr>
      </p:pic>
    </p:spTree>
    <p:extLst>
      <p:ext uri="{BB962C8B-B14F-4D97-AF65-F5344CB8AC3E}">
        <p14:creationId xmlns:p14="http://schemas.microsoft.com/office/powerpoint/2010/main" val="23464952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rtlCol="0">
            <a:normAutofit/>
          </a:bodyPr>
          <a:lstStyle/>
          <a:p>
            <a:pPr algn="ctr" eaLnBrk="1" fontAlgn="auto" hangingPunct="1">
              <a:spcAft>
                <a:spcPts val="0"/>
              </a:spcAft>
              <a:defRPr/>
            </a:pPr>
            <a:r>
              <a:rPr lang="en-GB" b="1" u="sng" dirty="0" smtClean="0">
                <a:latin typeface="+mn-lt"/>
              </a:rPr>
              <a:t>Relative formula mass</a:t>
            </a:r>
          </a:p>
        </p:txBody>
      </p:sp>
      <p:sp>
        <p:nvSpPr>
          <p:cNvPr id="63492" name="Content Placeholder 5"/>
          <p:cNvSpPr>
            <a:spLocks noGrp="1"/>
          </p:cNvSpPr>
          <p:nvPr>
            <p:ph sz="half" idx="1"/>
          </p:nvPr>
        </p:nvSpPr>
        <p:spPr>
          <a:xfrm>
            <a:off x="609600" y="1894490"/>
            <a:ext cx="11140966" cy="4525963"/>
          </a:xfrm>
          <a:ln>
            <a:solidFill>
              <a:schemeClr val="tx1"/>
            </a:solidFill>
            <a:miter lim="800000"/>
            <a:headEnd/>
            <a:tailEnd/>
          </a:ln>
        </p:spPr>
        <p:txBody>
          <a:bodyPr/>
          <a:lstStyle/>
          <a:p>
            <a:pPr marL="0" indent="0" eaLnBrk="1" hangingPunct="1">
              <a:buFont typeface="Arial" panose="020B0604020202020204" pitchFamily="34" charset="0"/>
              <a:buNone/>
            </a:pPr>
            <a:r>
              <a:rPr lang="en-GB" altLang="en-US" sz="2200" u="sng" dirty="0" smtClean="0">
                <a:latin typeface="Comic Sans MS" panose="030F0702030302020204" pitchFamily="66" charset="0"/>
              </a:rPr>
              <a:t>Relative </a:t>
            </a:r>
            <a:r>
              <a:rPr lang="en-GB" altLang="en-US" sz="2200" b="1" u="sng" dirty="0" smtClean="0">
                <a:solidFill>
                  <a:srgbClr val="FF0000"/>
                </a:solidFill>
                <a:latin typeface="Comic Sans MS" panose="030F0702030302020204" pitchFamily="66" charset="0"/>
              </a:rPr>
              <a:t>atomic</a:t>
            </a:r>
            <a:r>
              <a:rPr lang="en-GB" altLang="en-US" sz="2200" u="sng" dirty="0" smtClean="0">
                <a:solidFill>
                  <a:srgbClr val="FF0000"/>
                </a:solidFill>
                <a:latin typeface="Comic Sans MS" panose="030F0702030302020204" pitchFamily="66" charset="0"/>
              </a:rPr>
              <a:t> </a:t>
            </a:r>
            <a:r>
              <a:rPr lang="en-GB" altLang="en-US" sz="2200" u="sng" dirty="0" smtClean="0">
                <a:latin typeface="Comic Sans MS" panose="030F0702030302020204" pitchFamily="66" charset="0"/>
              </a:rPr>
              <a:t>masses (</a:t>
            </a:r>
            <a:r>
              <a:rPr lang="en-GB" altLang="en-US" sz="2200" u="sng" dirty="0" err="1" smtClean="0">
                <a:latin typeface="Comic Sans MS" panose="030F0702030302020204" pitchFamily="66" charset="0"/>
              </a:rPr>
              <a:t>A</a:t>
            </a:r>
            <a:r>
              <a:rPr lang="en-GB" altLang="en-US" sz="2200" u="sng" baseline="-25000" dirty="0" err="1" smtClean="0">
                <a:latin typeface="Comic Sans MS" panose="030F0702030302020204" pitchFamily="66" charset="0"/>
              </a:rPr>
              <a:t>r</a:t>
            </a:r>
            <a:r>
              <a:rPr lang="en-GB" altLang="en-US" sz="2200" u="sng" dirty="0" smtClean="0">
                <a:latin typeface="Comic Sans MS" panose="030F0702030302020204" pitchFamily="66" charset="0"/>
              </a:rPr>
              <a:t>)</a:t>
            </a:r>
          </a:p>
          <a:p>
            <a:pPr marL="0" indent="0" eaLnBrk="1" hangingPunct="1">
              <a:buFont typeface="Arial" panose="020B0604020202020204" pitchFamily="34" charset="0"/>
              <a:buNone/>
            </a:pPr>
            <a:endParaRPr lang="en-GB" altLang="en-US" sz="2200" dirty="0" smtClean="0">
              <a:latin typeface="Comic Sans MS" panose="030F0702030302020204" pitchFamily="66" charset="0"/>
            </a:endParaRPr>
          </a:p>
          <a:p>
            <a:pPr marL="0" indent="0" eaLnBrk="1" hangingPunct="1">
              <a:buFont typeface="Arial" panose="020B0604020202020204" pitchFamily="34" charset="0"/>
              <a:buNone/>
            </a:pPr>
            <a:r>
              <a:rPr lang="en-GB" altLang="en-US" sz="2200" dirty="0" smtClean="0">
                <a:latin typeface="Comic Sans MS" panose="030F0702030302020204" pitchFamily="66" charset="0"/>
              </a:rPr>
              <a:t>e.g. Na = 23, Cl = 35.5</a:t>
            </a:r>
          </a:p>
          <a:p>
            <a:pPr marL="0" indent="0" eaLnBrk="1" hangingPunct="1">
              <a:buFont typeface="Arial" panose="020B0604020202020204" pitchFamily="34" charset="0"/>
              <a:buNone/>
            </a:pPr>
            <a:endParaRPr lang="en-GB" altLang="en-US" sz="2200" dirty="0" smtClean="0">
              <a:latin typeface="Comic Sans MS" panose="030F0702030302020204" pitchFamily="66" charset="0"/>
            </a:endParaRPr>
          </a:p>
          <a:p>
            <a:pPr marL="0" indent="0" eaLnBrk="1" hangingPunct="1">
              <a:buFont typeface="Arial" panose="020B0604020202020204" pitchFamily="34" charset="0"/>
              <a:buNone/>
            </a:pPr>
            <a:endParaRPr lang="en-GB" altLang="en-US" sz="2200" u="sng" dirty="0" smtClean="0">
              <a:latin typeface="Comic Sans MS" panose="030F0702030302020204" pitchFamily="66" charset="0"/>
            </a:endParaRPr>
          </a:p>
          <a:p>
            <a:pPr marL="0" indent="0" eaLnBrk="1" hangingPunct="1">
              <a:buFont typeface="Arial" panose="020B0604020202020204" pitchFamily="34" charset="0"/>
              <a:buNone/>
            </a:pPr>
            <a:r>
              <a:rPr lang="en-GB" altLang="en-US" sz="2200" u="sng" dirty="0" smtClean="0">
                <a:latin typeface="Comic Sans MS" panose="030F0702030302020204" pitchFamily="66" charset="0"/>
              </a:rPr>
              <a:t>Relative </a:t>
            </a:r>
            <a:r>
              <a:rPr lang="en-GB" altLang="en-US" sz="2200" b="1" u="sng" dirty="0" smtClean="0">
                <a:solidFill>
                  <a:srgbClr val="FF0000"/>
                </a:solidFill>
                <a:latin typeface="Comic Sans MS" panose="030F0702030302020204" pitchFamily="66" charset="0"/>
              </a:rPr>
              <a:t>formula</a:t>
            </a:r>
            <a:r>
              <a:rPr lang="en-GB" altLang="en-US" sz="2200" u="sng" dirty="0" smtClean="0">
                <a:solidFill>
                  <a:srgbClr val="FF0000"/>
                </a:solidFill>
                <a:latin typeface="Comic Sans MS" panose="030F0702030302020204" pitchFamily="66" charset="0"/>
              </a:rPr>
              <a:t> </a:t>
            </a:r>
            <a:r>
              <a:rPr lang="en-GB" altLang="en-US" sz="2200" u="sng" dirty="0" smtClean="0">
                <a:latin typeface="Comic Sans MS" panose="030F0702030302020204" pitchFamily="66" charset="0"/>
              </a:rPr>
              <a:t>masses (M</a:t>
            </a:r>
            <a:r>
              <a:rPr lang="en-GB" altLang="en-US" sz="2200" u="sng" baseline="-25000" dirty="0" smtClean="0">
                <a:latin typeface="Comic Sans MS" panose="030F0702030302020204" pitchFamily="66" charset="0"/>
              </a:rPr>
              <a:t>r</a:t>
            </a:r>
            <a:r>
              <a:rPr lang="en-GB" altLang="en-US" sz="2200" u="sng" dirty="0" smtClean="0">
                <a:latin typeface="Comic Sans MS" panose="030F0702030302020204" pitchFamily="66" charset="0"/>
              </a:rPr>
              <a:t>)</a:t>
            </a:r>
          </a:p>
          <a:p>
            <a:pPr marL="0" indent="0" eaLnBrk="1" hangingPunct="1">
              <a:buFont typeface="Arial" panose="020B0604020202020204" pitchFamily="34" charset="0"/>
              <a:buNone/>
            </a:pPr>
            <a:r>
              <a:rPr lang="en-GB" altLang="en-US" sz="2200" dirty="0" smtClean="0">
                <a:latin typeface="Comic Sans MS" panose="030F0702030302020204" pitchFamily="66" charset="0"/>
              </a:rPr>
              <a:t>Mass of a compound found by adding </a:t>
            </a:r>
            <a:r>
              <a:rPr lang="en-GB" altLang="en-US" sz="2200" dirty="0" err="1" smtClean="0">
                <a:latin typeface="Comic Sans MS" panose="030F0702030302020204" pitchFamily="66" charset="0"/>
              </a:rPr>
              <a:t>A</a:t>
            </a:r>
            <a:r>
              <a:rPr lang="en-GB" altLang="en-US" sz="2200" baseline="-25000" dirty="0" err="1" smtClean="0">
                <a:latin typeface="Comic Sans MS" panose="030F0702030302020204" pitchFamily="66" charset="0"/>
              </a:rPr>
              <a:t>r</a:t>
            </a:r>
            <a:r>
              <a:rPr lang="en-GB" altLang="en-US" sz="2200" dirty="0" smtClean="0">
                <a:latin typeface="Comic Sans MS" panose="030F0702030302020204" pitchFamily="66" charset="0"/>
              </a:rPr>
              <a:t> of each element</a:t>
            </a:r>
          </a:p>
          <a:p>
            <a:pPr marL="0" indent="0" eaLnBrk="1" hangingPunct="1">
              <a:buFont typeface="Arial" panose="020B0604020202020204" pitchFamily="34" charset="0"/>
              <a:buNone/>
            </a:pPr>
            <a:endParaRPr lang="en-GB" altLang="en-US" sz="2200" dirty="0" smtClean="0">
              <a:latin typeface="Comic Sans MS" panose="030F0702030302020204" pitchFamily="66" charset="0"/>
            </a:endParaRPr>
          </a:p>
          <a:p>
            <a:pPr marL="0" indent="0" eaLnBrk="1" hangingPunct="1">
              <a:buFont typeface="Arial" panose="020B0604020202020204" pitchFamily="34" charset="0"/>
              <a:buNone/>
            </a:pPr>
            <a:r>
              <a:rPr lang="en-GB" altLang="en-US" sz="2200" dirty="0" smtClean="0">
                <a:latin typeface="Comic Sans MS" panose="030F0702030302020204" pitchFamily="66" charset="0"/>
              </a:rPr>
              <a:t>e.g. </a:t>
            </a:r>
            <a:r>
              <a:rPr lang="en-GB" altLang="en-US" sz="2200" dirty="0" err="1" smtClean="0">
                <a:latin typeface="Comic Sans MS" panose="030F0702030302020204" pitchFamily="66" charset="0"/>
              </a:rPr>
              <a:t>NaCl</a:t>
            </a:r>
            <a:r>
              <a:rPr lang="en-GB" altLang="en-US" sz="2200" dirty="0" smtClean="0">
                <a:latin typeface="Comic Sans MS" panose="030F0702030302020204" pitchFamily="66" charset="0"/>
              </a:rPr>
              <a:t> = 23 + 35.5 = 58.5</a:t>
            </a:r>
          </a:p>
        </p:txBody>
      </p:sp>
      <p:sp>
        <p:nvSpPr>
          <p:cNvPr id="4" name="Rectangle 4"/>
          <p:cNvSpPr>
            <a:spLocks noChangeArrowheads="1"/>
          </p:cNvSpPr>
          <p:nvPr/>
        </p:nvSpPr>
        <p:spPr bwMode="auto">
          <a:xfrm>
            <a:off x="5055475" y="2007476"/>
            <a:ext cx="1040525" cy="1456997"/>
          </a:xfrm>
          <a:prstGeom prst="rect">
            <a:avLst/>
          </a:prstGeom>
          <a:solidFill>
            <a:srgbClr val="FFFF00"/>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2800" b="1" dirty="0">
                <a:latin typeface="Lucida Sans Unicode" panose="020B0602030504020204" pitchFamily="34" charset="0"/>
              </a:rPr>
              <a:t>12</a:t>
            </a:r>
          </a:p>
          <a:p>
            <a:pPr algn="ctr">
              <a:spcBef>
                <a:spcPct val="0"/>
              </a:spcBef>
              <a:buFontTx/>
              <a:buNone/>
            </a:pPr>
            <a:r>
              <a:rPr lang="en-GB" altLang="en-US" sz="2800" dirty="0">
                <a:latin typeface="Lucida Sans Unicode" panose="020B0602030504020204" pitchFamily="34" charset="0"/>
              </a:rPr>
              <a:t>    C</a:t>
            </a:r>
          </a:p>
          <a:p>
            <a:pPr algn="ctr">
              <a:spcBef>
                <a:spcPct val="0"/>
              </a:spcBef>
              <a:buFontTx/>
              <a:buNone/>
            </a:pPr>
            <a:r>
              <a:rPr lang="en-GB" altLang="en-US" sz="2800" b="1" dirty="0">
                <a:latin typeface="Lucida Sans Unicode" panose="020B0602030504020204" pitchFamily="34" charset="0"/>
              </a:rPr>
              <a:t>6</a:t>
            </a:r>
          </a:p>
        </p:txBody>
      </p:sp>
      <p:cxnSp>
        <p:nvCxnSpPr>
          <p:cNvPr id="3" name="Straight Arrow Connector 2"/>
          <p:cNvCxnSpPr/>
          <p:nvPr/>
        </p:nvCxnSpPr>
        <p:spPr>
          <a:xfrm>
            <a:off x="4319752" y="2154621"/>
            <a:ext cx="945931" cy="1576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1626554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349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349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3492">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3492">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349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31529" y="31529"/>
            <a:ext cx="10089931" cy="6726621"/>
          </a:xfrm>
          <a:prstGeom prst="rect">
            <a:avLst/>
          </a:prstGeom>
          <a:ln>
            <a:solidFill>
              <a:srgbClr val="00B0F0"/>
            </a:solidFill>
          </a:ln>
        </p:spPr>
      </p:pic>
    </p:spTree>
    <p:extLst>
      <p:ext uri="{BB962C8B-B14F-4D97-AF65-F5344CB8AC3E}">
        <p14:creationId xmlns:p14="http://schemas.microsoft.com/office/powerpoint/2010/main" val="37123322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343579" y="120650"/>
            <a:ext cx="11467421" cy="4201982"/>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490237" y="4322632"/>
            <a:ext cx="11497656" cy="2736527"/>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784345" y="4550311"/>
            <a:ext cx="11026655" cy="1761589"/>
          </a:xfrm>
          <a:prstGeom prst="rect">
            <a:avLst/>
          </a:prstGeom>
          <a:ln>
            <a:solidFill>
              <a:srgbClr val="FF0000"/>
            </a:solidFill>
          </a:ln>
        </p:spPr>
      </p:pic>
      <p:sp>
        <p:nvSpPr>
          <p:cNvPr id="7" name="Oval 6"/>
          <p:cNvSpPr/>
          <p:nvPr/>
        </p:nvSpPr>
        <p:spPr>
          <a:xfrm>
            <a:off x="8969829" y="3287486"/>
            <a:ext cx="1219200" cy="10815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9064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90663" y="141560"/>
            <a:ext cx="11694184" cy="2738273"/>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0" y="2572543"/>
            <a:ext cx="11884847" cy="3329089"/>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190663" y="1950872"/>
            <a:ext cx="11895898" cy="3062561"/>
          </a:xfrm>
          <a:prstGeom prst="rect">
            <a:avLst/>
          </a:prstGeom>
          <a:ln>
            <a:solidFill>
              <a:srgbClr val="FF0000"/>
            </a:solidFill>
          </a:ln>
        </p:spPr>
      </p:pic>
    </p:spTree>
    <p:extLst>
      <p:ext uri="{BB962C8B-B14F-4D97-AF65-F5344CB8AC3E}">
        <p14:creationId xmlns:p14="http://schemas.microsoft.com/office/powerpoint/2010/main" val="3545182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23812"/>
            <a:ext cx="12192000" cy="6575039"/>
          </a:xfrm>
          <a:prstGeom prst="rect">
            <a:avLst/>
          </a:prstGeom>
          <a:ln>
            <a:solidFill>
              <a:srgbClr val="00B0F0"/>
            </a:solidFill>
          </a:ln>
        </p:spPr>
      </p:pic>
    </p:spTree>
    <p:extLst>
      <p:ext uri="{BB962C8B-B14F-4D97-AF65-F5344CB8AC3E}">
        <p14:creationId xmlns:p14="http://schemas.microsoft.com/office/powerpoint/2010/main" val="789368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0949" y="164970"/>
            <a:ext cx="8891171" cy="1325563"/>
          </a:xfrm>
        </p:spPr>
        <p:txBody>
          <a:bodyPr>
            <a:noAutofit/>
          </a:bodyPr>
          <a:lstStyle/>
          <a:p>
            <a:pPr algn="ctr"/>
            <a:r>
              <a:rPr lang="en-GB" sz="8214" b="1" u="sng" dirty="0"/>
              <a:t>Error / Uncertainty </a:t>
            </a:r>
            <a:endParaRPr lang="en-GB" sz="4714" b="1" u="sng" dirty="0"/>
          </a:p>
        </p:txBody>
      </p:sp>
      <p:sp>
        <p:nvSpPr>
          <p:cNvPr id="3" name="Content Placeholder 2"/>
          <p:cNvSpPr>
            <a:spLocks noGrp="1"/>
          </p:cNvSpPr>
          <p:nvPr>
            <p:ph idx="1"/>
          </p:nvPr>
        </p:nvSpPr>
        <p:spPr>
          <a:xfrm>
            <a:off x="1718889" y="1490533"/>
            <a:ext cx="8775290" cy="4351338"/>
          </a:xfrm>
        </p:spPr>
        <p:txBody>
          <a:bodyPr/>
          <a:lstStyle/>
          <a:p>
            <a:pPr marL="0" indent="0" algn="ctr">
              <a:buNone/>
            </a:pPr>
            <a:r>
              <a:rPr lang="en-GB" dirty="0"/>
              <a:t>The interval within which the </a:t>
            </a:r>
            <a:r>
              <a:rPr lang="en-GB" dirty="0">
                <a:solidFill>
                  <a:srgbClr val="FF0000"/>
                </a:solidFill>
              </a:rPr>
              <a:t>true value can be expected</a:t>
            </a:r>
            <a:r>
              <a:rPr lang="en-GB" dirty="0"/>
              <a:t> to lie, with a given level of confidence or probability, </a:t>
            </a:r>
            <a:r>
              <a:rPr lang="en-GB" dirty="0" err="1" smtClean="0"/>
              <a:t>e.g</a:t>
            </a:r>
            <a:r>
              <a:rPr lang="en-GB" dirty="0" smtClean="0"/>
              <a:t> </a:t>
            </a:r>
            <a:r>
              <a:rPr lang="en-GB" dirty="0"/>
              <a:t>'the </a:t>
            </a:r>
            <a:r>
              <a:rPr lang="en-GB" dirty="0" smtClean="0"/>
              <a:t>temperature decrease </a:t>
            </a:r>
            <a:r>
              <a:rPr lang="en-GB" dirty="0"/>
              <a:t>is </a:t>
            </a:r>
            <a:r>
              <a:rPr lang="en-GB" b="1" u="sng" dirty="0" smtClean="0"/>
              <a:t>5.6°C ± </a:t>
            </a:r>
            <a:r>
              <a:rPr lang="en-GB" b="1" u="sng" dirty="0" smtClean="0">
                <a:solidFill>
                  <a:srgbClr val="FF0000"/>
                </a:solidFill>
              </a:rPr>
              <a:t>0.2 </a:t>
            </a:r>
            <a:r>
              <a:rPr lang="en-GB" b="1" u="sng" dirty="0">
                <a:solidFill>
                  <a:srgbClr val="FF0000"/>
                </a:solidFill>
              </a:rPr>
              <a:t>°</a:t>
            </a:r>
            <a:r>
              <a:rPr lang="en-GB" b="1" u="sng" dirty="0" smtClean="0">
                <a:solidFill>
                  <a:srgbClr val="FF0000"/>
                </a:solidFill>
              </a:rPr>
              <a:t>C</a:t>
            </a:r>
            <a:r>
              <a:rPr lang="en-GB" dirty="0" smtClean="0"/>
              <a:t>.</a:t>
            </a:r>
            <a:endParaRPr lang="en-GB" dirty="0"/>
          </a:p>
        </p:txBody>
      </p:sp>
      <p:graphicFrame>
        <p:nvGraphicFramePr>
          <p:cNvPr id="6" name="Table 5"/>
          <p:cNvGraphicFramePr>
            <a:graphicFrameLocks noGrp="1"/>
          </p:cNvGraphicFramePr>
          <p:nvPr>
            <p:extLst/>
          </p:nvPr>
        </p:nvGraphicFramePr>
        <p:xfrm>
          <a:off x="1861105" y="2869324"/>
          <a:ext cx="8490859" cy="2181496"/>
        </p:xfrm>
        <a:graphic>
          <a:graphicData uri="http://schemas.openxmlformats.org/drawingml/2006/table">
            <a:tbl>
              <a:tblPr firstRow="1" bandRow="1">
                <a:tableStyleId>{5C22544A-7EE6-4342-B048-85BDC9FD1C3A}</a:tableStyleId>
              </a:tblPr>
              <a:tblGrid>
                <a:gridCol w="2106914">
                  <a:extLst>
                    <a:ext uri="{9D8B030D-6E8A-4147-A177-3AD203B41FA5}">
                      <a16:colId xmlns:a16="http://schemas.microsoft.com/office/drawing/2014/main" val="3480497957"/>
                    </a:ext>
                  </a:extLst>
                </a:gridCol>
                <a:gridCol w="1276789">
                  <a:extLst>
                    <a:ext uri="{9D8B030D-6E8A-4147-A177-3AD203B41FA5}">
                      <a16:colId xmlns:a16="http://schemas.microsoft.com/office/drawing/2014/main" val="2018487385"/>
                    </a:ext>
                  </a:extLst>
                </a:gridCol>
                <a:gridCol w="1276789">
                  <a:extLst>
                    <a:ext uri="{9D8B030D-6E8A-4147-A177-3AD203B41FA5}">
                      <a16:colId xmlns:a16="http://schemas.microsoft.com/office/drawing/2014/main" val="2024919798"/>
                    </a:ext>
                  </a:extLst>
                </a:gridCol>
                <a:gridCol w="1276789">
                  <a:extLst>
                    <a:ext uri="{9D8B030D-6E8A-4147-A177-3AD203B41FA5}">
                      <a16:colId xmlns:a16="http://schemas.microsoft.com/office/drawing/2014/main" val="3612625328"/>
                    </a:ext>
                  </a:extLst>
                </a:gridCol>
                <a:gridCol w="1276789">
                  <a:extLst>
                    <a:ext uri="{9D8B030D-6E8A-4147-A177-3AD203B41FA5}">
                      <a16:colId xmlns:a16="http://schemas.microsoft.com/office/drawing/2014/main" val="3570548904"/>
                    </a:ext>
                  </a:extLst>
                </a:gridCol>
                <a:gridCol w="1276789">
                  <a:extLst>
                    <a:ext uri="{9D8B030D-6E8A-4147-A177-3AD203B41FA5}">
                      <a16:colId xmlns:a16="http://schemas.microsoft.com/office/drawing/2014/main" val="3144134235"/>
                    </a:ext>
                  </a:extLst>
                </a:gridCol>
              </a:tblGrid>
              <a:tr h="330559">
                <a:tc>
                  <a:txBody>
                    <a:bodyPr/>
                    <a:lstStyle/>
                    <a:p>
                      <a:endParaRPr lang="en-GB" sz="1300" dirty="0"/>
                    </a:p>
                  </a:txBody>
                  <a:tcPr marL="65314" marR="65314" marT="32657" marB="32657"/>
                </a:tc>
                <a:tc>
                  <a:txBody>
                    <a:bodyPr/>
                    <a:lstStyle/>
                    <a:p>
                      <a:pPr marL="0" marR="0" lvl="0" indent="0" algn="ctr" defTabSz="1280160" rtl="0" eaLnBrk="1" fontAlgn="auto" latinLnBrk="0" hangingPunct="1">
                        <a:lnSpc>
                          <a:spcPct val="100000"/>
                        </a:lnSpc>
                        <a:spcBef>
                          <a:spcPts val="0"/>
                        </a:spcBef>
                        <a:spcAft>
                          <a:spcPts val="0"/>
                        </a:spcAft>
                        <a:buClrTx/>
                        <a:buSzTx/>
                        <a:buFontTx/>
                        <a:buNone/>
                        <a:tabLst/>
                        <a:defRPr/>
                      </a:pPr>
                      <a:r>
                        <a:rPr lang="en-GB" sz="1800" b="1" i="0" u="none" strike="noStrike" kern="1200" baseline="0" dirty="0" smtClean="0">
                          <a:solidFill>
                            <a:schemeClr val="lt1"/>
                          </a:solidFill>
                          <a:latin typeface="+mn-lt"/>
                          <a:ea typeface="+mn-ea"/>
                          <a:cs typeface="+mn-cs"/>
                        </a:rPr>
                        <a:t>Trial 1 </a:t>
                      </a:r>
                      <a:endParaRPr lang="en-GB" sz="1800" b="0" i="0" u="none" strike="noStrike" kern="1200" baseline="0" dirty="0" smtClean="0">
                        <a:solidFill>
                          <a:schemeClr val="lt1"/>
                        </a:solidFill>
                        <a:latin typeface="+mn-lt"/>
                        <a:ea typeface="+mn-ea"/>
                        <a:cs typeface="+mn-cs"/>
                      </a:endParaRPr>
                    </a:p>
                  </a:txBody>
                  <a:tcPr marL="65314" marR="65314" marT="32657" marB="32657"/>
                </a:tc>
                <a:tc>
                  <a:txBody>
                    <a:bodyPr/>
                    <a:lstStyle/>
                    <a:p>
                      <a:pPr algn="ctr"/>
                      <a:r>
                        <a:rPr lang="en-GB" sz="1800" b="1" i="0" u="none" strike="noStrike" kern="1200" baseline="0" dirty="0" smtClean="0">
                          <a:solidFill>
                            <a:schemeClr val="lt1"/>
                          </a:solidFill>
                          <a:latin typeface="+mn-lt"/>
                          <a:ea typeface="+mn-ea"/>
                          <a:cs typeface="+mn-cs"/>
                        </a:rPr>
                        <a:t>Trial 2 </a:t>
                      </a:r>
                      <a:endParaRPr lang="en-GB" sz="1300" dirty="0"/>
                    </a:p>
                  </a:txBody>
                  <a:tcPr marL="65314" marR="65314" marT="32657" marB="32657"/>
                </a:tc>
                <a:tc>
                  <a:txBody>
                    <a:bodyPr/>
                    <a:lstStyle/>
                    <a:p>
                      <a:pPr algn="ctr"/>
                      <a:r>
                        <a:rPr lang="en-GB" sz="1800" b="1" i="0" u="none" strike="noStrike" kern="1200" baseline="0" dirty="0" smtClean="0">
                          <a:solidFill>
                            <a:schemeClr val="lt1"/>
                          </a:solidFill>
                          <a:latin typeface="+mn-lt"/>
                          <a:ea typeface="+mn-ea"/>
                          <a:cs typeface="+mn-cs"/>
                        </a:rPr>
                        <a:t>Trial 3 </a:t>
                      </a:r>
                      <a:endParaRPr lang="en-GB" sz="1300" dirty="0"/>
                    </a:p>
                  </a:txBody>
                  <a:tcPr marL="65314" marR="65314" marT="32657" marB="32657"/>
                </a:tc>
                <a:tc>
                  <a:txBody>
                    <a:bodyPr/>
                    <a:lstStyle/>
                    <a:p>
                      <a:pPr algn="ctr"/>
                      <a:r>
                        <a:rPr lang="en-GB" sz="1800" b="1" i="0" u="none" strike="noStrike" kern="1200" baseline="0" dirty="0" smtClean="0">
                          <a:solidFill>
                            <a:schemeClr val="lt1"/>
                          </a:solidFill>
                          <a:latin typeface="+mn-lt"/>
                          <a:ea typeface="+mn-ea"/>
                          <a:cs typeface="+mn-cs"/>
                        </a:rPr>
                        <a:t>Trial 4 </a:t>
                      </a:r>
                      <a:endParaRPr lang="en-GB" sz="1300" dirty="0"/>
                    </a:p>
                  </a:txBody>
                  <a:tcPr marL="65314" marR="65314" marT="32657" marB="32657"/>
                </a:tc>
                <a:tc>
                  <a:txBody>
                    <a:bodyPr/>
                    <a:lstStyle/>
                    <a:p>
                      <a:pPr algn="ctr"/>
                      <a:r>
                        <a:rPr lang="en-GB" sz="1800" dirty="0" smtClean="0"/>
                        <a:t>Mean</a:t>
                      </a:r>
                      <a:endParaRPr lang="en-GB" sz="1300" dirty="0"/>
                    </a:p>
                  </a:txBody>
                  <a:tcPr marL="65314" marR="65314" marT="32657" marB="32657"/>
                </a:tc>
                <a:extLst>
                  <a:ext uri="{0D108BD9-81ED-4DB2-BD59-A6C34878D82A}">
                    <a16:rowId xmlns:a16="http://schemas.microsoft.com/office/drawing/2014/main" val="3650971096"/>
                  </a:ext>
                </a:extLst>
              </a:tr>
              <a:tr h="339634">
                <a:tc>
                  <a:txBody>
                    <a:bodyPr/>
                    <a:lstStyle/>
                    <a:p>
                      <a:r>
                        <a:rPr lang="en-GB" sz="1800" b="1" dirty="0" smtClean="0"/>
                        <a:t>Initial</a:t>
                      </a:r>
                      <a:r>
                        <a:rPr lang="en-GB" sz="1800" b="1" baseline="0" dirty="0" smtClean="0"/>
                        <a:t> temperature in </a:t>
                      </a:r>
                      <a:r>
                        <a:rPr lang="en-GB" sz="1800" b="1" i="0" u="none" strike="noStrike" kern="1200" baseline="0" dirty="0" smtClean="0">
                          <a:solidFill>
                            <a:schemeClr val="dk1"/>
                          </a:solidFill>
                          <a:latin typeface="+mn-lt"/>
                          <a:ea typeface="+mn-ea"/>
                          <a:cs typeface="+mn-cs"/>
                        </a:rPr>
                        <a:t>°C </a:t>
                      </a:r>
                      <a:endParaRPr lang="en-GB" sz="1800" b="1" dirty="0"/>
                    </a:p>
                  </a:txBody>
                  <a:tcPr marL="65314" marR="65314" marT="32657" marB="32657"/>
                </a:tc>
                <a:tc>
                  <a:txBody>
                    <a:bodyPr/>
                    <a:lstStyle/>
                    <a:p>
                      <a:pPr algn="ctr"/>
                      <a:r>
                        <a:rPr lang="en-GB" sz="1800" b="0" i="0" u="none" strike="noStrike" kern="1200" baseline="0" dirty="0" smtClean="0">
                          <a:solidFill>
                            <a:schemeClr val="dk1"/>
                          </a:solidFill>
                          <a:latin typeface="+mn-lt"/>
                          <a:ea typeface="+mn-ea"/>
                          <a:cs typeface="+mn-cs"/>
                        </a:rPr>
                        <a:t>21.2 </a:t>
                      </a:r>
                      <a:endParaRPr lang="en-GB" sz="1300" dirty="0"/>
                    </a:p>
                  </a:txBody>
                  <a:tcPr marL="65314" marR="65314" marT="32657" marB="32657" anchor="ctr"/>
                </a:tc>
                <a:tc>
                  <a:txBody>
                    <a:bodyPr/>
                    <a:lstStyle/>
                    <a:p>
                      <a:pPr algn="ctr"/>
                      <a:r>
                        <a:rPr lang="en-GB" sz="1800" b="0" i="0" u="none" strike="noStrike" kern="1200" baseline="0" dirty="0" smtClean="0">
                          <a:solidFill>
                            <a:schemeClr val="dk1"/>
                          </a:solidFill>
                          <a:latin typeface="+mn-lt"/>
                          <a:ea typeface="+mn-ea"/>
                          <a:cs typeface="+mn-cs"/>
                        </a:rPr>
                        <a:t>21.0 </a:t>
                      </a:r>
                      <a:endParaRPr lang="en-GB" sz="1300" dirty="0"/>
                    </a:p>
                  </a:txBody>
                  <a:tcPr marL="65314" marR="65314" marT="32657" marB="32657" anchor="ctr"/>
                </a:tc>
                <a:tc>
                  <a:txBody>
                    <a:bodyPr/>
                    <a:lstStyle/>
                    <a:p>
                      <a:pPr algn="ctr"/>
                      <a:r>
                        <a:rPr lang="en-GB" sz="1800" b="0" i="0" u="none" strike="noStrike" kern="1200" baseline="0" dirty="0" smtClean="0">
                          <a:solidFill>
                            <a:schemeClr val="dk1"/>
                          </a:solidFill>
                          <a:latin typeface="+mn-lt"/>
                          <a:ea typeface="+mn-ea"/>
                          <a:cs typeface="+mn-cs"/>
                        </a:rPr>
                        <a:t>21.0 </a:t>
                      </a:r>
                      <a:endParaRPr lang="en-GB" sz="1300" dirty="0"/>
                    </a:p>
                  </a:txBody>
                  <a:tcPr marL="65314" marR="65314" marT="32657" marB="32657" anchor="ctr"/>
                </a:tc>
                <a:tc>
                  <a:txBody>
                    <a:bodyPr/>
                    <a:lstStyle/>
                    <a:p>
                      <a:pPr algn="ctr"/>
                      <a:r>
                        <a:rPr lang="en-GB" sz="1800" b="0" i="0" u="none" strike="noStrike" kern="1200" baseline="0" dirty="0" smtClean="0">
                          <a:solidFill>
                            <a:schemeClr val="dk1"/>
                          </a:solidFill>
                          <a:latin typeface="+mn-lt"/>
                          <a:ea typeface="+mn-ea"/>
                          <a:cs typeface="+mn-cs"/>
                        </a:rPr>
                        <a:t>21.1 </a:t>
                      </a:r>
                      <a:endParaRPr lang="en-GB" sz="1300" dirty="0"/>
                    </a:p>
                  </a:txBody>
                  <a:tcPr marL="65314" marR="65314" marT="32657" marB="32657" anchor="ctr"/>
                </a:tc>
                <a:tc>
                  <a:txBody>
                    <a:bodyPr/>
                    <a:lstStyle/>
                    <a:p>
                      <a:pPr algn="ctr"/>
                      <a:endParaRPr lang="en-GB" sz="1300" dirty="0"/>
                    </a:p>
                  </a:txBody>
                  <a:tcPr marL="65314" marR="65314" marT="32657" marB="32657" anchor="ctr"/>
                </a:tc>
                <a:extLst>
                  <a:ext uri="{0D108BD9-81ED-4DB2-BD59-A6C34878D82A}">
                    <a16:rowId xmlns:a16="http://schemas.microsoft.com/office/drawing/2014/main" val="2637529088"/>
                  </a:ext>
                </a:extLst>
              </a:tr>
              <a:tr h="613954">
                <a:tc>
                  <a:txBody>
                    <a:bodyPr/>
                    <a:lstStyle/>
                    <a:p>
                      <a:r>
                        <a:rPr lang="en-GB" sz="1800" b="1" i="0" u="none" strike="noStrike" kern="1200" baseline="0" dirty="0" smtClean="0">
                          <a:solidFill>
                            <a:schemeClr val="dk1"/>
                          </a:solidFill>
                          <a:latin typeface="+mn-lt"/>
                          <a:ea typeface="+mn-ea"/>
                          <a:cs typeface="+mn-cs"/>
                        </a:rPr>
                        <a:t>Final temperature in °C </a:t>
                      </a:r>
                      <a:endParaRPr lang="en-GB" sz="1800" b="1" dirty="0"/>
                    </a:p>
                  </a:txBody>
                  <a:tcPr marL="65314" marR="65314" marT="32657" marB="32657"/>
                </a:tc>
                <a:tc>
                  <a:txBody>
                    <a:bodyPr/>
                    <a:lstStyle/>
                    <a:p>
                      <a:pPr algn="ctr"/>
                      <a:r>
                        <a:rPr lang="en-GB" sz="1800" b="0" i="0" u="none" strike="noStrike" kern="1200" baseline="0" dirty="0" smtClean="0">
                          <a:solidFill>
                            <a:schemeClr val="dk1"/>
                          </a:solidFill>
                          <a:latin typeface="+mn-lt"/>
                          <a:ea typeface="+mn-ea"/>
                          <a:cs typeface="+mn-cs"/>
                        </a:rPr>
                        <a:t>15.6 </a:t>
                      </a:r>
                      <a:endParaRPr lang="en-GB" sz="1300" dirty="0"/>
                    </a:p>
                  </a:txBody>
                  <a:tcPr marL="65314" marR="65314" marT="32657" marB="32657" anchor="ctr"/>
                </a:tc>
                <a:tc>
                  <a:txBody>
                    <a:bodyPr/>
                    <a:lstStyle/>
                    <a:p>
                      <a:pPr algn="ctr"/>
                      <a:r>
                        <a:rPr lang="en-GB" sz="1800" b="0" i="0" u="none" strike="noStrike" kern="1200" baseline="0" dirty="0" smtClean="0">
                          <a:solidFill>
                            <a:schemeClr val="dk1"/>
                          </a:solidFill>
                          <a:latin typeface="+mn-lt"/>
                          <a:ea typeface="+mn-ea"/>
                          <a:cs typeface="+mn-cs"/>
                        </a:rPr>
                        <a:t>15.2 </a:t>
                      </a:r>
                      <a:endParaRPr lang="en-GB" sz="1300" dirty="0"/>
                    </a:p>
                  </a:txBody>
                  <a:tcPr marL="65314" marR="65314" marT="32657" marB="32657" anchor="ctr"/>
                </a:tc>
                <a:tc>
                  <a:txBody>
                    <a:bodyPr/>
                    <a:lstStyle/>
                    <a:p>
                      <a:pPr algn="ctr"/>
                      <a:r>
                        <a:rPr lang="en-GB" sz="1800" b="0" i="0" u="none" strike="noStrike" kern="1200" baseline="0" dirty="0" smtClean="0">
                          <a:solidFill>
                            <a:schemeClr val="dk1"/>
                          </a:solidFill>
                          <a:latin typeface="+mn-lt"/>
                          <a:ea typeface="+mn-ea"/>
                          <a:cs typeface="+mn-cs"/>
                        </a:rPr>
                        <a:t>15.6 </a:t>
                      </a:r>
                      <a:endParaRPr lang="en-GB" sz="1300" dirty="0"/>
                    </a:p>
                  </a:txBody>
                  <a:tcPr marL="65314" marR="65314" marT="32657" marB="32657" anchor="ctr"/>
                </a:tc>
                <a:tc>
                  <a:txBody>
                    <a:bodyPr/>
                    <a:lstStyle/>
                    <a:p>
                      <a:pPr algn="ctr"/>
                      <a:r>
                        <a:rPr lang="en-GB" sz="1800" b="0" i="0" u="none" strike="noStrike" kern="1200" baseline="0" dirty="0" smtClean="0">
                          <a:solidFill>
                            <a:schemeClr val="dk1"/>
                          </a:solidFill>
                          <a:latin typeface="+mn-lt"/>
                          <a:ea typeface="+mn-ea"/>
                          <a:cs typeface="+mn-cs"/>
                        </a:rPr>
                        <a:t>15.6 </a:t>
                      </a:r>
                      <a:endParaRPr lang="en-GB" sz="1300" dirty="0"/>
                    </a:p>
                  </a:txBody>
                  <a:tcPr marL="65314" marR="65314" marT="32657" marB="32657" anchor="ctr"/>
                </a:tc>
                <a:tc>
                  <a:txBody>
                    <a:bodyPr/>
                    <a:lstStyle/>
                    <a:p>
                      <a:pPr algn="ctr"/>
                      <a:endParaRPr lang="en-GB" sz="1300" dirty="0"/>
                    </a:p>
                  </a:txBody>
                  <a:tcPr marL="65314" marR="65314" marT="32657" marB="32657" anchor="ctr"/>
                </a:tc>
                <a:extLst>
                  <a:ext uri="{0D108BD9-81ED-4DB2-BD59-A6C34878D82A}">
                    <a16:rowId xmlns:a16="http://schemas.microsoft.com/office/drawing/2014/main" val="2048101924"/>
                  </a:ext>
                </a:extLst>
              </a:tr>
              <a:tr h="613954">
                <a:tc>
                  <a:txBody>
                    <a:bodyPr/>
                    <a:lstStyle/>
                    <a:p>
                      <a:r>
                        <a:rPr lang="en-GB" sz="1800" b="1" i="0" u="none" strike="noStrike" kern="1200" baseline="0" dirty="0" smtClean="0">
                          <a:solidFill>
                            <a:schemeClr val="dk1"/>
                          </a:solidFill>
                          <a:latin typeface="+mn-lt"/>
                          <a:ea typeface="+mn-ea"/>
                          <a:cs typeface="+mn-cs"/>
                        </a:rPr>
                        <a:t>Temperature decrease in °C </a:t>
                      </a:r>
                      <a:endParaRPr lang="en-GB" sz="1800" b="1" dirty="0"/>
                    </a:p>
                  </a:txBody>
                  <a:tcPr marL="65314" marR="65314" marT="32657" marB="32657">
                    <a:solidFill>
                      <a:srgbClr val="92D050"/>
                    </a:solidFill>
                  </a:tcPr>
                </a:tc>
                <a:tc>
                  <a:txBody>
                    <a:bodyPr/>
                    <a:lstStyle/>
                    <a:p>
                      <a:pPr algn="ctr"/>
                      <a:r>
                        <a:rPr lang="en-GB" sz="1800" b="0" i="0" u="none" strike="noStrike" kern="1200" baseline="0" dirty="0" smtClean="0">
                          <a:solidFill>
                            <a:schemeClr val="dk1"/>
                          </a:solidFill>
                          <a:latin typeface="+mn-lt"/>
                          <a:ea typeface="+mn-ea"/>
                          <a:cs typeface="+mn-cs"/>
                        </a:rPr>
                        <a:t>5.6 </a:t>
                      </a:r>
                      <a:endParaRPr lang="en-GB" sz="1300" dirty="0"/>
                    </a:p>
                  </a:txBody>
                  <a:tcPr marL="65314" marR="65314" marT="32657" marB="32657" anchor="ctr">
                    <a:solidFill>
                      <a:srgbClr val="92D050"/>
                    </a:solidFill>
                  </a:tcPr>
                </a:tc>
                <a:tc>
                  <a:txBody>
                    <a:bodyPr/>
                    <a:lstStyle/>
                    <a:p>
                      <a:pPr marL="0" marR="0" lvl="0" indent="0" algn="ctr" defTabSz="1280160" rtl="0" eaLnBrk="1" fontAlgn="auto" latinLnBrk="0" hangingPunct="1">
                        <a:lnSpc>
                          <a:spcPct val="100000"/>
                        </a:lnSpc>
                        <a:spcBef>
                          <a:spcPts val="0"/>
                        </a:spcBef>
                        <a:spcAft>
                          <a:spcPts val="0"/>
                        </a:spcAft>
                        <a:buClrTx/>
                        <a:buSzTx/>
                        <a:buFontTx/>
                        <a:buNone/>
                        <a:tabLst/>
                        <a:defRPr/>
                      </a:pPr>
                      <a:r>
                        <a:rPr lang="en-GB" sz="1800" b="0" i="0" u="none" strike="noStrike" kern="1200" baseline="0" dirty="0" smtClean="0">
                          <a:solidFill>
                            <a:schemeClr val="dk1"/>
                          </a:solidFill>
                          <a:latin typeface="+mn-lt"/>
                          <a:ea typeface="+mn-ea"/>
                          <a:cs typeface="+mn-cs"/>
                        </a:rPr>
                        <a:t>5.8 </a:t>
                      </a:r>
                      <a:endParaRPr lang="en-GB" sz="1300" dirty="0"/>
                    </a:p>
                  </a:txBody>
                  <a:tcPr marL="65314" marR="65314" marT="32657" marB="32657" anchor="ctr">
                    <a:solidFill>
                      <a:srgbClr val="92D050"/>
                    </a:solidFill>
                  </a:tcPr>
                </a:tc>
                <a:tc>
                  <a:txBody>
                    <a:bodyPr/>
                    <a:lstStyle/>
                    <a:p>
                      <a:pPr marL="0" marR="0" lvl="0" indent="0" algn="ctr" defTabSz="1280160" rtl="0" eaLnBrk="1" fontAlgn="auto" latinLnBrk="0" hangingPunct="1">
                        <a:lnSpc>
                          <a:spcPct val="100000"/>
                        </a:lnSpc>
                        <a:spcBef>
                          <a:spcPts val="0"/>
                        </a:spcBef>
                        <a:spcAft>
                          <a:spcPts val="0"/>
                        </a:spcAft>
                        <a:buClrTx/>
                        <a:buSzTx/>
                        <a:buFontTx/>
                        <a:buNone/>
                        <a:tabLst/>
                        <a:defRPr/>
                      </a:pPr>
                      <a:r>
                        <a:rPr lang="en-GB" sz="1800" b="0" i="0" u="none" strike="noStrike" kern="1200" baseline="0" dirty="0" smtClean="0">
                          <a:solidFill>
                            <a:schemeClr val="dk1"/>
                          </a:solidFill>
                          <a:latin typeface="+mn-lt"/>
                          <a:ea typeface="+mn-ea"/>
                          <a:cs typeface="+mn-cs"/>
                        </a:rPr>
                        <a:t> 5.4 </a:t>
                      </a:r>
                      <a:endParaRPr lang="en-GB" sz="1300" dirty="0"/>
                    </a:p>
                  </a:txBody>
                  <a:tcPr marL="65314" marR="65314" marT="32657" marB="32657" anchor="ctr">
                    <a:solidFill>
                      <a:srgbClr val="92D050"/>
                    </a:solidFill>
                  </a:tcPr>
                </a:tc>
                <a:tc>
                  <a:txBody>
                    <a:bodyPr/>
                    <a:lstStyle/>
                    <a:p>
                      <a:pPr algn="ctr"/>
                      <a:r>
                        <a:rPr lang="en-GB" sz="1800" b="0" i="0" u="none" strike="noStrike" kern="1200" baseline="0" dirty="0" smtClean="0">
                          <a:solidFill>
                            <a:schemeClr val="dk1"/>
                          </a:solidFill>
                          <a:latin typeface="+mn-lt"/>
                          <a:ea typeface="+mn-ea"/>
                          <a:cs typeface="+mn-cs"/>
                        </a:rPr>
                        <a:t>5.6 </a:t>
                      </a:r>
                      <a:endParaRPr lang="en-GB" sz="1300" dirty="0"/>
                    </a:p>
                  </a:txBody>
                  <a:tcPr marL="65314" marR="65314" marT="32657" marB="32657" anchor="ctr">
                    <a:solidFill>
                      <a:srgbClr val="92D050"/>
                    </a:solidFill>
                  </a:tcPr>
                </a:tc>
                <a:tc>
                  <a:txBody>
                    <a:bodyPr/>
                    <a:lstStyle/>
                    <a:p>
                      <a:pPr algn="ctr"/>
                      <a:r>
                        <a:rPr lang="en-GB" sz="1800" dirty="0" smtClean="0"/>
                        <a:t>5.6</a:t>
                      </a:r>
                      <a:endParaRPr lang="en-GB" sz="1300" dirty="0"/>
                    </a:p>
                  </a:txBody>
                  <a:tcPr marL="65314" marR="65314" marT="32657" marB="32657" anchor="ctr">
                    <a:solidFill>
                      <a:srgbClr val="92D050"/>
                    </a:solidFill>
                  </a:tcPr>
                </a:tc>
                <a:extLst>
                  <a:ext uri="{0D108BD9-81ED-4DB2-BD59-A6C34878D82A}">
                    <a16:rowId xmlns:a16="http://schemas.microsoft.com/office/drawing/2014/main" val="907801495"/>
                  </a:ext>
                </a:extLst>
              </a:tr>
            </a:tbl>
          </a:graphicData>
        </a:graphic>
      </p:graphicFrame>
      <p:sp>
        <p:nvSpPr>
          <p:cNvPr id="7" name="Rounded Rectangle 6"/>
          <p:cNvSpPr/>
          <p:nvPr/>
        </p:nvSpPr>
        <p:spPr>
          <a:xfrm>
            <a:off x="1797899" y="5623761"/>
            <a:ext cx="5372627" cy="92704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286" i="1" u="sng" dirty="0"/>
              <a:t>Uncertainty</a:t>
            </a:r>
            <a:r>
              <a:rPr lang="en-GB" sz="2286" dirty="0"/>
              <a:t> = 5.8 – 5.4 </a:t>
            </a:r>
            <a:r>
              <a:rPr lang="en-GB" sz="2286" dirty="0" smtClean="0"/>
              <a:t>(range)</a:t>
            </a:r>
            <a:endParaRPr lang="en-GB" sz="2286" dirty="0"/>
          </a:p>
          <a:p>
            <a:pPr algn="ctr"/>
            <a:r>
              <a:rPr lang="en-GB" sz="2857" b="1" i="1" dirty="0"/>
              <a:t>= 0.4</a:t>
            </a:r>
          </a:p>
        </p:txBody>
      </p:sp>
      <p:sp>
        <p:nvSpPr>
          <p:cNvPr id="8" name="Rounded Rectangle 7"/>
          <p:cNvSpPr/>
          <p:nvPr/>
        </p:nvSpPr>
        <p:spPr>
          <a:xfrm>
            <a:off x="7877821" y="5623761"/>
            <a:ext cx="3364311" cy="90954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571" b="1" u="sng" dirty="0"/>
              <a:t>Uncertainty</a:t>
            </a:r>
          </a:p>
          <a:p>
            <a:pPr algn="ctr"/>
            <a:r>
              <a:rPr lang="en-GB" sz="2571" dirty="0"/>
              <a:t>0.4 ÷ 2 = </a:t>
            </a:r>
            <a:r>
              <a:rPr lang="en-GB" sz="3143" b="1" dirty="0"/>
              <a:t>± </a:t>
            </a:r>
            <a:r>
              <a:rPr lang="en-GB" sz="3143" b="1" dirty="0">
                <a:solidFill>
                  <a:schemeClr val="tx1"/>
                </a:solidFill>
              </a:rPr>
              <a:t>0.2 °C</a:t>
            </a:r>
          </a:p>
        </p:txBody>
      </p:sp>
      <p:cxnSp>
        <p:nvCxnSpPr>
          <p:cNvPr id="10" name="Straight Arrow Connector 9"/>
          <p:cNvCxnSpPr>
            <a:stCxn id="17" idx="3"/>
          </p:cNvCxnSpPr>
          <p:nvPr/>
        </p:nvCxnSpPr>
        <p:spPr>
          <a:xfrm flipH="1">
            <a:off x="5360276" y="4925841"/>
            <a:ext cx="1590502" cy="8138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15" idx="3"/>
          </p:cNvCxnSpPr>
          <p:nvPr/>
        </p:nvCxnSpPr>
        <p:spPr>
          <a:xfrm flipH="1">
            <a:off x="4750676" y="4933056"/>
            <a:ext cx="839348" cy="80664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5499002" y="4459970"/>
            <a:ext cx="621539" cy="55425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86"/>
          </a:p>
        </p:txBody>
      </p:sp>
      <p:sp>
        <p:nvSpPr>
          <p:cNvPr id="17" name="Oval 16"/>
          <p:cNvSpPr/>
          <p:nvPr/>
        </p:nvSpPr>
        <p:spPr>
          <a:xfrm>
            <a:off x="6859756" y="4410703"/>
            <a:ext cx="621539" cy="60352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86"/>
          </a:p>
        </p:txBody>
      </p:sp>
      <p:sp>
        <p:nvSpPr>
          <p:cNvPr id="19" name="Right Arrow 18"/>
          <p:cNvSpPr/>
          <p:nvPr/>
        </p:nvSpPr>
        <p:spPr>
          <a:xfrm>
            <a:off x="7263442" y="5982837"/>
            <a:ext cx="521461" cy="298068"/>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86"/>
          </a:p>
        </p:txBody>
      </p:sp>
    </p:spTree>
    <p:extLst>
      <p:ext uri="{BB962C8B-B14F-4D97-AF65-F5344CB8AC3E}">
        <p14:creationId xmlns:p14="http://schemas.microsoft.com/office/powerpoint/2010/main" val="17680175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03866" y="147254"/>
            <a:ext cx="9204850" cy="5220247"/>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023564" y="1479962"/>
            <a:ext cx="11168436" cy="2747141"/>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310011" y="3172689"/>
            <a:ext cx="11571978" cy="2108829"/>
          </a:xfrm>
          <a:prstGeom prst="rect">
            <a:avLst/>
          </a:prstGeom>
          <a:ln>
            <a:solidFill>
              <a:srgbClr val="FF0000"/>
            </a:solidFill>
          </a:ln>
        </p:spPr>
      </p:pic>
    </p:spTree>
    <p:extLst>
      <p:ext uri="{BB962C8B-B14F-4D97-AF65-F5344CB8AC3E}">
        <p14:creationId xmlns:p14="http://schemas.microsoft.com/office/powerpoint/2010/main" val="86493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 name="Picture 4"/>
          <p:cNvPicPr>
            <a:picLocks noChangeAspect="1"/>
          </p:cNvPicPr>
          <p:nvPr/>
        </p:nvPicPr>
        <p:blipFill>
          <a:blip r:embed="rId2"/>
          <a:stretch>
            <a:fillRect/>
          </a:stretch>
        </p:blipFill>
        <p:spPr>
          <a:xfrm>
            <a:off x="295438" y="365125"/>
            <a:ext cx="10645120" cy="6224861"/>
          </a:xfrm>
          <a:prstGeom prst="rect">
            <a:avLst/>
          </a:prstGeom>
          <a:ln>
            <a:solidFill>
              <a:srgbClr val="00B0F0"/>
            </a:solidFill>
          </a:ln>
        </p:spPr>
      </p:pic>
      <p:pic>
        <p:nvPicPr>
          <p:cNvPr id="6" name="Picture 5"/>
          <p:cNvPicPr>
            <a:picLocks noChangeAspect="1"/>
          </p:cNvPicPr>
          <p:nvPr/>
        </p:nvPicPr>
        <p:blipFill>
          <a:blip r:embed="rId3"/>
          <a:stretch>
            <a:fillRect/>
          </a:stretch>
        </p:blipFill>
        <p:spPr>
          <a:xfrm>
            <a:off x="737759" y="4001294"/>
            <a:ext cx="11297265" cy="1525369"/>
          </a:xfrm>
          <a:prstGeom prst="rect">
            <a:avLst/>
          </a:prstGeom>
          <a:ln>
            <a:solidFill>
              <a:srgbClr val="FF0000"/>
            </a:solidFill>
          </a:ln>
        </p:spPr>
      </p:pic>
      <p:sp>
        <p:nvSpPr>
          <p:cNvPr id="4" name="Oval 3"/>
          <p:cNvSpPr/>
          <p:nvPr/>
        </p:nvSpPr>
        <p:spPr>
          <a:xfrm>
            <a:off x="5938345" y="1132176"/>
            <a:ext cx="1061545" cy="10510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2586119" y="1041346"/>
            <a:ext cx="1061545" cy="10510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8976409" y="704740"/>
            <a:ext cx="3123626" cy="1815882"/>
          </a:xfrm>
          <a:prstGeom prst="rect">
            <a:avLst/>
          </a:prstGeom>
          <a:noFill/>
        </p:spPr>
        <p:txBody>
          <a:bodyPr wrap="square" rtlCol="0">
            <a:spAutoFit/>
          </a:bodyPr>
          <a:lstStyle/>
          <a:p>
            <a:r>
              <a:rPr lang="en-GB" sz="2800" dirty="0" smtClean="0"/>
              <a:t>Spread about the mean is 0.04. Therefore, 0.04 / 2 = 0.02</a:t>
            </a:r>
            <a:endParaRPr lang="en-GB" sz="2800" dirty="0"/>
          </a:p>
        </p:txBody>
      </p:sp>
    </p:spTree>
    <p:extLst>
      <p:ext uri="{BB962C8B-B14F-4D97-AF65-F5344CB8AC3E}">
        <p14:creationId xmlns:p14="http://schemas.microsoft.com/office/powerpoint/2010/main" val="70557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1626" y="115614"/>
            <a:ext cx="7716236" cy="6586080"/>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533560" y="3577313"/>
            <a:ext cx="10544469" cy="2946492"/>
          </a:xfrm>
          <a:prstGeom prst="rect">
            <a:avLst/>
          </a:prstGeom>
          <a:ln>
            <a:solidFill>
              <a:srgbClr val="FF0000"/>
            </a:solidFill>
          </a:ln>
        </p:spPr>
      </p:pic>
      <p:sp>
        <p:nvSpPr>
          <p:cNvPr id="6" name="TextBox 5"/>
          <p:cNvSpPr txBox="1"/>
          <p:nvPr/>
        </p:nvSpPr>
        <p:spPr>
          <a:xfrm>
            <a:off x="8176726" y="973263"/>
            <a:ext cx="3743648" cy="1815882"/>
          </a:xfrm>
          <a:prstGeom prst="rect">
            <a:avLst/>
          </a:prstGeom>
          <a:noFill/>
        </p:spPr>
        <p:txBody>
          <a:bodyPr wrap="square" rtlCol="0">
            <a:spAutoFit/>
          </a:bodyPr>
          <a:lstStyle/>
          <a:p>
            <a:r>
              <a:rPr lang="en-GB" sz="2800" dirty="0" smtClean="0"/>
              <a:t>Spread about the mean is 0.3. </a:t>
            </a:r>
          </a:p>
          <a:p>
            <a:r>
              <a:rPr lang="en-GB" sz="2800" dirty="0" smtClean="0"/>
              <a:t>Therefore, 0.3 / 2 = 0.15</a:t>
            </a:r>
          </a:p>
          <a:p>
            <a:r>
              <a:rPr lang="en-GB" sz="2800" dirty="0" smtClean="0"/>
              <a:t>So to 1 </a:t>
            </a:r>
            <a:r>
              <a:rPr lang="en-GB" sz="2800" dirty="0" err="1" smtClean="0"/>
              <a:t>d.p</a:t>
            </a:r>
            <a:r>
              <a:rPr lang="en-GB" sz="2800" dirty="0" smtClean="0"/>
              <a:t> = 0.2</a:t>
            </a:r>
            <a:endParaRPr lang="en-GB" sz="2800" dirty="0"/>
          </a:p>
        </p:txBody>
      </p:sp>
      <p:sp>
        <p:nvSpPr>
          <p:cNvPr id="7" name="Oval 6"/>
          <p:cNvSpPr/>
          <p:nvPr/>
        </p:nvSpPr>
        <p:spPr>
          <a:xfrm>
            <a:off x="5560778" y="2076852"/>
            <a:ext cx="440110" cy="4374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4774149" y="2087834"/>
            <a:ext cx="440110" cy="4374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1687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039" y="21020"/>
            <a:ext cx="7882759" cy="6818828"/>
          </a:xfrm>
          <a:prstGeom prst="rect">
            <a:avLst/>
          </a:prstGeom>
          <a:ln>
            <a:solidFill>
              <a:srgbClr val="00B0F0"/>
            </a:solidFill>
          </a:ln>
        </p:spPr>
      </p:pic>
      <p:sp>
        <p:nvSpPr>
          <p:cNvPr id="6" name="Rectangle 5"/>
          <p:cNvSpPr/>
          <p:nvPr/>
        </p:nvSpPr>
        <p:spPr>
          <a:xfrm>
            <a:off x="141514" y="4234543"/>
            <a:ext cx="7347857" cy="10014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3"/>
          <a:stretch>
            <a:fillRect/>
          </a:stretch>
        </p:blipFill>
        <p:spPr>
          <a:xfrm>
            <a:off x="334015" y="4811486"/>
            <a:ext cx="11770899" cy="1949669"/>
          </a:xfrm>
          <a:prstGeom prst="rect">
            <a:avLst/>
          </a:prstGeom>
          <a:ln>
            <a:solidFill>
              <a:srgbClr val="00B0F0"/>
            </a:solidFill>
          </a:ln>
        </p:spPr>
      </p:pic>
    </p:spTree>
    <p:extLst>
      <p:ext uri="{BB962C8B-B14F-4D97-AF65-F5344CB8AC3E}">
        <p14:creationId xmlns:p14="http://schemas.microsoft.com/office/powerpoint/2010/main" val="4026424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rtlCol="0">
            <a:normAutofit/>
          </a:bodyPr>
          <a:lstStyle/>
          <a:p>
            <a:pPr algn="ctr" eaLnBrk="1" fontAlgn="auto" hangingPunct="1">
              <a:spcAft>
                <a:spcPts val="0"/>
              </a:spcAft>
              <a:defRPr/>
            </a:pPr>
            <a:r>
              <a:rPr lang="en-GB" b="1" u="sng" dirty="0" smtClean="0">
                <a:latin typeface="+mn-lt"/>
              </a:rPr>
              <a:t>Masses of atoms and moles</a:t>
            </a:r>
          </a:p>
        </p:txBody>
      </p:sp>
      <p:sp>
        <p:nvSpPr>
          <p:cNvPr id="7" name="Content Placeholder 6"/>
          <p:cNvSpPr>
            <a:spLocks noGrp="1"/>
          </p:cNvSpPr>
          <p:nvPr>
            <p:ph sz="half" idx="2"/>
          </p:nvPr>
        </p:nvSpPr>
        <p:spPr>
          <a:xfrm>
            <a:off x="914400" y="1807978"/>
            <a:ext cx="10668000" cy="4676905"/>
          </a:xfrm>
          <a:ln>
            <a:solidFill>
              <a:schemeClr val="tx1"/>
            </a:solidFill>
          </a:ln>
        </p:spPr>
        <p:txBody>
          <a:bodyPr>
            <a:normAutofit/>
          </a:bodyPr>
          <a:lstStyle/>
          <a:p>
            <a:pPr eaLnBrk="1" hangingPunct="1">
              <a:buFont typeface="Arial" charset="0"/>
              <a:buNone/>
              <a:defRPr/>
            </a:pPr>
            <a:r>
              <a:rPr lang="en-GB" u="sng" dirty="0"/>
              <a:t>Moles</a:t>
            </a:r>
          </a:p>
          <a:p>
            <a:pPr marL="0" indent="0" eaLnBrk="1" hangingPunct="1">
              <a:buFont typeface="Arial" charset="0"/>
              <a:buChar char="•"/>
              <a:defRPr/>
            </a:pPr>
            <a:r>
              <a:rPr lang="en-GB" dirty="0"/>
              <a:t> A mole of any substance always contains same number of </a:t>
            </a:r>
            <a:r>
              <a:rPr lang="en-GB" dirty="0" smtClean="0"/>
              <a:t>particles </a:t>
            </a:r>
            <a:r>
              <a:rPr lang="en-GB" sz="4000" dirty="0" smtClean="0"/>
              <a:t>(</a:t>
            </a:r>
            <a:r>
              <a:rPr lang="en-GB" sz="4000" dirty="0" err="1" smtClean="0"/>
              <a:t>Avagadro’s</a:t>
            </a:r>
            <a:r>
              <a:rPr lang="en-GB" sz="4000" dirty="0" smtClean="0"/>
              <a:t> number = 6.02 x 10</a:t>
            </a:r>
            <a:r>
              <a:rPr lang="en-GB" sz="4000" baseline="30000" dirty="0" smtClean="0"/>
              <a:t>23</a:t>
            </a:r>
            <a:r>
              <a:rPr lang="en-GB" sz="4000" dirty="0" smtClean="0"/>
              <a:t>)</a:t>
            </a:r>
            <a:endParaRPr lang="en-GB" dirty="0"/>
          </a:p>
          <a:p>
            <a:pPr marL="0" indent="0" eaLnBrk="1" hangingPunct="1">
              <a:buFont typeface="Arial" charset="0"/>
              <a:buChar char="•"/>
              <a:defRPr/>
            </a:pPr>
            <a:endParaRPr lang="en-GB" dirty="0"/>
          </a:p>
          <a:p>
            <a:pPr marL="0" indent="0" eaLnBrk="1" hangingPunct="1">
              <a:buNone/>
              <a:defRPr/>
            </a:pPr>
            <a:r>
              <a:rPr lang="en-GB" dirty="0" smtClean="0"/>
              <a:t>It is either:</a:t>
            </a:r>
            <a:endParaRPr lang="en-GB" dirty="0"/>
          </a:p>
          <a:p>
            <a:pPr eaLnBrk="1" hangingPunct="1">
              <a:buFontTx/>
              <a:buChar char="-"/>
              <a:defRPr/>
            </a:pPr>
            <a:r>
              <a:rPr lang="en-GB" dirty="0" smtClean="0"/>
              <a:t>the relative </a:t>
            </a:r>
            <a:r>
              <a:rPr lang="en-GB" dirty="0"/>
              <a:t>atomic mass in </a:t>
            </a:r>
            <a:r>
              <a:rPr lang="en-GB" dirty="0" smtClean="0"/>
              <a:t>grams</a:t>
            </a:r>
          </a:p>
          <a:p>
            <a:pPr eaLnBrk="1" hangingPunct="1">
              <a:buFontTx/>
              <a:buChar char="-"/>
              <a:defRPr/>
            </a:pPr>
            <a:r>
              <a:rPr lang="en-GB" dirty="0"/>
              <a:t>t</a:t>
            </a:r>
            <a:r>
              <a:rPr lang="en-GB" dirty="0" smtClean="0"/>
              <a:t>he relative </a:t>
            </a:r>
            <a:r>
              <a:rPr lang="en-GB" dirty="0"/>
              <a:t>formula mass in </a:t>
            </a:r>
            <a:r>
              <a:rPr lang="en-GB" dirty="0" smtClean="0"/>
              <a:t>grams</a:t>
            </a:r>
          </a:p>
          <a:p>
            <a:pPr eaLnBrk="1" hangingPunct="1">
              <a:buFontTx/>
              <a:buChar char="-"/>
              <a:defRPr/>
            </a:pPr>
            <a:endParaRPr lang="en-GB" dirty="0"/>
          </a:p>
          <a:p>
            <a:pPr eaLnBrk="1" hangingPunct="1">
              <a:buFontTx/>
              <a:buChar char="-"/>
              <a:defRPr/>
            </a:pPr>
            <a:r>
              <a:rPr lang="en-GB" sz="3200" dirty="0"/>
              <a:t>Mass = Moles x RFM (M</a:t>
            </a:r>
            <a:r>
              <a:rPr lang="en-GB" sz="3200" baseline="-25000" dirty="0"/>
              <a:t>r</a:t>
            </a:r>
            <a:r>
              <a:rPr lang="en-GB" sz="3200" dirty="0"/>
              <a:t>)</a:t>
            </a:r>
            <a:endParaRPr lang="en-GB" sz="3200" baseline="-25000" dirty="0"/>
          </a:p>
          <a:p>
            <a:pPr eaLnBrk="1" hangingPunct="1">
              <a:buFontTx/>
              <a:buChar char="-"/>
              <a:defRPr/>
            </a:pPr>
            <a:endParaRPr lang="en-GB" dirty="0"/>
          </a:p>
          <a:p>
            <a:pPr marL="0" indent="0" eaLnBrk="1" hangingPunct="1">
              <a:buFont typeface="Arial" panose="020B0604020202020204" pitchFamily="34" charset="0"/>
              <a:buNone/>
              <a:defRPr/>
            </a:pPr>
            <a:endParaRPr lang="en-GB" dirty="0"/>
          </a:p>
        </p:txBody>
      </p:sp>
      <p:grpSp>
        <p:nvGrpSpPr>
          <p:cNvPr id="6" name="Group 5"/>
          <p:cNvGrpSpPr>
            <a:grpSpLocks/>
          </p:cNvGrpSpPr>
          <p:nvPr/>
        </p:nvGrpSpPr>
        <p:grpSpPr bwMode="auto">
          <a:xfrm>
            <a:off x="8366235" y="3783725"/>
            <a:ext cx="3733309" cy="2780260"/>
            <a:chOff x="1847850" y="4868863"/>
            <a:chExt cx="2244725" cy="1655762"/>
          </a:xfrm>
        </p:grpSpPr>
        <p:sp>
          <p:nvSpPr>
            <p:cNvPr id="8" name="Isosceles Triangle 7"/>
            <p:cNvSpPr/>
            <p:nvPr/>
          </p:nvSpPr>
          <p:spPr>
            <a:xfrm>
              <a:off x="1847850" y="4868863"/>
              <a:ext cx="2244725" cy="1655762"/>
            </a:xfrm>
            <a:prstGeom prst="triangle">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cxnSp>
          <p:nvCxnSpPr>
            <p:cNvPr id="9" name="Straight Connector 8"/>
            <p:cNvCxnSpPr/>
            <p:nvPr/>
          </p:nvCxnSpPr>
          <p:spPr>
            <a:xfrm rot="5400000">
              <a:off x="2541587" y="6119813"/>
              <a:ext cx="771525"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351087" y="5732462"/>
              <a:ext cx="1139825" cy="3175"/>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pic>
          <p:nvPicPr>
            <p:cNvPr id="65547" name="Picture 2" descr="C:\Users\Liz\AppData\Local\Microsoft\Windows\Temporary Internet Files\Content.IE5\MUBTGCR6\MCj0232754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66988" y="5300663"/>
              <a:ext cx="8096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8" name="Picture 3" descr="C:\Users\Liz\AppData\Local\Microsoft\Windows\Temporary Internet Files\Content.IE5\3FMTW2F5\MCj0140581000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2313" y="5805488"/>
              <a:ext cx="9525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9" name="Picture 4" descr="C:\Users\Liz\AppData\Local\Microsoft\Windows\Temporary Internet Files\Content.IE5\V7ZM5TL5\MCj0417506000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43250" y="5876925"/>
              <a:ext cx="695325"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Rectangle 2"/>
          <p:cNvSpPr/>
          <p:nvPr/>
        </p:nvSpPr>
        <p:spPr>
          <a:xfrm>
            <a:off x="1045029" y="2746579"/>
            <a:ext cx="7136524" cy="6062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26903320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 y="0"/>
            <a:ext cx="7945821" cy="6879021"/>
          </a:xfrm>
          <a:prstGeom prst="rect">
            <a:avLst/>
          </a:prstGeom>
          <a:ln>
            <a:solidFill>
              <a:srgbClr val="00B0F0"/>
            </a:solidFill>
          </a:ln>
        </p:spPr>
      </p:pic>
    </p:spTree>
    <p:extLst>
      <p:ext uri="{BB962C8B-B14F-4D97-AF65-F5344CB8AC3E}">
        <p14:creationId xmlns:p14="http://schemas.microsoft.com/office/powerpoint/2010/main" val="24544393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Left Arrow 10"/>
          <p:cNvSpPr/>
          <p:nvPr/>
        </p:nvSpPr>
        <p:spPr>
          <a:xfrm rot="7608209" flipV="1">
            <a:off x="6388894" y="1915319"/>
            <a:ext cx="1530350" cy="19208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9875" name="Title 1"/>
          <p:cNvSpPr>
            <a:spLocks noGrp="1"/>
          </p:cNvSpPr>
          <p:nvPr>
            <p:ph type="title"/>
          </p:nvPr>
        </p:nvSpPr>
        <p:spPr>
          <a:xfrm>
            <a:off x="609600" y="428625"/>
            <a:ext cx="10972800" cy="1143000"/>
          </a:xfrm>
        </p:spPr>
        <p:txBody>
          <a:bodyPr/>
          <a:lstStyle/>
          <a:p>
            <a:pPr algn="ctr"/>
            <a:r>
              <a:rPr lang="en-GB" altLang="en-US" dirty="0" smtClean="0">
                <a:solidFill>
                  <a:srgbClr val="7030A0"/>
                </a:solidFill>
              </a:rPr>
              <a:t>2H</a:t>
            </a:r>
            <a:r>
              <a:rPr lang="en-GB" altLang="en-US" baseline="-25000" dirty="0" smtClean="0">
                <a:solidFill>
                  <a:srgbClr val="7030A0"/>
                </a:solidFill>
              </a:rPr>
              <a:t>2</a:t>
            </a:r>
            <a:r>
              <a:rPr lang="en-GB" altLang="en-US" dirty="0" smtClean="0">
                <a:solidFill>
                  <a:srgbClr val="7030A0"/>
                </a:solidFill>
              </a:rPr>
              <a:t>  +  O</a:t>
            </a:r>
            <a:r>
              <a:rPr lang="en-GB" altLang="en-US" baseline="-25000" dirty="0" smtClean="0">
                <a:solidFill>
                  <a:srgbClr val="7030A0"/>
                </a:solidFill>
              </a:rPr>
              <a:t>2</a:t>
            </a:r>
            <a:r>
              <a:rPr lang="en-GB" altLang="en-US" dirty="0" smtClean="0">
                <a:solidFill>
                  <a:srgbClr val="7030A0"/>
                </a:solidFill>
              </a:rPr>
              <a:t> </a:t>
            </a:r>
            <a:r>
              <a:rPr lang="en-GB" altLang="en-US" dirty="0" smtClean="0">
                <a:solidFill>
                  <a:srgbClr val="7030A0"/>
                </a:solidFill>
                <a:sym typeface="Wingdings" panose="05000000000000000000" pitchFamily="2" charset="2"/>
              </a:rPr>
              <a:t>  2H</a:t>
            </a:r>
            <a:r>
              <a:rPr lang="en-GB" altLang="en-US" baseline="-25000" dirty="0" smtClean="0">
                <a:solidFill>
                  <a:srgbClr val="7030A0"/>
                </a:solidFill>
                <a:sym typeface="Wingdings" panose="05000000000000000000" pitchFamily="2" charset="2"/>
              </a:rPr>
              <a:t>2</a:t>
            </a:r>
            <a:r>
              <a:rPr lang="en-GB" altLang="en-US" dirty="0" smtClean="0">
                <a:solidFill>
                  <a:srgbClr val="7030A0"/>
                </a:solidFill>
                <a:sym typeface="Wingdings" panose="05000000000000000000" pitchFamily="2" charset="2"/>
              </a:rPr>
              <a:t>O</a:t>
            </a:r>
            <a:endParaRPr lang="en-GB" altLang="en-US" b="1" u="sng" dirty="0" smtClean="0"/>
          </a:p>
        </p:txBody>
      </p:sp>
      <p:sp>
        <p:nvSpPr>
          <p:cNvPr id="3" name="Content Placeholder 2"/>
          <p:cNvSpPr>
            <a:spLocks noGrp="1"/>
          </p:cNvSpPr>
          <p:nvPr>
            <p:ph idx="1"/>
          </p:nvPr>
        </p:nvSpPr>
        <p:spPr>
          <a:xfrm>
            <a:off x="600075" y="3644900"/>
            <a:ext cx="10972800" cy="2973388"/>
          </a:xfrm>
        </p:spPr>
        <p:txBody>
          <a:bodyPr/>
          <a:lstStyle/>
          <a:p>
            <a:r>
              <a:rPr lang="en-GB" altLang="en-US" smtClean="0"/>
              <a:t>Hydrogen =   2x 2g   = </a:t>
            </a:r>
            <a:r>
              <a:rPr lang="en-GB" altLang="en-US" b="1" smtClean="0">
                <a:solidFill>
                  <a:srgbClr val="7030A0"/>
                </a:solidFill>
              </a:rPr>
              <a:t>4g</a:t>
            </a:r>
          </a:p>
          <a:p>
            <a:r>
              <a:rPr lang="en-GB" altLang="en-US" smtClean="0"/>
              <a:t>Oxygen     =  2 x 16g  = </a:t>
            </a:r>
            <a:r>
              <a:rPr lang="en-GB" altLang="en-US" b="1" smtClean="0">
                <a:solidFill>
                  <a:srgbClr val="7030A0"/>
                </a:solidFill>
              </a:rPr>
              <a:t>32g</a:t>
            </a:r>
          </a:p>
          <a:p>
            <a:r>
              <a:rPr lang="en-GB" altLang="en-US" smtClean="0"/>
              <a:t>Water       = 2 x 18g  = </a:t>
            </a:r>
            <a:r>
              <a:rPr lang="en-GB" altLang="en-US" b="1" smtClean="0">
                <a:solidFill>
                  <a:srgbClr val="7030A0"/>
                </a:solidFill>
              </a:rPr>
              <a:t>36g</a:t>
            </a:r>
          </a:p>
        </p:txBody>
      </p:sp>
      <p:sp>
        <p:nvSpPr>
          <p:cNvPr id="6" name="TextBox 5"/>
          <p:cNvSpPr txBox="1">
            <a:spLocks noChangeArrowheads="1"/>
          </p:cNvSpPr>
          <p:nvPr/>
        </p:nvSpPr>
        <p:spPr bwMode="auto">
          <a:xfrm>
            <a:off x="1631156" y="2013329"/>
            <a:ext cx="89106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dirty="0">
                <a:latin typeface="Arial" panose="020B0604020202020204" pitchFamily="34" charset="0"/>
              </a:rPr>
              <a:t>If I react </a:t>
            </a:r>
            <a:r>
              <a:rPr lang="en-GB" altLang="en-US" dirty="0">
                <a:solidFill>
                  <a:srgbClr val="FF0000"/>
                </a:solidFill>
                <a:latin typeface="Arial" panose="020B0604020202020204" pitchFamily="34" charset="0"/>
              </a:rPr>
              <a:t>4g</a:t>
            </a:r>
            <a:r>
              <a:rPr lang="en-GB" altLang="en-US" dirty="0">
                <a:latin typeface="Arial" panose="020B0604020202020204" pitchFamily="34" charset="0"/>
              </a:rPr>
              <a:t> of hydrogen with </a:t>
            </a:r>
            <a:r>
              <a:rPr lang="en-GB" altLang="en-US" dirty="0">
                <a:solidFill>
                  <a:srgbClr val="FF0000"/>
                </a:solidFill>
                <a:latin typeface="Arial" panose="020B0604020202020204" pitchFamily="34" charset="0"/>
              </a:rPr>
              <a:t>32g</a:t>
            </a:r>
            <a:r>
              <a:rPr lang="en-GB" altLang="en-US" dirty="0">
                <a:latin typeface="Arial" panose="020B0604020202020204" pitchFamily="34" charset="0"/>
              </a:rPr>
              <a:t> of oxygen I should expect to get </a:t>
            </a:r>
            <a:r>
              <a:rPr lang="en-GB" altLang="en-US" dirty="0">
                <a:solidFill>
                  <a:srgbClr val="FF0000"/>
                </a:solidFill>
                <a:latin typeface="Arial" panose="020B0604020202020204" pitchFamily="34" charset="0"/>
              </a:rPr>
              <a:t>36g</a:t>
            </a:r>
            <a:r>
              <a:rPr lang="en-GB" altLang="en-US" dirty="0">
                <a:latin typeface="Arial" panose="020B0604020202020204" pitchFamily="34" charset="0"/>
              </a:rPr>
              <a:t>  of water</a:t>
            </a:r>
          </a:p>
        </p:txBody>
      </p:sp>
      <p:sp>
        <p:nvSpPr>
          <p:cNvPr id="9" name="Left Arrow 8"/>
          <p:cNvSpPr/>
          <p:nvPr/>
        </p:nvSpPr>
        <p:spPr>
          <a:xfrm rot="8541771" flipV="1">
            <a:off x="3292475" y="1563688"/>
            <a:ext cx="1271588" cy="20955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0" name="Left Arrow 9"/>
          <p:cNvSpPr/>
          <p:nvPr/>
        </p:nvSpPr>
        <p:spPr>
          <a:xfrm rot="2133106" flipV="1">
            <a:off x="5588000" y="1565275"/>
            <a:ext cx="1273175" cy="21113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extLst>
      <p:ext uri="{BB962C8B-B14F-4D97-AF65-F5344CB8AC3E}">
        <p14:creationId xmlns:p14="http://schemas.microsoft.com/office/powerpoint/2010/main" val="41563733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a:spLocks noChangeArrowheads="1"/>
          </p:cNvSpPr>
          <p:nvPr/>
        </p:nvSpPr>
        <p:spPr bwMode="auto">
          <a:xfrm>
            <a:off x="5375275" y="5434013"/>
            <a:ext cx="5545138" cy="1200150"/>
          </a:xfrm>
          <a:prstGeom prst="rect">
            <a:avLst/>
          </a:prstGeom>
          <a:noFill/>
          <a:ln w="28575">
            <a:solidFill>
              <a:srgbClr val="FF0000"/>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GB" altLang="en-US" sz="1800">
              <a:latin typeface="Arial" panose="020B0604020202020204" pitchFamily="34" charset="0"/>
            </a:endParaRPr>
          </a:p>
          <a:p>
            <a:pPr>
              <a:spcBef>
                <a:spcPct val="0"/>
              </a:spcBef>
              <a:buFontTx/>
              <a:buNone/>
            </a:pPr>
            <a:endParaRPr lang="en-GB" altLang="en-US" sz="1800">
              <a:latin typeface="Arial" panose="020B0604020202020204" pitchFamily="34" charset="0"/>
            </a:endParaRPr>
          </a:p>
          <a:p>
            <a:pPr>
              <a:spcBef>
                <a:spcPct val="0"/>
              </a:spcBef>
              <a:buFontTx/>
              <a:buNone/>
            </a:pPr>
            <a:endParaRPr lang="en-GB" altLang="en-US" sz="1800">
              <a:latin typeface="Arial" panose="020B0604020202020204" pitchFamily="34" charset="0"/>
            </a:endParaRPr>
          </a:p>
          <a:p>
            <a:pPr>
              <a:spcBef>
                <a:spcPct val="0"/>
              </a:spcBef>
              <a:buFontTx/>
              <a:buNone/>
            </a:pPr>
            <a:endParaRPr lang="en-GB" altLang="en-US" sz="1800">
              <a:latin typeface="Arial" panose="020B0604020202020204" pitchFamily="34" charset="0"/>
            </a:endParaRPr>
          </a:p>
        </p:txBody>
      </p:sp>
      <p:sp>
        <p:nvSpPr>
          <p:cNvPr id="80899" name="Title 1"/>
          <p:cNvSpPr>
            <a:spLocks noGrp="1"/>
          </p:cNvSpPr>
          <p:nvPr>
            <p:ph type="title"/>
          </p:nvPr>
        </p:nvSpPr>
        <p:spPr>
          <a:xfrm>
            <a:off x="1919288" y="0"/>
            <a:ext cx="8229600" cy="847725"/>
          </a:xfrm>
        </p:spPr>
        <p:txBody>
          <a:bodyPr/>
          <a:lstStyle/>
          <a:p>
            <a:pPr algn="ctr"/>
            <a:r>
              <a:rPr lang="en-GB" altLang="en-US" sz="3600" b="1" u="sng" dirty="0" smtClean="0"/>
              <a:t>Worked Example 1</a:t>
            </a:r>
          </a:p>
        </p:txBody>
      </p:sp>
      <p:sp>
        <p:nvSpPr>
          <p:cNvPr id="3" name="Content Placeholder 2"/>
          <p:cNvSpPr>
            <a:spLocks noGrp="1"/>
          </p:cNvSpPr>
          <p:nvPr>
            <p:ph idx="1"/>
          </p:nvPr>
        </p:nvSpPr>
        <p:spPr>
          <a:xfrm>
            <a:off x="3455878" y="1017588"/>
            <a:ext cx="8353425" cy="5616575"/>
          </a:xfrm>
        </p:spPr>
        <p:txBody>
          <a:bodyPr>
            <a:normAutofit fontScale="92500" lnSpcReduction="10000"/>
          </a:bodyPr>
          <a:lstStyle/>
          <a:p>
            <a:pPr algn="ctr">
              <a:buFont typeface="Arial" panose="020B0604020202020204" pitchFamily="34" charset="0"/>
              <a:buNone/>
              <a:defRPr/>
            </a:pPr>
            <a:r>
              <a:rPr lang="en-GB" sz="2200" dirty="0"/>
              <a:t>If we have a solution containing 100g of sodium hydroxide, how much chlorine gas should we pass through the solution to make bleach?</a:t>
            </a:r>
          </a:p>
          <a:p>
            <a:pPr algn="ctr">
              <a:buFont typeface="Arial" panose="020B0604020202020204" pitchFamily="34" charset="0"/>
              <a:buNone/>
              <a:defRPr/>
            </a:pPr>
            <a:r>
              <a:rPr lang="en-GB" sz="2200" b="1" dirty="0">
                <a:solidFill>
                  <a:srgbClr val="7030A0"/>
                </a:solidFill>
                <a:sym typeface="Wingdings" pitchFamily="2" charset="2"/>
              </a:rPr>
              <a:t>                                     </a:t>
            </a:r>
            <a:endParaRPr lang="en-GB" sz="2200" b="1" dirty="0" smtClean="0">
              <a:solidFill>
                <a:srgbClr val="7030A0"/>
              </a:solidFill>
              <a:sym typeface="Wingdings" pitchFamily="2" charset="2"/>
            </a:endParaRPr>
          </a:p>
          <a:p>
            <a:pPr>
              <a:buFont typeface="Arial" panose="020B0604020202020204" pitchFamily="34" charset="0"/>
              <a:buNone/>
              <a:defRPr/>
            </a:pPr>
            <a:r>
              <a:rPr lang="en-GB" sz="2200" b="1" dirty="0">
                <a:solidFill>
                  <a:srgbClr val="7030A0"/>
                </a:solidFill>
                <a:sym typeface="Wingdings" pitchFamily="2" charset="2"/>
              </a:rPr>
              <a:t>	</a:t>
            </a:r>
            <a:r>
              <a:rPr lang="en-GB" sz="2200" b="1" dirty="0" smtClean="0">
                <a:solidFill>
                  <a:srgbClr val="7030A0"/>
                </a:solidFill>
                <a:sym typeface="Wingdings" pitchFamily="2" charset="2"/>
              </a:rPr>
              <a:t>	          2</a:t>
            </a:r>
            <a:r>
              <a:rPr lang="en-GB" sz="2200" dirty="0" smtClean="0">
                <a:sym typeface="Wingdings" pitchFamily="2" charset="2"/>
              </a:rPr>
              <a:t>NaOH  </a:t>
            </a:r>
            <a:r>
              <a:rPr lang="en-GB" sz="2200" dirty="0">
                <a:sym typeface="Wingdings" pitchFamily="2" charset="2"/>
              </a:rPr>
              <a:t>+  Cl</a:t>
            </a:r>
            <a:r>
              <a:rPr lang="en-GB" sz="2200" baseline="-25000" dirty="0">
                <a:sym typeface="Wingdings" pitchFamily="2" charset="2"/>
              </a:rPr>
              <a:t>2</a:t>
            </a:r>
            <a:r>
              <a:rPr lang="en-GB" sz="2200" dirty="0">
                <a:sym typeface="Wingdings" pitchFamily="2" charset="2"/>
              </a:rPr>
              <a:t>   </a:t>
            </a:r>
            <a:r>
              <a:rPr lang="en-GB" sz="2200" dirty="0" err="1">
                <a:sym typeface="Wingdings" pitchFamily="2" charset="2"/>
              </a:rPr>
              <a:t>NaOCl</a:t>
            </a:r>
            <a:r>
              <a:rPr lang="en-GB" sz="2200" dirty="0">
                <a:sym typeface="Wingdings" pitchFamily="2" charset="2"/>
              </a:rPr>
              <a:t>  +  </a:t>
            </a:r>
            <a:r>
              <a:rPr lang="en-GB" sz="2200" dirty="0" err="1">
                <a:sym typeface="Wingdings" pitchFamily="2" charset="2"/>
              </a:rPr>
              <a:t>NaCl</a:t>
            </a:r>
            <a:r>
              <a:rPr lang="en-GB" sz="2200" dirty="0">
                <a:sym typeface="Wingdings" pitchFamily="2" charset="2"/>
              </a:rPr>
              <a:t>  + H</a:t>
            </a:r>
            <a:r>
              <a:rPr lang="en-GB" sz="2200" baseline="-25000" dirty="0">
                <a:sym typeface="Wingdings" pitchFamily="2" charset="2"/>
              </a:rPr>
              <a:t>2</a:t>
            </a:r>
            <a:r>
              <a:rPr lang="en-GB" sz="2200" dirty="0">
                <a:sym typeface="Wingdings" pitchFamily="2" charset="2"/>
              </a:rPr>
              <a:t>O</a:t>
            </a:r>
          </a:p>
          <a:p>
            <a:pPr algn="ctr">
              <a:buFont typeface="Arial" panose="020B0604020202020204" pitchFamily="34" charset="0"/>
              <a:buNone/>
              <a:defRPr/>
            </a:pPr>
            <a:r>
              <a:rPr lang="en-GB" sz="2400" dirty="0">
                <a:sym typeface="Wingdings" pitchFamily="2" charset="2"/>
              </a:rPr>
              <a:t>                                              </a:t>
            </a:r>
          </a:p>
          <a:p>
            <a:pPr>
              <a:buFont typeface="Arial" panose="020B0604020202020204" pitchFamily="34" charset="0"/>
              <a:buNone/>
              <a:defRPr/>
            </a:pPr>
            <a:r>
              <a:rPr lang="en-GB" sz="2200" dirty="0">
                <a:sym typeface="Wingdings" pitchFamily="2" charset="2"/>
              </a:rPr>
              <a:t>                         </a:t>
            </a:r>
            <a:r>
              <a:rPr lang="en-GB" sz="2200" dirty="0" smtClean="0">
                <a:sym typeface="Wingdings" pitchFamily="2" charset="2"/>
              </a:rPr>
              <a:t>2NaOH </a:t>
            </a:r>
            <a:r>
              <a:rPr lang="en-GB" sz="2200" dirty="0">
                <a:sym typeface="Wingdings" pitchFamily="2" charset="2"/>
              </a:rPr>
              <a:t>= </a:t>
            </a:r>
            <a:r>
              <a:rPr lang="en-GB" sz="2200" b="1" dirty="0" smtClean="0">
                <a:solidFill>
                  <a:srgbClr val="7030A0"/>
                </a:solidFill>
                <a:sym typeface="Wingdings" pitchFamily="2" charset="2"/>
              </a:rPr>
              <a:t>80g</a:t>
            </a:r>
            <a:r>
              <a:rPr lang="en-GB" sz="2200" dirty="0" smtClean="0">
                <a:sym typeface="Wingdings" pitchFamily="2" charset="2"/>
              </a:rPr>
              <a:t>             </a:t>
            </a:r>
            <a:r>
              <a:rPr lang="en-GB" sz="2200" dirty="0">
                <a:sym typeface="Wingdings" pitchFamily="2" charset="2"/>
              </a:rPr>
              <a:t>Cl</a:t>
            </a:r>
            <a:r>
              <a:rPr lang="en-GB" sz="2200" baseline="-25000" dirty="0">
                <a:sym typeface="Wingdings" pitchFamily="2" charset="2"/>
              </a:rPr>
              <a:t>2</a:t>
            </a:r>
            <a:r>
              <a:rPr lang="en-GB" sz="2200" dirty="0">
                <a:sym typeface="Wingdings" pitchFamily="2" charset="2"/>
              </a:rPr>
              <a:t> = </a:t>
            </a:r>
            <a:r>
              <a:rPr lang="en-GB" sz="2200" b="1" dirty="0">
                <a:solidFill>
                  <a:srgbClr val="7030A0"/>
                </a:solidFill>
                <a:sym typeface="Wingdings" pitchFamily="2" charset="2"/>
              </a:rPr>
              <a:t>71g </a:t>
            </a:r>
            <a:endParaRPr lang="en-GB" sz="2200" dirty="0" smtClean="0">
              <a:sym typeface="Wingdings" pitchFamily="2" charset="2"/>
            </a:endParaRPr>
          </a:p>
          <a:p>
            <a:pPr>
              <a:buFont typeface="Arial" panose="020B0604020202020204" pitchFamily="34" charset="0"/>
              <a:buNone/>
              <a:defRPr/>
            </a:pPr>
            <a:endParaRPr lang="en-GB" sz="2200" dirty="0" smtClean="0">
              <a:sym typeface="Wingdings" pitchFamily="2" charset="2"/>
            </a:endParaRPr>
          </a:p>
          <a:p>
            <a:pPr>
              <a:buFont typeface="Arial" panose="020B0604020202020204" pitchFamily="34" charset="0"/>
              <a:buNone/>
              <a:defRPr/>
            </a:pPr>
            <a:r>
              <a:rPr lang="en-GB" sz="2200" dirty="0">
                <a:sym typeface="Wingdings" pitchFamily="2" charset="2"/>
              </a:rPr>
              <a:t>	</a:t>
            </a:r>
            <a:r>
              <a:rPr lang="en-GB" sz="2200" dirty="0" smtClean="0">
                <a:sym typeface="Wingdings" pitchFamily="2" charset="2"/>
              </a:rPr>
              <a:t>	         </a:t>
            </a:r>
            <a:r>
              <a:rPr lang="en-GB" sz="2200" b="1" dirty="0" smtClean="0">
                <a:solidFill>
                  <a:srgbClr val="7030A0"/>
                </a:solidFill>
                <a:sym typeface="Wingdings" pitchFamily="2" charset="2"/>
              </a:rPr>
              <a:t>80</a:t>
            </a:r>
            <a:r>
              <a:rPr lang="en-GB" sz="2200" dirty="0" smtClean="0">
                <a:sym typeface="Wingdings" pitchFamily="2" charset="2"/>
              </a:rPr>
              <a:t>/80 = 1g		</a:t>
            </a:r>
            <a:r>
              <a:rPr lang="en-GB" sz="2200" b="1" dirty="0" smtClean="0">
                <a:solidFill>
                  <a:srgbClr val="7030A0"/>
                </a:solidFill>
                <a:sym typeface="Wingdings" pitchFamily="2" charset="2"/>
              </a:rPr>
              <a:t>71</a:t>
            </a:r>
            <a:r>
              <a:rPr lang="en-GB" sz="2200" dirty="0" smtClean="0">
                <a:sym typeface="Wingdings" pitchFamily="2" charset="2"/>
              </a:rPr>
              <a:t>/80 = 0.8875g</a:t>
            </a:r>
          </a:p>
          <a:p>
            <a:pPr>
              <a:buFont typeface="Arial" panose="020B0604020202020204" pitchFamily="34" charset="0"/>
              <a:buNone/>
              <a:defRPr/>
            </a:pPr>
            <a:endParaRPr lang="en-GB" sz="2400" dirty="0" smtClean="0">
              <a:sym typeface="Wingdings" pitchFamily="2" charset="2"/>
            </a:endParaRPr>
          </a:p>
          <a:p>
            <a:pPr>
              <a:buFont typeface="Arial" panose="020B0604020202020204" pitchFamily="34" charset="0"/>
              <a:buNone/>
              <a:defRPr/>
            </a:pPr>
            <a:r>
              <a:rPr lang="en-GB" sz="2400" dirty="0" smtClean="0">
                <a:sym typeface="Wingdings" pitchFamily="2" charset="2"/>
              </a:rPr>
              <a:t>		        </a:t>
            </a:r>
            <a:r>
              <a:rPr lang="en-GB" sz="2200" b="1" dirty="0" smtClean="0">
                <a:solidFill>
                  <a:srgbClr val="7030A0"/>
                </a:solidFill>
                <a:sym typeface="Wingdings" pitchFamily="2" charset="2"/>
              </a:rPr>
              <a:t>1g</a:t>
            </a:r>
            <a:r>
              <a:rPr lang="en-GB" sz="2200" dirty="0" smtClean="0">
                <a:sym typeface="Wingdings" pitchFamily="2" charset="2"/>
              </a:rPr>
              <a:t> x 100 = 100g	</a:t>
            </a:r>
            <a:r>
              <a:rPr lang="en-GB" sz="2200" b="1" dirty="0" smtClean="0">
                <a:solidFill>
                  <a:srgbClr val="7030A0"/>
                </a:solidFill>
                <a:sym typeface="Wingdings" pitchFamily="2" charset="2"/>
              </a:rPr>
              <a:t>0.8875g</a:t>
            </a:r>
            <a:r>
              <a:rPr lang="en-GB" sz="2200" dirty="0" smtClean="0">
                <a:sym typeface="Wingdings" pitchFamily="2" charset="2"/>
              </a:rPr>
              <a:t> x 100 = 88.75g of </a:t>
            </a:r>
            <a:r>
              <a:rPr lang="en-GB" sz="2200" dirty="0">
                <a:sym typeface="Wingdings" pitchFamily="2" charset="2"/>
              </a:rPr>
              <a:t>Cl</a:t>
            </a:r>
            <a:r>
              <a:rPr lang="en-GB" sz="2200" baseline="-25000" dirty="0">
                <a:sym typeface="Wingdings" pitchFamily="2" charset="2"/>
              </a:rPr>
              <a:t>2</a:t>
            </a:r>
            <a:r>
              <a:rPr lang="en-GB" sz="2200" dirty="0">
                <a:sym typeface="Wingdings" pitchFamily="2" charset="2"/>
              </a:rPr>
              <a:t> </a:t>
            </a:r>
            <a:r>
              <a:rPr lang="en-GB" sz="2400" dirty="0">
                <a:sym typeface="Wingdings" pitchFamily="2" charset="2"/>
              </a:rPr>
              <a:t>	</a:t>
            </a:r>
            <a:endParaRPr lang="en-GB" sz="2300" dirty="0">
              <a:sym typeface="Wingdings" pitchFamily="2" charset="2"/>
            </a:endParaRPr>
          </a:p>
          <a:p>
            <a:pPr algn="ctr">
              <a:buFont typeface="Arial" panose="020B0604020202020204" pitchFamily="34" charset="0"/>
              <a:buNone/>
              <a:defRPr/>
            </a:pPr>
            <a:r>
              <a:rPr lang="en-GB" sz="1800" dirty="0">
                <a:sym typeface="Wingdings" pitchFamily="2" charset="2"/>
              </a:rPr>
              <a:t>	</a:t>
            </a:r>
            <a:endParaRPr lang="en-GB" sz="2400" dirty="0"/>
          </a:p>
          <a:p>
            <a:pPr algn="ctr">
              <a:buFont typeface="Arial" panose="020B0604020202020204" pitchFamily="34" charset="0"/>
              <a:buNone/>
              <a:defRPr/>
            </a:pPr>
            <a:r>
              <a:rPr lang="en-GB" sz="2400" dirty="0"/>
              <a:t>	                                      </a:t>
            </a:r>
            <a:endParaRPr lang="en-GB" sz="2400" dirty="0" smtClean="0"/>
          </a:p>
          <a:p>
            <a:pPr algn="ctr">
              <a:buFont typeface="Arial" panose="020B0604020202020204" pitchFamily="34" charset="0"/>
              <a:buNone/>
              <a:defRPr/>
            </a:pPr>
            <a:r>
              <a:rPr lang="en-GB" sz="2000" dirty="0" smtClean="0"/>
              <a:t>		          </a:t>
            </a:r>
          </a:p>
          <a:p>
            <a:pPr>
              <a:buFont typeface="Arial" panose="020B0604020202020204" pitchFamily="34" charset="0"/>
              <a:buNone/>
              <a:defRPr/>
            </a:pPr>
            <a:r>
              <a:rPr lang="en-GB" sz="2000" dirty="0" smtClean="0"/>
              <a:t> 			      So </a:t>
            </a:r>
            <a:r>
              <a:rPr lang="en-GB" sz="2000" dirty="0"/>
              <a:t>we’ll need </a:t>
            </a:r>
            <a:r>
              <a:rPr lang="en-GB" sz="2300" b="1" dirty="0" smtClean="0">
                <a:solidFill>
                  <a:srgbClr val="7030A0"/>
                </a:solidFill>
              </a:rPr>
              <a:t>88.75g of chlorine </a:t>
            </a:r>
            <a:r>
              <a:rPr lang="en-GB" sz="2000" dirty="0" smtClean="0"/>
              <a:t>to </a:t>
            </a:r>
            <a:r>
              <a:rPr lang="en-GB" sz="2000" dirty="0"/>
              <a:t>react with </a:t>
            </a:r>
            <a:endParaRPr lang="en-GB" sz="2000" dirty="0" smtClean="0"/>
          </a:p>
          <a:p>
            <a:pPr>
              <a:buFont typeface="Arial" panose="020B0604020202020204" pitchFamily="34" charset="0"/>
              <a:buNone/>
              <a:defRPr/>
            </a:pPr>
            <a:r>
              <a:rPr lang="en-GB" sz="2000" dirty="0" smtClean="0"/>
              <a:t>			      100g </a:t>
            </a:r>
            <a:r>
              <a:rPr lang="en-GB" sz="2000" dirty="0"/>
              <a:t>of sodium hydroxide</a:t>
            </a:r>
            <a:endParaRPr lang="en-GB" sz="2400" dirty="0"/>
          </a:p>
        </p:txBody>
      </p:sp>
      <p:sp>
        <p:nvSpPr>
          <p:cNvPr id="6" name="TextBox 5"/>
          <p:cNvSpPr txBox="1">
            <a:spLocks noChangeArrowheads="1"/>
          </p:cNvSpPr>
          <p:nvPr/>
        </p:nvSpPr>
        <p:spPr bwMode="auto">
          <a:xfrm>
            <a:off x="735724" y="1982788"/>
            <a:ext cx="3345739"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1600" b="1" dirty="0">
                <a:solidFill>
                  <a:srgbClr val="7030A0"/>
                </a:solidFill>
                <a:latin typeface="Arial" panose="020B0604020202020204" pitchFamily="34" charset="0"/>
              </a:rPr>
              <a:t>STEP 1 :  </a:t>
            </a:r>
            <a:r>
              <a:rPr lang="en-GB" altLang="en-US" sz="1600" b="1" dirty="0" smtClean="0">
                <a:solidFill>
                  <a:srgbClr val="7030A0"/>
                </a:solidFill>
                <a:latin typeface="Arial" panose="020B0604020202020204" pitchFamily="34" charset="0"/>
              </a:rPr>
              <a:t>Balance </a:t>
            </a:r>
            <a:r>
              <a:rPr lang="en-GB" altLang="en-US" sz="1600" b="1" dirty="0">
                <a:solidFill>
                  <a:srgbClr val="7030A0"/>
                </a:solidFill>
                <a:latin typeface="Arial" panose="020B0604020202020204" pitchFamily="34" charset="0"/>
              </a:rPr>
              <a:t>the    	equation</a:t>
            </a:r>
          </a:p>
        </p:txBody>
      </p:sp>
      <p:sp>
        <p:nvSpPr>
          <p:cNvPr id="7" name="TextBox 6"/>
          <p:cNvSpPr txBox="1">
            <a:spLocks noChangeArrowheads="1"/>
          </p:cNvSpPr>
          <p:nvPr/>
        </p:nvSpPr>
        <p:spPr bwMode="auto">
          <a:xfrm>
            <a:off x="735724" y="2700338"/>
            <a:ext cx="3739439"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1600" b="1" dirty="0">
                <a:solidFill>
                  <a:srgbClr val="7030A0"/>
                </a:solidFill>
                <a:latin typeface="Arial" panose="020B0604020202020204" pitchFamily="34" charset="0"/>
              </a:rPr>
              <a:t>STEP 2 : </a:t>
            </a:r>
            <a:r>
              <a:rPr lang="en-GB" altLang="en-US" sz="1600" b="1" dirty="0" smtClean="0">
                <a:solidFill>
                  <a:srgbClr val="7030A0"/>
                </a:solidFill>
                <a:latin typeface="Arial" panose="020B0604020202020204" pitchFamily="34" charset="0"/>
              </a:rPr>
              <a:t> </a:t>
            </a:r>
            <a:r>
              <a:rPr lang="en-GB" altLang="en-US" sz="1600" b="1" dirty="0">
                <a:solidFill>
                  <a:srgbClr val="7030A0"/>
                </a:solidFill>
                <a:latin typeface="Arial" panose="020B0604020202020204" pitchFamily="34" charset="0"/>
              </a:rPr>
              <a:t>Work out the mass for the 	relevant part of the 	question</a:t>
            </a:r>
          </a:p>
        </p:txBody>
      </p:sp>
      <p:sp>
        <p:nvSpPr>
          <p:cNvPr id="8" name="TextBox 7"/>
          <p:cNvSpPr txBox="1">
            <a:spLocks noChangeArrowheads="1"/>
          </p:cNvSpPr>
          <p:nvPr/>
        </p:nvSpPr>
        <p:spPr bwMode="auto">
          <a:xfrm>
            <a:off x="735724" y="3594100"/>
            <a:ext cx="3490201"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1600" b="1" dirty="0">
                <a:solidFill>
                  <a:srgbClr val="7030A0"/>
                </a:solidFill>
                <a:latin typeface="Arial" panose="020B0604020202020204" pitchFamily="34" charset="0"/>
              </a:rPr>
              <a:t>STEP 3 :  </a:t>
            </a:r>
            <a:r>
              <a:rPr lang="en-GB" altLang="en-US" sz="1600" b="1" dirty="0" smtClean="0">
                <a:solidFill>
                  <a:srgbClr val="7030A0"/>
                </a:solidFill>
                <a:latin typeface="Arial" panose="020B0604020202020204" pitchFamily="34" charset="0"/>
              </a:rPr>
              <a:t>Divide </a:t>
            </a:r>
            <a:r>
              <a:rPr lang="en-GB" altLang="en-US" sz="1600" b="1" dirty="0">
                <a:solidFill>
                  <a:srgbClr val="7030A0"/>
                </a:solidFill>
                <a:latin typeface="Arial" panose="020B0604020202020204" pitchFamily="34" charset="0"/>
              </a:rPr>
              <a:t>to get 1g</a:t>
            </a:r>
          </a:p>
        </p:txBody>
      </p:sp>
      <p:sp>
        <p:nvSpPr>
          <p:cNvPr id="9" name="TextBox 8"/>
          <p:cNvSpPr txBox="1">
            <a:spLocks noChangeArrowheads="1"/>
          </p:cNvSpPr>
          <p:nvPr/>
        </p:nvSpPr>
        <p:spPr bwMode="auto">
          <a:xfrm>
            <a:off x="735724" y="4268788"/>
            <a:ext cx="3739439"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1600" b="1" dirty="0">
                <a:solidFill>
                  <a:srgbClr val="7030A0"/>
                </a:solidFill>
                <a:latin typeface="Arial" panose="020B0604020202020204" pitchFamily="34" charset="0"/>
              </a:rPr>
              <a:t>STEP 4 : </a:t>
            </a:r>
            <a:r>
              <a:rPr lang="en-GB" altLang="en-US" sz="1600" b="1" dirty="0" smtClean="0">
                <a:solidFill>
                  <a:srgbClr val="7030A0"/>
                </a:solidFill>
                <a:latin typeface="Arial" panose="020B0604020202020204" pitchFamily="34" charset="0"/>
              </a:rPr>
              <a:t> </a:t>
            </a:r>
            <a:r>
              <a:rPr lang="en-GB" altLang="en-US" sz="1600" b="1" dirty="0">
                <a:solidFill>
                  <a:srgbClr val="7030A0"/>
                </a:solidFill>
                <a:latin typeface="Arial" panose="020B0604020202020204" pitchFamily="34" charset="0"/>
              </a:rPr>
              <a:t>Multiply to get figure 	asked for</a:t>
            </a:r>
          </a:p>
        </p:txBody>
      </p:sp>
      <p:sp>
        <p:nvSpPr>
          <p:cNvPr id="10" name="TextBox 9"/>
          <p:cNvSpPr txBox="1">
            <a:spLocks noChangeArrowheads="1"/>
          </p:cNvSpPr>
          <p:nvPr/>
        </p:nvSpPr>
        <p:spPr bwMode="auto">
          <a:xfrm>
            <a:off x="1093788" y="5753100"/>
            <a:ext cx="30591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1600" b="1" dirty="0">
                <a:solidFill>
                  <a:srgbClr val="7030A0"/>
                </a:solidFill>
                <a:latin typeface="Arial" panose="020B0604020202020204" pitchFamily="34" charset="0"/>
              </a:rPr>
              <a:t>STEP 5 :      Answer</a:t>
            </a:r>
          </a:p>
        </p:txBody>
      </p:sp>
      <p:sp>
        <p:nvSpPr>
          <p:cNvPr id="13" name="Rectangle 12"/>
          <p:cNvSpPr/>
          <p:nvPr/>
        </p:nvSpPr>
        <p:spPr>
          <a:xfrm>
            <a:off x="4846638" y="2006600"/>
            <a:ext cx="1008062" cy="3667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Rectangle 13"/>
          <p:cNvSpPr/>
          <p:nvPr/>
        </p:nvSpPr>
        <p:spPr>
          <a:xfrm>
            <a:off x="6034088" y="2006600"/>
            <a:ext cx="492125" cy="3667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4" name="Straight Connector 3"/>
          <p:cNvCxnSpPr/>
          <p:nvPr/>
        </p:nvCxnSpPr>
        <p:spPr>
          <a:xfrm>
            <a:off x="609600" y="2566988"/>
            <a:ext cx="107941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37026" y="3497866"/>
            <a:ext cx="107941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37026" y="4043693"/>
            <a:ext cx="1079412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78310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2000"/>
                                        <p:tgtEl>
                                          <p:spTgt spid="3">
                                            <p:txEl>
                                              <p:pRg st="6" end="6"/>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fade">
                                      <p:cBhvr>
                                        <p:cTn id="45" dur="2000"/>
                                        <p:tgtEl>
                                          <p:spTgt spid="3">
                                            <p:txEl>
                                              <p:pRg st="8" end="8"/>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fade">
                                      <p:cBhvr>
                                        <p:cTn id="48" dur="2000"/>
                                        <p:tgtEl>
                                          <p:spTgt spid="3">
                                            <p:txEl>
                                              <p:pRg st="9" end="9"/>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2000"/>
                                        <p:tgtEl>
                                          <p:spTgt spid="11"/>
                                        </p:tgtEl>
                                      </p:cBhvr>
                                    </p:animEffect>
                                  </p:childTnLst>
                                </p:cTn>
                              </p:par>
                              <p:par>
                                <p:cTn id="58" presetID="10" presetClass="entr" presetSubtype="0" fill="hold" nodeType="withEffect">
                                  <p:stCondLst>
                                    <p:cond delay="0"/>
                                  </p:stCondLst>
                                  <p:childTnLst>
                                    <p:set>
                                      <p:cBhvr>
                                        <p:cTn id="59" dur="1" fill="hold">
                                          <p:stCondLst>
                                            <p:cond delay="0"/>
                                          </p:stCondLst>
                                        </p:cTn>
                                        <p:tgtEl>
                                          <p:spTgt spid="3">
                                            <p:txEl>
                                              <p:pRg st="10" end="10"/>
                                            </p:txEl>
                                          </p:spTgt>
                                        </p:tgtEl>
                                        <p:attrNameLst>
                                          <p:attrName>style.visibility</p:attrName>
                                        </p:attrNameLst>
                                      </p:cBhvr>
                                      <p:to>
                                        <p:strVal val="visible"/>
                                      </p:to>
                                    </p:set>
                                    <p:animEffect transition="in" filter="fade">
                                      <p:cBhvr>
                                        <p:cTn id="60" dur="2000"/>
                                        <p:tgtEl>
                                          <p:spTgt spid="3">
                                            <p:txEl>
                                              <p:pRg st="10" end="10"/>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Effect transition="in" filter="fade">
                                      <p:cBhvr>
                                        <p:cTn id="63" dur="2000"/>
                                        <p:tgtEl>
                                          <p:spTgt spid="3">
                                            <p:txEl>
                                              <p:pRg st="11" end="11"/>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3">
                                            <p:txEl>
                                              <p:pRg st="12" end="12"/>
                                            </p:txEl>
                                          </p:spTgt>
                                        </p:tgtEl>
                                        <p:attrNameLst>
                                          <p:attrName>style.visibility</p:attrName>
                                        </p:attrNameLst>
                                      </p:cBhvr>
                                      <p:to>
                                        <p:strVal val="visible"/>
                                      </p:to>
                                    </p:set>
                                    <p:animEffect transition="in" filter="fade">
                                      <p:cBhvr>
                                        <p:cTn id="66" dur="2000"/>
                                        <p:tgtEl>
                                          <p:spTgt spid="3">
                                            <p:txEl>
                                              <p:pRg st="12" end="12"/>
                                            </p:txEl>
                                          </p:spTgt>
                                        </p:tgtEl>
                                      </p:cBhvr>
                                    </p:animEffect>
                                  </p:childTnLst>
                                </p:cTn>
                              </p:par>
                              <p:par>
                                <p:cTn id="67" presetID="10" presetClass="entr" presetSubtype="0" fill="hold" nodeType="withEffect">
                                  <p:stCondLst>
                                    <p:cond delay="0"/>
                                  </p:stCondLst>
                                  <p:childTnLst>
                                    <p:set>
                                      <p:cBhvr>
                                        <p:cTn id="68" dur="1" fill="hold">
                                          <p:stCondLst>
                                            <p:cond delay="0"/>
                                          </p:stCondLst>
                                        </p:cTn>
                                        <p:tgtEl>
                                          <p:spTgt spid="3">
                                            <p:txEl>
                                              <p:pRg st="13" end="13"/>
                                            </p:txEl>
                                          </p:spTgt>
                                        </p:tgtEl>
                                        <p:attrNameLst>
                                          <p:attrName>style.visibility</p:attrName>
                                        </p:attrNameLst>
                                      </p:cBhvr>
                                      <p:to>
                                        <p:strVal val="visible"/>
                                      </p:to>
                                    </p:set>
                                    <p:animEffect transition="in" filter="fade">
                                      <p:cBhvr>
                                        <p:cTn id="69" dur="20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P spid="8" grpId="0"/>
      <p:bldP spid="9" grpId="0"/>
      <p:bldP spid="10" grpId="0"/>
      <p:bldP spid="13"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1919288" y="92075"/>
            <a:ext cx="8229600" cy="922338"/>
          </a:xfrm>
        </p:spPr>
        <p:txBody>
          <a:bodyPr/>
          <a:lstStyle/>
          <a:p>
            <a:pPr algn="ctr"/>
            <a:r>
              <a:rPr lang="en-GB" altLang="en-US" sz="4000" b="1" u="sng" dirty="0" smtClean="0"/>
              <a:t>Worked Example 2</a:t>
            </a:r>
          </a:p>
        </p:txBody>
      </p:sp>
      <p:sp>
        <p:nvSpPr>
          <p:cNvPr id="3" name="Content Placeholder 2"/>
          <p:cNvSpPr>
            <a:spLocks noGrp="1"/>
          </p:cNvSpPr>
          <p:nvPr>
            <p:ph idx="1"/>
          </p:nvPr>
        </p:nvSpPr>
        <p:spPr>
          <a:xfrm>
            <a:off x="1919288" y="981075"/>
            <a:ext cx="8229600" cy="5876925"/>
          </a:xfrm>
        </p:spPr>
        <p:txBody>
          <a:bodyPr>
            <a:normAutofit/>
          </a:bodyPr>
          <a:lstStyle/>
          <a:p>
            <a:pPr algn="ctr">
              <a:buFont typeface="Arial" panose="020B0604020202020204" pitchFamily="34" charset="0"/>
              <a:buNone/>
              <a:defRPr/>
            </a:pPr>
            <a:r>
              <a:rPr lang="en-GB" sz="2200" dirty="0"/>
              <a:t>You start with a solution containing 0.95g of magnesium chloride. You add silver nitrate. If all the magnesium chloride reacts, how much silver chloride could be made?</a:t>
            </a:r>
          </a:p>
          <a:p>
            <a:pPr marL="514350" indent="-514350" algn="ctr">
              <a:buFont typeface="Arial" panose="020B0604020202020204" pitchFamily="34" charset="0"/>
              <a:buNone/>
              <a:defRPr/>
            </a:pPr>
            <a:r>
              <a:rPr lang="en-GB" sz="2400" b="1" dirty="0">
                <a:solidFill>
                  <a:srgbClr val="7030A0"/>
                </a:solidFill>
                <a:sym typeface="Wingdings" pitchFamily="2" charset="2"/>
              </a:rPr>
              <a:t>2</a:t>
            </a:r>
            <a:r>
              <a:rPr lang="en-GB" sz="2400" dirty="0">
                <a:sym typeface="Wingdings" pitchFamily="2" charset="2"/>
              </a:rPr>
              <a:t>AgNO</a:t>
            </a:r>
            <a:r>
              <a:rPr lang="en-GB" sz="2400" baseline="-25000" dirty="0">
                <a:sym typeface="Wingdings" pitchFamily="2" charset="2"/>
              </a:rPr>
              <a:t>3</a:t>
            </a:r>
            <a:r>
              <a:rPr lang="en-GB" sz="2400" dirty="0">
                <a:sym typeface="Wingdings" pitchFamily="2" charset="2"/>
              </a:rPr>
              <a:t>  +  MgCl</a:t>
            </a:r>
            <a:r>
              <a:rPr lang="en-GB" sz="2400" baseline="-25000" dirty="0">
                <a:sym typeface="Wingdings" pitchFamily="2" charset="2"/>
              </a:rPr>
              <a:t>2</a:t>
            </a:r>
            <a:r>
              <a:rPr lang="en-GB" sz="2400" dirty="0">
                <a:sym typeface="Wingdings" pitchFamily="2" charset="2"/>
              </a:rPr>
              <a:t>    </a:t>
            </a:r>
            <a:r>
              <a:rPr lang="en-GB" sz="2400" b="1" dirty="0">
                <a:solidFill>
                  <a:srgbClr val="7030A0"/>
                </a:solidFill>
                <a:sym typeface="Wingdings" pitchFamily="2" charset="2"/>
              </a:rPr>
              <a:t>2</a:t>
            </a:r>
            <a:r>
              <a:rPr lang="en-GB" sz="2400" dirty="0">
                <a:sym typeface="Wingdings" pitchFamily="2" charset="2"/>
              </a:rPr>
              <a:t>AgCl  +  Mg(NO</a:t>
            </a:r>
            <a:r>
              <a:rPr lang="en-GB" sz="2400" baseline="-25000" dirty="0">
                <a:sym typeface="Wingdings" pitchFamily="2" charset="2"/>
              </a:rPr>
              <a:t>3</a:t>
            </a:r>
            <a:r>
              <a:rPr lang="en-GB" sz="2400" dirty="0">
                <a:sym typeface="Wingdings" pitchFamily="2" charset="2"/>
              </a:rPr>
              <a:t>)</a:t>
            </a:r>
            <a:r>
              <a:rPr lang="en-GB" sz="2400" baseline="-25000" dirty="0">
                <a:sym typeface="Wingdings" pitchFamily="2" charset="2"/>
              </a:rPr>
              <a:t>2</a:t>
            </a:r>
          </a:p>
          <a:p>
            <a:pPr marL="514350" indent="-514350" algn="ctr">
              <a:buFont typeface="Arial" panose="020B0604020202020204" pitchFamily="34" charset="0"/>
              <a:buNone/>
              <a:defRPr/>
            </a:pPr>
            <a:r>
              <a:rPr lang="en-GB" sz="2400" dirty="0"/>
              <a:t>MgCl</a:t>
            </a:r>
            <a:r>
              <a:rPr lang="en-GB" sz="2400" baseline="-25000" dirty="0"/>
              <a:t>2</a:t>
            </a:r>
            <a:r>
              <a:rPr lang="en-GB" sz="2400" dirty="0"/>
              <a:t> = </a:t>
            </a:r>
            <a:r>
              <a:rPr lang="en-GB" sz="2400" b="1" dirty="0">
                <a:solidFill>
                  <a:srgbClr val="7030A0"/>
                </a:solidFill>
              </a:rPr>
              <a:t>95g</a:t>
            </a:r>
            <a:r>
              <a:rPr lang="en-GB" sz="2400" dirty="0"/>
              <a:t>		</a:t>
            </a:r>
            <a:r>
              <a:rPr lang="en-GB" sz="2400" dirty="0" smtClean="0"/>
              <a:t>2AgCl </a:t>
            </a:r>
            <a:r>
              <a:rPr lang="en-GB" sz="2400" dirty="0"/>
              <a:t>= </a:t>
            </a:r>
            <a:r>
              <a:rPr lang="en-GB" sz="2400" b="1" dirty="0" smtClean="0">
                <a:solidFill>
                  <a:srgbClr val="7030A0"/>
                </a:solidFill>
              </a:rPr>
              <a:t>287g</a:t>
            </a:r>
            <a:endParaRPr lang="en-GB" sz="2400" b="1" dirty="0">
              <a:solidFill>
                <a:srgbClr val="7030A0"/>
              </a:solidFill>
            </a:endParaRPr>
          </a:p>
          <a:p>
            <a:pPr marL="514350" indent="-514350" algn="ctr">
              <a:buFont typeface="Arial" panose="020B0604020202020204" pitchFamily="34" charset="0"/>
              <a:buNone/>
              <a:defRPr/>
            </a:pPr>
            <a:endParaRPr lang="en-GB" sz="2400" b="1" dirty="0">
              <a:solidFill>
                <a:srgbClr val="7030A0"/>
              </a:solidFill>
            </a:endParaRPr>
          </a:p>
          <a:p>
            <a:pPr marL="514350" indent="-514350" algn="ctr">
              <a:buFont typeface="Arial" panose="020B0604020202020204" pitchFamily="34" charset="0"/>
              <a:buNone/>
              <a:defRPr/>
            </a:pPr>
            <a:r>
              <a:rPr lang="en-GB" sz="2000" dirty="0" smtClean="0"/>
              <a:t>Divide to get 1g of </a:t>
            </a:r>
            <a:r>
              <a:rPr lang="en-GB" sz="2000" dirty="0" smtClean="0">
                <a:sym typeface="Wingdings" pitchFamily="2" charset="2"/>
              </a:rPr>
              <a:t>MgCl</a:t>
            </a:r>
            <a:r>
              <a:rPr lang="en-GB" sz="2000" baseline="-25000" dirty="0" smtClean="0">
                <a:sym typeface="Wingdings" pitchFamily="2" charset="2"/>
              </a:rPr>
              <a:t>2</a:t>
            </a:r>
            <a:endParaRPr lang="en-GB" sz="2000" b="1" dirty="0">
              <a:solidFill>
                <a:srgbClr val="7030A0"/>
              </a:solidFill>
            </a:endParaRPr>
          </a:p>
          <a:p>
            <a:pPr marL="514350" indent="-514350" algn="ctr">
              <a:buFont typeface="Arial" panose="020B0604020202020204" pitchFamily="34" charset="0"/>
              <a:buNone/>
              <a:defRPr/>
            </a:pPr>
            <a:r>
              <a:rPr lang="en-GB" sz="2400" b="1" dirty="0" smtClean="0">
                <a:solidFill>
                  <a:srgbClr val="7030A0"/>
                </a:solidFill>
              </a:rPr>
              <a:t>95/95 = 1g		287/95 = 3.021…g</a:t>
            </a:r>
          </a:p>
          <a:p>
            <a:pPr marL="514350" indent="-514350" algn="ctr">
              <a:buFont typeface="Arial" panose="020B0604020202020204" pitchFamily="34" charset="0"/>
              <a:buNone/>
              <a:defRPr/>
            </a:pPr>
            <a:endParaRPr lang="en-GB" sz="2000" dirty="0"/>
          </a:p>
          <a:p>
            <a:pPr marL="514350" indent="-514350" algn="ctr">
              <a:buFont typeface="Arial" panose="020B0604020202020204" pitchFamily="34" charset="0"/>
              <a:buNone/>
              <a:defRPr/>
            </a:pPr>
            <a:r>
              <a:rPr lang="en-GB" sz="2000" dirty="0" smtClean="0"/>
              <a:t>Multiply to get 0.95g of </a:t>
            </a:r>
            <a:r>
              <a:rPr lang="en-GB" sz="2000" dirty="0">
                <a:sym typeface="Wingdings" pitchFamily="2" charset="2"/>
              </a:rPr>
              <a:t>MgCl</a:t>
            </a:r>
            <a:r>
              <a:rPr lang="en-GB" sz="2000" baseline="-25000" dirty="0">
                <a:sym typeface="Wingdings" pitchFamily="2" charset="2"/>
              </a:rPr>
              <a:t>2</a:t>
            </a:r>
            <a:endParaRPr lang="en-GB" sz="2000" dirty="0"/>
          </a:p>
          <a:p>
            <a:pPr marL="514350" indent="-514350" algn="ctr">
              <a:buFont typeface="Arial" panose="020B0604020202020204" pitchFamily="34" charset="0"/>
              <a:buNone/>
              <a:defRPr/>
            </a:pPr>
            <a:r>
              <a:rPr lang="en-GB" sz="2400" b="1" dirty="0" smtClean="0">
                <a:solidFill>
                  <a:srgbClr val="7030A0"/>
                </a:solidFill>
              </a:rPr>
              <a:t>1 x 0.95 = 0.95g		3.021… x 0.95g = 2.87g</a:t>
            </a:r>
            <a:endParaRPr lang="en-GB" sz="2400" b="1" dirty="0">
              <a:solidFill>
                <a:srgbClr val="7030A0"/>
              </a:solidFill>
            </a:endParaRPr>
          </a:p>
          <a:p>
            <a:pPr marL="514350" indent="-514350" algn="ctr">
              <a:buFont typeface="Arial" panose="020B0604020202020204" pitchFamily="34" charset="0"/>
              <a:buNone/>
              <a:defRPr/>
            </a:pPr>
            <a:endParaRPr lang="en-GB" sz="2400" b="1" dirty="0">
              <a:solidFill>
                <a:srgbClr val="7030A0"/>
              </a:solidFill>
            </a:endParaRPr>
          </a:p>
          <a:p>
            <a:pPr marL="514350" indent="-514350" algn="ctr">
              <a:buFont typeface="Arial" panose="020B0604020202020204" pitchFamily="34" charset="0"/>
              <a:buNone/>
              <a:defRPr/>
            </a:pPr>
            <a:r>
              <a:rPr lang="en-GB" sz="2400" b="1" dirty="0" smtClean="0">
                <a:solidFill>
                  <a:srgbClr val="7030A0"/>
                </a:solidFill>
              </a:rPr>
              <a:t>Therefore if all 0.95g of Magnesium chloride reacts, you would make 2.87g of silver chloride</a:t>
            </a:r>
            <a:endParaRPr lang="en-GB" sz="2400" b="1" u="sng" dirty="0">
              <a:solidFill>
                <a:srgbClr val="7030A0"/>
              </a:solidFill>
            </a:endParaRPr>
          </a:p>
          <a:p>
            <a:pPr marL="514350" indent="-514350" algn="ctr">
              <a:buFont typeface="Arial" panose="020B0604020202020204" pitchFamily="34" charset="0"/>
              <a:buNone/>
              <a:defRPr/>
            </a:pPr>
            <a:endParaRPr lang="en-GB" sz="2400" b="1" dirty="0">
              <a:solidFill>
                <a:srgbClr val="7030A0"/>
              </a:solidFill>
            </a:endParaRPr>
          </a:p>
          <a:p>
            <a:pPr marL="514350" indent="-514350" algn="ctr">
              <a:buFont typeface="Arial" panose="020B0604020202020204" pitchFamily="34" charset="0"/>
              <a:buNone/>
              <a:defRPr/>
            </a:pPr>
            <a:endParaRPr lang="en-GB" sz="2000" b="1" dirty="0">
              <a:solidFill>
                <a:srgbClr val="FF0000"/>
              </a:solidFill>
            </a:endParaRPr>
          </a:p>
          <a:p>
            <a:pPr marL="514350" indent="-514350" algn="ctr">
              <a:buFont typeface="Arial" panose="020B0604020202020204" pitchFamily="34" charset="0"/>
              <a:buNone/>
              <a:defRPr/>
            </a:pPr>
            <a:endParaRPr lang="en-GB" sz="2000" b="1" dirty="0">
              <a:solidFill>
                <a:srgbClr val="FF0000"/>
              </a:solidFill>
            </a:endParaRPr>
          </a:p>
          <a:p>
            <a:pPr marL="514350" indent="-514350" algn="ctr">
              <a:buFont typeface="Arial" panose="020B0604020202020204" pitchFamily="34" charset="0"/>
              <a:buNone/>
              <a:defRPr/>
            </a:pPr>
            <a:endParaRPr lang="en-GB" sz="2000" b="1" dirty="0">
              <a:solidFill>
                <a:srgbClr val="FF0000"/>
              </a:solidFill>
            </a:endParaRPr>
          </a:p>
          <a:p>
            <a:pPr marL="514350" indent="-514350" algn="ctr">
              <a:buFont typeface="Arial" panose="020B0604020202020204" pitchFamily="34" charset="0"/>
              <a:buNone/>
              <a:defRPr/>
            </a:pPr>
            <a:endParaRPr lang="en-GB" sz="2000" b="1" dirty="0">
              <a:solidFill>
                <a:srgbClr val="FF0000"/>
              </a:solidFill>
            </a:endParaRPr>
          </a:p>
          <a:p>
            <a:pPr marL="514350" indent="-514350">
              <a:buFont typeface="Arial" panose="020B0604020202020204" pitchFamily="34" charset="0"/>
              <a:buNone/>
              <a:defRPr/>
            </a:pPr>
            <a:endParaRPr lang="en-GB" sz="2400" baseline="-25000" dirty="0"/>
          </a:p>
          <a:p>
            <a:pPr algn="ctr">
              <a:buFont typeface="Arial" panose="020B0604020202020204" pitchFamily="34" charset="0"/>
              <a:buNone/>
              <a:defRPr/>
            </a:pPr>
            <a:endParaRPr lang="en-GB" sz="2200" dirty="0"/>
          </a:p>
        </p:txBody>
      </p:sp>
      <p:sp>
        <p:nvSpPr>
          <p:cNvPr id="6" name="Rectangle 5"/>
          <p:cNvSpPr/>
          <p:nvPr/>
        </p:nvSpPr>
        <p:spPr>
          <a:xfrm>
            <a:off x="4840507" y="2039007"/>
            <a:ext cx="863600" cy="3587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Rectangle 6"/>
          <p:cNvSpPr/>
          <p:nvPr/>
        </p:nvSpPr>
        <p:spPr>
          <a:xfrm>
            <a:off x="6177948" y="2040430"/>
            <a:ext cx="792162" cy="3587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extLst>
      <p:ext uri="{BB962C8B-B14F-4D97-AF65-F5344CB8AC3E}">
        <p14:creationId xmlns:p14="http://schemas.microsoft.com/office/powerpoint/2010/main" val="381635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2000"/>
                                        <p:tgtEl>
                                          <p:spTgt spid="3">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2000"/>
                                        <p:tgtEl>
                                          <p:spTgt spid="3">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2000"/>
                                        <p:tgtEl>
                                          <p:spTgt spid="3">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2000"/>
                                        <p:tgtEl>
                                          <p:spTgt spid="3">
                                            <p:txEl>
                                              <p:pRg st="7" end="7"/>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2000"/>
                                        <p:tgtEl>
                                          <p:spTgt spid="3">
                                            <p:txEl>
                                              <p:pRg st="8" end="8"/>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rtlCol="0">
            <a:normAutofit/>
          </a:bodyPr>
          <a:lstStyle/>
          <a:p>
            <a:pPr algn="ctr" eaLnBrk="1" fontAlgn="auto" hangingPunct="1">
              <a:spcAft>
                <a:spcPts val="0"/>
              </a:spcAft>
              <a:defRPr/>
            </a:pPr>
            <a:r>
              <a:rPr lang="en-GB" b="1" u="sng" dirty="0" smtClean="0">
                <a:latin typeface="+mn-lt"/>
              </a:rPr>
              <a:t>Reacting masses</a:t>
            </a:r>
          </a:p>
        </p:txBody>
      </p:sp>
      <p:sp>
        <p:nvSpPr>
          <p:cNvPr id="84995" name="Content Placeholder 5"/>
          <p:cNvSpPr>
            <a:spLocks noGrp="1"/>
          </p:cNvSpPr>
          <p:nvPr>
            <p:ph idx="1"/>
          </p:nvPr>
        </p:nvSpPr>
        <p:spPr/>
        <p:txBody>
          <a:bodyPr/>
          <a:lstStyle/>
          <a:p>
            <a:pPr marL="0" indent="0" algn="ctr" eaLnBrk="1" hangingPunct="1">
              <a:buFont typeface="Arial" panose="020B0604020202020204" pitchFamily="34" charset="0"/>
              <a:buNone/>
            </a:pPr>
            <a:r>
              <a:rPr lang="en-GB" altLang="en-US" sz="4000" b="1" dirty="0" smtClean="0">
                <a:latin typeface="Comic Sans MS" panose="030F0702030302020204" pitchFamily="66" charset="0"/>
              </a:rPr>
              <a:t>2NaOH + Cl</a:t>
            </a:r>
            <a:r>
              <a:rPr lang="en-GB" altLang="en-US" sz="4000" b="1" baseline="-25000" dirty="0" smtClean="0">
                <a:latin typeface="Comic Sans MS" panose="030F0702030302020204" pitchFamily="66" charset="0"/>
              </a:rPr>
              <a:t>2</a:t>
            </a:r>
            <a:r>
              <a:rPr lang="en-GB" altLang="en-US" sz="4000" b="1" dirty="0" smtClean="0">
                <a:latin typeface="Comic Sans MS" panose="030F0702030302020204" pitchFamily="66" charset="0"/>
              </a:rPr>
              <a:t> </a:t>
            </a:r>
            <a:r>
              <a:rPr lang="en-GB" altLang="en-US" sz="4000" b="1" dirty="0" smtClean="0">
                <a:latin typeface="Comic Sans MS" panose="030F0702030302020204" pitchFamily="66" charset="0"/>
                <a:sym typeface="Wingdings 3" panose="05040102010807070707" pitchFamily="18" charset="2"/>
              </a:rPr>
              <a:t> </a:t>
            </a:r>
            <a:r>
              <a:rPr lang="en-GB" altLang="en-US" sz="4000" b="1" dirty="0" err="1" smtClean="0">
                <a:latin typeface="Comic Sans MS" panose="030F0702030302020204" pitchFamily="66" charset="0"/>
                <a:sym typeface="Wingdings 3" panose="05040102010807070707" pitchFamily="18" charset="2"/>
              </a:rPr>
              <a:t>NaOCl</a:t>
            </a:r>
            <a:r>
              <a:rPr lang="en-GB" altLang="en-US" sz="4000" b="1" dirty="0" smtClean="0">
                <a:latin typeface="Comic Sans MS" panose="030F0702030302020204" pitchFamily="66" charset="0"/>
                <a:sym typeface="Wingdings 3" panose="05040102010807070707" pitchFamily="18" charset="2"/>
              </a:rPr>
              <a:t> + </a:t>
            </a:r>
            <a:r>
              <a:rPr lang="en-GB" altLang="en-US" sz="4000" b="1" dirty="0" err="1" smtClean="0">
                <a:latin typeface="Comic Sans MS" panose="030F0702030302020204" pitchFamily="66" charset="0"/>
                <a:sym typeface="Wingdings 3" panose="05040102010807070707" pitchFamily="18" charset="2"/>
              </a:rPr>
              <a:t>NaCl</a:t>
            </a:r>
            <a:r>
              <a:rPr lang="en-GB" altLang="en-US" sz="4000" b="1" dirty="0" smtClean="0">
                <a:latin typeface="Comic Sans MS" panose="030F0702030302020204" pitchFamily="66" charset="0"/>
                <a:sym typeface="Wingdings 3" panose="05040102010807070707" pitchFamily="18" charset="2"/>
              </a:rPr>
              <a:t> + H</a:t>
            </a:r>
            <a:r>
              <a:rPr lang="en-GB" altLang="en-US" sz="4000" b="1" baseline="-25000" dirty="0" smtClean="0">
                <a:latin typeface="Comic Sans MS" panose="030F0702030302020204" pitchFamily="66" charset="0"/>
                <a:sym typeface="Wingdings 3" panose="05040102010807070707" pitchFamily="18" charset="2"/>
              </a:rPr>
              <a:t>2</a:t>
            </a:r>
            <a:r>
              <a:rPr lang="en-GB" altLang="en-US" sz="4000" b="1" dirty="0" smtClean="0">
                <a:latin typeface="Comic Sans MS" panose="030F0702030302020204" pitchFamily="66" charset="0"/>
                <a:sym typeface="Wingdings 3" panose="05040102010807070707" pitchFamily="18" charset="2"/>
              </a:rPr>
              <a:t>O</a:t>
            </a:r>
            <a:r>
              <a:rPr lang="en-GB" altLang="en-US" sz="4000" b="1" dirty="0" smtClean="0">
                <a:latin typeface="Comic Sans MS" panose="030F0702030302020204" pitchFamily="66" charset="0"/>
              </a:rPr>
              <a:t> </a:t>
            </a:r>
          </a:p>
          <a:p>
            <a:pPr marL="0" indent="0" eaLnBrk="1" hangingPunct="1">
              <a:buFont typeface="Arial" panose="020B0604020202020204" pitchFamily="34" charset="0"/>
              <a:buNone/>
            </a:pPr>
            <a:endParaRPr lang="en-GB" altLang="en-US" sz="2400" dirty="0" smtClean="0">
              <a:latin typeface="Comic Sans MS" panose="030F0702030302020204" pitchFamily="66" charset="0"/>
            </a:endParaRPr>
          </a:p>
          <a:p>
            <a:pPr marL="0" indent="0" eaLnBrk="1" hangingPunct="1">
              <a:buFont typeface="Arial" panose="020B0604020202020204" pitchFamily="34" charset="0"/>
              <a:buNone/>
            </a:pPr>
            <a:endParaRPr lang="en-GB" altLang="en-US" sz="2400" dirty="0" smtClean="0">
              <a:latin typeface="Comic Sans MS" panose="030F0702030302020204" pitchFamily="66" charset="0"/>
            </a:endParaRPr>
          </a:p>
          <a:p>
            <a:pPr marL="0" indent="0" eaLnBrk="1" hangingPunct="1">
              <a:buFont typeface="Arial" panose="020B0604020202020204" pitchFamily="34" charset="0"/>
              <a:buNone/>
            </a:pPr>
            <a:r>
              <a:rPr lang="en-GB" altLang="en-US" dirty="0" smtClean="0"/>
              <a:t>If we have a solution containing 100 g of sodium hydroxide, how much chlorine gas should we pass through the solution to make bleach?  Too much, and some chlorine will be wasted, too little and not all of the sodium hydroxide will react.</a:t>
            </a:r>
            <a:endParaRPr lang="en-GB" altLang="en-US" sz="3600" dirty="0" smtClean="0"/>
          </a:p>
        </p:txBody>
      </p:sp>
    </p:spTree>
    <p:custDataLst>
      <p:tags r:id="rId1"/>
    </p:custDataLst>
    <p:extLst>
      <p:ext uri="{BB962C8B-B14F-4D97-AF65-F5344CB8AC3E}">
        <p14:creationId xmlns:p14="http://schemas.microsoft.com/office/powerpoint/2010/main" val="39651962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23157" y="6350"/>
            <a:ext cx="11457214" cy="6436258"/>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327207" y="2286419"/>
            <a:ext cx="10641636" cy="4223657"/>
          </a:xfrm>
          <a:prstGeom prst="rect">
            <a:avLst/>
          </a:prstGeom>
          <a:ln>
            <a:solidFill>
              <a:srgbClr val="FF0000"/>
            </a:solidFill>
          </a:ln>
        </p:spPr>
      </p:pic>
    </p:spTree>
    <p:extLst>
      <p:ext uri="{BB962C8B-B14F-4D97-AF65-F5344CB8AC3E}">
        <p14:creationId xmlns:p14="http://schemas.microsoft.com/office/powerpoint/2010/main" val="205748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42039" y="39879"/>
            <a:ext cx="11613931" cy="6485934"/>
          </a:xfrm>
          <a:prstGeom prst="rect">
            <a:avLst/>
          </a:prstGeom>
          <a:ln>
            <a:solidFill>
              <a:srgbClr val="00B0F0"/>
            </a:solidFill>
          </a:ln>
        </p:spPr>
      </p:pic>
    </p:spTree>
    <p:extLst>
      <p:ext uri="{BB962C8B-B14F-4D97-AF65-F5344CB8AC3E}">
        <p14:creationId xmlns:p14="http://schemas.microsoft.com/office/powerpoint/2010/main" val="29637004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70857" y="0"/>
            <a:ext cx="10515600" cy="927647"/>
          </a:xfrm>
        </p:spPr>
        <p:txBody>
          <a:bodyPr rtlCol="0">
            <a:normAutofit/>
          </a:bodyPr>
          <a:lstStyle/>
          <a:p>
            <a:pPr algn="ctr" eaLnBrk="1" fontAlgn="auto" hangingPunct="1">
              <a:spcAft>
                <a:spcPts val="0"/>
              </a:spcAft>
              <a:defRPr/>
            </a:pPr>
            <a:r>
              <a:rPr lang="en-GB" u="sng" dirty="0" smtClean="0">
                <a:latin typeface="+mn-lt"/>
              </a:rPr>
              <a:t>Reacting masses</a:t>
            </a:r>
          </a:p>
        </p:txBody>
      </p:sp>
      <p:sp>
        <p:nvSpPr>
          <p:cNvPr id="6" name="Content Placeholder 5"/>
          <p:cNvSpPr>
            <a:spLocks noGrp="1"/>
          </p:cNvSpPr>
          <p:nvPr>
            <p:ph idx="1"/>
          </p:nvPr>
        </p:nvSpPr>
        <p:spPr>
          <a:xfrm>
            <a:off x="185057" y="1372186"/>
            <a:ext cx="10515600" cy="4351338"/>
          </a:xfrm>
        </p:spPr>
        <p:txBody>
          <a:bodyPr/>
          <a:lstStyle/>
          <a:p>
            <a:pPr marL="0" indent="0" algn="ctr" eaLnBrk="1" hangingPunct="1">
              <a:buFont typeface="Arial" panose="020B0604020202020204" pitchFamily="34" charset="0"/>
              <a:buNone/>
              <a:defRPr/>
            </a:pPr>
            <a:r>
              <a:rPr lang="en-GB" sz="3600" b="1" dirty="0">
                <a:solidFill>
                  <a:schemeClr val="accent2">
                    <a:lumMod val="50000"/>
                  </a:schemeClr>
                </a:solidFill>
              </a:rPr>
              <a:t>2NaOH </a:t>
            </a:r>
            <a:r>
              <a:rPr lang="en-GB" sz="3600" b="1" dirty="0"/>
              <a:t>+ </a:t>
            </a:r>
            <a:r>
              <a:rPr lang="en-GB" sz="3600" b="1" dirty="0">
                <a:solidFill>
                  <a:schemeClr val="accent3">
                    <a:lumMod val="50000"/>
                  </a:schemeClr>
                </a:solidFill>
              </a:rPr>
              <a:t>Cl</a:t>
            </a:r>
            <a:r>
              <a:rPr lang="en-GB" sz="3600" b="1" baseline="-25000" dirty="0">
                <a:solidFill>
                  <a:schemeClr val="accent3">
                    <a:lumMod val="50000"/>
                  </a:schemeClr>
                </a:solidFill>
              </a:rPr>
              <a:t>2</a:t>
            </a:r>
            <a:r>
              <a:rPr lang="en-GB" sz="3600" b="1" dirty="0"/>
              <a:t> </a:t>
            </a:r>
            <a:r>
              <a:rPr lang="en-GB" sz="3600" b="1" dirty="0">
                <a:sym typeface="Wingdings 3"/>
              </a:rPr>
              <a:t> </a:t>
            </a:r>
            <a:r>
              <a:rPr lang="en-GB" sz="3600" b="1" dirty="0" err="1">
                <a:sym typeface="Wingdings 3"/>
              </a:rPr>
              <a:t>NaOCl</a:t>
            </a:r>
            <a:r>
              <a:rPr lang="en-GB" sz="3600" b="1" dirty="0">
                <a:sym typeface="Wingdings 3"/>
              </a:rPr>
              <a:t> + </a:t>
            </a:r>
            <a:r>
              <a:rPr lang="en-GB" sz="3600" b="1" dirty="0" err="1">
                <a:sym typeface="Wingdings 3"/>
              </a:rPr>
              <a:t>NaCl</a:t>
            </a:r>
            <a:r>
              <a:rPr lang="en-GB" sz="3600" b="1" dirty="0">
                <a:sym typeface="Wingdings 3"/>
              </a:rPr>
              <a:t> + </a:t>
            </a:r>
            <a:r>
              <a:rPr lang="en-GB" sz="3600" b="1" dirty="0" smtClean="0">
                <a:sym typeface="Wingdings 3"/>
              </a:rPr>
              <a:t>H</a:t>
            </a:r>
            <a:r>
              <a:rPr lang="en-GB" sz="3600" b="1" baseline="-25000" dirty="0" smtClean="0">
                <a:sym typeface="Wingdings 3"/>
              </a:rPr>
              <a:t>2</a:t>
            </a:r>
            <a:r>
              <a:rPr lang="en-GB" sz="3600" b="1" dirty="0" smtClean="0">
                <a:sym typeface="Wingdings 3"/>
              </a:rPr>
              <a:t>O</a:t>
            </a:r>
          </a:p>
          <a:p>
            <a:pPr marL="0" indent="0" eaLnBrk="1" hangingPunct="1">
              <a:buFont typeface="Arial" panose="020B0604020202020204" pitchFamily="34" charset="0"/>
              <a:buNone/>
              <a:defRPr/>
            </a:pPr>
            <a:r>
              <a:rPr lang="en-GB" sz="2400" dirty="0" smtClean="0">
                <a:latin typeface="Comic Sans MS" pitchFamily="66" charset="0"/>
              </a:rPr>
              <a:t>	</a:t>
            </a:r>
            <a:r>
              <a:rPr lang="en-GB" sz="2400" dirty="0">
                <a:latin typeface="Comic Sans MS" pitchFamily="66" charset="0"/>
              </a:rPr>
              <a:t>	 </a:t>
            </a:r>
            <a:r>
              <a:rPr lang="en-GB" sz="2400" dirty="0" smtClean="0">
                <a:latin typeface="Comic Sans MS" pitchFamily="66" charset="0"/>
              </a:rPr>
              <a:t>    80g         71g         74.5g        58.5g      18g   </a:t>
            </a:r>
            <a:endParaRPr lang="en-GB" sz="2400" dirty="0">
              <a:latin typeface="Comic Sans MS" pitchFamily="66"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105981091"/>
              </p:ext>
            </p:extLst>
          </p:nvPr>
        </p:nvGraphicFramePr>
        <p:xfrm>
          <a:off x="4361023" y="2889556"/>
          <a:ext cx="7743825" cy="3870200"/>
        </p:xfrm>
        <a:graphic>
          <a:graphicData uri="http://schemas.openxmlformats.org/drawingml/2006/table">
            <a:tbl>
              <a:tblPr firstRow="1" bandRow="1">
                <a:tableStyleId>{FABFCF23-3B69-468F-B69F-88F6DE6A72F2}</a:tableStyleId>
              </a:tblPr>
              <a:tblGrid>
                <a:gridCol w="1452701">
                  <a:extLst>
                    <a:ext uri="{9D8B030D-6E8A-4147-A177-3AD203B41FA5}">
                      <a16:colId xmlns:a16="http://schemas.microsoft.com/office/drawing/2014/main" val="20000"/>
                    </a:ext>
                  </a:extLst>
                </a:gridCol>
                <a:gridCol w="2455878">
                  <a:extLst>
                    <a:ext uri="{9D8B030D-6E8A-4147-A177-3AD203B41FA5}">
                      <a16:colId xmlns:a16="http://schemas.microsoft.com/office/drawing/2014/main" val="20001"/>
                    </a:ext>
                  </a:extLst>
                </a:gridCol>
                <a:gridCol w="3835246">
                  <a:extLst>
                    <a:ext uri="{9D8B030D-6E8A-4147-A177-3AD203B41FA5}">
                      <a16:colId xmlns:a16="http://schemas.microsoft.com/office/drawing/2014/main" val="20002"/>
                    </a:ext>
                  </a:extLst>
                </a:gridCol>
              </a:tblGrid>
              <a:tr h="518002">
                <a:tc>
                  <a:txBody>
                    <a:bodyPr/>
                    <a:lstStyle/>
                    <a:p>
                      <a:pPr algn="ctr"/>
                      <a:endParaRPr lang="en-GB" sz="2800" dirty="0">
                        <a:solidFill>
                          <a:schemeClr val="accent2">
                            <a:lumMod val="50000"/>
                          </a:schemeClr>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800" dirty="0" smtClean="0">
                          <a:solidFill>
                            <a:schemeClr val="bg1"/>
                          </a:solidFill>
                          <a:latin typeface="+mn-lt"/>
                        </a:rPr>
                        <a:t>2NaOH</a:t>
                      </a:r>
                      <a:endParaRPr lang="en-GB" sz="2800" dirty="0">
                        <a:solidFill>
                          <a:schemeClr val="bg1"/>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800" dirty="0" smtClean="0">
                          <a:solidFill>
                            <a:schemeClr val="bg1"/>
                          </a:solidFill>
                          <a:latin typeface="+mn-lt"/>
                        </a:rPr>
                        <a:t>Cl</a:t>
                      </a:r>
                      <a:r>
                        <a:rPr lang="en-GB" sz="2800" baseline="-25000" dirty="0" smtClean="0">
                          <a:solidFill>
                            <a:schemeClr val="bg1"/>
                          </a:solidFill>
                          <a:latin typeface="+mn-lt"/>
                        </a:rPr>
                        <a:t>2</a:t>
                      </a:r>
                      <a:endParaRPr lang="en-GB" sz="2800" baseline="-25000" dirty="0">
                        <a:solidFill>
                          <a:schemeClr val="bg1"/>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18002">
                <a:tc>
                  <a:txBody>
                    <a:bodyPr/>
                    <a:lstStyle/>
                    <a:p>
                      <a:r>
                        <a:rPr lang="en-GB" sz="2800" dirty="0" err="1" smtClean="0">
                          <a:solidFill>
                            <a:schemeClr val="tx1"/>
                          </a:solidFill>
                          <a:latin typeface="+mn-lt"/>
                        </a:rPr>
                        <a:t>A</a:t>
                      </a:r>
                      <a:r>
                        <a:rPr lang="en-GB" sz="2800" baseline="-25000" dirty="0" err="1" smtClean="0">
                          <a:solidFill>
                            <a:schemeClr val="tx1"/>
                          </a:solidFill>
                          <a:latin typeface="+mn-lt"/>
                        </a:rPr>
                        <a:t>r</a:t>
                      </a:r>
                      <a:r>
                        <a:rPr lang="en-GB" sz="2800" dirty="0" smtClean="0">
                          <a:solidFill>
                            <a:schemeClr val="tx1"/>
                          </a:solidFill>
                          <a:latin typeface="+mn-lt"/>
                        </a:rPr>
                        <a:t> / M</a:t>
                      </a:r>
                      <a:r>
                        <a:rPr lang="en-GB" sz="2800" baseline="-25000" dirty="0" smtClean="0">
                          <a:solidFill>
                            <a:schemeClr val="tx1"/>
                          </a:solidFill>
                          <a:latin typeface="+mn-lt"/>
                        </a:rPr>
                        <a:t>r</a:t>
                      </a:r>
                      <a:endParaRPr lang="en-GB" sz="2800" baseline="-25000" dirty="0">
                        <a:solidFill>
                          <a:schemeClr val="tx1"/>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2800" dirty="0" smtClean="0">
                          <a:solidFill>
                            <a:schemeClr val="accent2">
                              <a:lumMod val="50000"/>
                            </a:schemeClr>
                          </a:solidFill>
                          <a:latin typeface="+mn-lt"/>
                        </a:rPr>
                        <a:t>40</a:t>
                      </a:r>
                      <a:endParaRPr lang="en-GB" sz="2800" dirty="0">
                        <a:solidFill>
                          <a:schemeClr val="accent2">
                            <a:lumMod val="50000"/>
                          </a:schemeClr>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2800" dirty="0" smtClean="0">
                          <a:solidFill>
                            <a:schemeClr val="accent3">
                              <a:lumMod val="50000"/>
                            </a:schemeClr>
                          </a:solidFill>
                          <a:latin typeface="+mn-lt"/>
                        </a:rPr>
                        <a:t>71</a:t>
                      </a:r>
                      <a:endParaRPr lang="en-GB" sz="2800" dirty="0">
                        <a:solidFill>
                          <a:schemeClr val="accent3">
                            <a:lumMod val="50000"/>
                          </a:schemeClr>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944718">
                <a:tc>
                  <a:txBody>
                    <a:bodyPr/>
                    <a:lstStyle/>
                    <a:p>
                      <a:r>
                        <a:rPr lang="en-GB" sz="2800" dirty="0" smtClean="0">
                          <a:solidFill>
                            <a:schemeClr val="tx1"/>
                          </a:solidFill>
                          <a:latin typeface="+mn-lt"/>
                        </a:rPr>
                        <a:t>Ratio method</a:t>
                      </a:r>
                      <a:endParaRPr lang="en-GB" sz="2800" dirty="0">
                        <a:solidFill>
                          <a:schemeClr val="tx1"/>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2800" dirty="0" smtClean="0">
                          <a:solidFill>
                            <a:schemeClr val="accent2">
                              <a:lumMod val="50000"/>
                            </a:schemeClr>
                          </a:solidFill>
                          <a:latin typeface="+mn-lt"/>
                        </a:rPr>
                        <a:t>(80/80) = 1</a:t>
                      </a:r>
                    </a:p>
                    <a:p>
                      <a:r>
                        <a:rPr lang="en-GB" sz="2800" dirty="0" smtClean="0">
                          <a:solidFill>
                            <a:schemeClr val="accent2">
                              <a:lumMod val="50000"/>
                            </a:schemeClr>
                          </a:solidFill>
                          <a:latin typeface="+mn-lt"/>
                        </a:rPr>
                        <a:t>1 x 100 = </a:t>
                      </a:r>
                      <a:r>
                        <a:rPr lang="en-GB" sz="2800" dirty="0" err="1" smtClean="0">
                          <a:solidFill>
                            <a:schemeClr val="accent2">
                              <a:lumMod val="50000"/>
                            </a:schemeClr>
                          </a:solidFill>
                          <a:latin typeface="+mn-lt"/>
                        </a:rPr>
                        <a:t>100</a:t>
                      </a:r>
                      <a:endParaRPr lang="en-GB" sz="2800" dirty="0">
                        <a:solidFill>
                          <a:schemeClr val="accent2">
                            <a:lumMod val="50000"/>
                          </a:schemeClr>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2800" dirty="0" smtClean="0">
                          <a:solidFill>
                            <a:schemeClr val="accent3">
                              <a:lumMod val="50000"/>
                            </a:schemeClr>
                          </a:solidFill>
                          <a:latin typeface="+mn-lt"/>
                        </a:rPr>
                        <a:t>(71/80) = 0.8875</a:t>
                      </a:r>
                    </a:p>
                    <a:p>
                      <a:r>
                        <a:rPr lang="en-GB" sz="2800" dirty="0" smtClean="0">
                          <a:solidFill>
                            <a:schemeClr val="accent3">
                              <a:lumMod val="50000"/>
                            </a:schemeClr>
                          </a:solidFill>
                          <a:latin typeface="+mn-lt"/>
                        </a:rPr>
                        <a:t>0.8875</a:t>
                      </a:r>
                      <a:r>
                        <a:rPr lang="en-GB" sz="2800" baseline="0" dirty="0" smtClean="0">
                          <a:solidFill>
                            <a:schemeClr val="accent3">
                              <a:lumMod val="50000"/>
                            </a:schemeClr>
                          </a:solidFill>
                          <a:latin typeface="+mn-lt"/>
                        </a:rPr>
                        <a:t> x 100 = 88.75</a:t>
                      </a:r>
                      <a:endParaRPr lang="en-GB" sz="2800" dirty="0">
                        <a:solidFill>
                          <a:schemeClr val="accent3">
                            <a:lumMod val="50000"/>
                          </a:schemeClr>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18002">
                <a:tc>
                  <a:txBody>
                    <a:bodyPr/>
                    <a:lstStyle/>
                    <a:p>
                      <a:r>
                        <a:rPr lang="en-GB" sz="2800" dirty="0" smtClean="0">
                          <a:solidFill>
                            <a:schemeClr val="tx1"/>
                          </a:solidFill>
                          <a:latin typeface="+mn-lt"/>
                        </a:rPr>
                        <a:t>Mass</a:t>
                      </a:r>
                      <a:endParaRPr lang="en-GB" sz="2800" dirty="0">
                        <a:solidFill>
                          <a:schemeClr val="tx1"/>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2800" dirty="0" smtClean="0">
                          <a:solidFill>
                            <a:schemeClr val="accent2">
                              <a:lumMod val="50000"/>
                            </a:schemeClr>
                          </a:solidFill>
                          <a:latin typeface="+mn-lt"/>
                        </a:rPr>
                        <a:t>100 g</a:t>
                      </a:r>
                      <a:endParaRPr lang="en-GB" sz="2800" dirty="0">
                        <a:solidFill>
                          <a:schemeClr val="accent2">
                            <a:lumMod val="50000"/>
                          </a:schemeClr>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2800" dirty="0" smtClean="0">
                          <a:solidFill>
                            <a:schemeClr val="accent3">
                              <a:lumMod val="50000"/>
                            </a:schemeClr>
                          </a:solidFill>
                          <a:latin typeface="+mn-lt"/>
                        </a:rPr>
                        <a:t>88.75 g</a:t>
                      </a:r>
                      <a:endParaRPr lang="en-GB" sz="2800" dirty="0">
                        <a:solidFill>
                          <a:schemeClr val="accent3">
                            <a:lumMod val="50000"/>
                          </a:schemeClr>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18002">
                <a:tc>
                  <a:txBody>
                    <a:bodyPr/>
                    <a:lstStyle/>
                    <a:p>
                      <a:r>
                        <a:rPr lang="en-GB" sz="2800" dirty="0" smtClean="0">
                          <a:solidFill>
                            <a:schemeClr val="tx1"/>
                          </a:solidFill>
                          <a:latin typeface="+mn-lt"/>
                        </a:rPr>
                        <a:t>Moles method</a:t>
                      </a:r>
                      <a:endParaRPr lang="en-GB" sz="2800" dirty="0">
                        <a:solidFill>
                          <a:schemeClr val="tx1"/>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2800" dirty="0" smtClean="0">
                          <a:solidFill>
                            <a:schemeClr val="accent2">
                              <a:lumMod val="50000"/>
                            </a:schemeClr>
                          </a:solidFill>
                          <a:latin typeface="+mn-lt"/>
                        </a:rPr>
                        <a:t>Mass/Mr</a:t>
                      </a:r>
                    </a:p>
                    <a:p>
                      <a:r>
                        <a:rPr lang="en-GB" sz="2800" dirty="0" smtClean="0">
                          <a:solidFill>
                            <a:schemeClr val="accent2">
                              <a:lumMod val="50000"/>
                            </a:schemeClr>
                          </a:solidFill>
                          <a:latin typeface="+mn-lt"/>
                        </a:rPr>
                        <a:t>100/40</a:t>
                      </a:r>
                    </a:p>
                    <a:p>
                      <a:r>
                        <a:rPr lang="en-GB" sz="2800" dirty="0" smtClean="0">
                          <a:solidFill>
                            <a:schemeClr val="accent2">
                              <a:lumMod val="50000"/>
                            </a:schemeClr>
                          </a:solidFill>
                          <a:latin typeface="+mn-lt"/>
                        </a:rPr>
                        <a:t>2.5 moles</a:t>
                      </a:r>
                      <a:endParaRPr lang="en-GB" sz="2800" dirty="0">
                        <a:solidFill>
                          <a:schemeClr val="accent2">
                            <a:lumMod val="50000"/>
                          </a:schemeClr>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2800" dirty="0" smtClean="0">
                          <a:solidFill>
                            <a:schemeClr val="accent3">
                              <a:lumMod val="50000"/>
                            </a:schemeClr>
                          </a:solidFill>
                          <a:latin typeface="+mn-lt"/>
                        </a:rPr>
                        <a:t>Mass /Mr</a:t>
                      </a:r>
                    </a:p>
                    <a:p>
                      <a:r>
                        <a:rPr lang="en-GB" sz="2800" dirty="0" smtClean="0">
                          <a:solidFill>
                            <a:schemeClr val="accent3">
                              <a:lumMod val="50000"/>
                            </a:schemeClr>
                          </a:solidFill>
                          <a:latin typeface="+mn-lt"/>
                        </a:rPr>
                        <a:t>88.75/71</a:t>
                      </a:r>
                    </a:p>
                    <a:p>
                      <a:r>
                        <a:rPr lang="en-GB" sz="2800" dirty="0" smtClean="0">
                          <a:solidFill>
                            <a:schemeClr val="accent3">
                              <a:lumMod val="50000"/>
                            </a:schemeClr>
                          </a:solidFill>
                          <a:latin typeface="+mn-lt"/>
                        </a:rPr>
                        <a:t>1.25 moles</a:t>
                      </a:r>
                      <a:endParaRPr lang="en-GB" sz="2800" dirty="0">
                        <a:solidFill>
                          <a:schemeClr val="accent3">
                            <a:lumMod val="50000"/>
                          </a:schemeClr>
                        </a:solidFill>
                        <a:latin typeface="+mn-lt"/>
                      </a:endParaRPr>
                    </a:p>
                  </a:txBody>
                  <a:tcPr marL="91428" marR="91428" marT="45644" marB="45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0751116"/>
                  </a:ext>
                </a:extLst>
              </a:tr>
            </a:tbl>
          </a:graphicData>
        </a:graphic>
      </p:graphicFrame>
      <p:cxnSp>
        <p:nvCxnSpPr>
          <p:cNvPr id="3" name="Straight Arrow Connector 2"/>
          <p:cNvCxnSpPr/>
          <p:nvPr/>
        </p:nvCxnSpPr>
        <p:spPr>
          <a:xfrm>
            <a:off x="7331598" y="6536419"/>
            <a:ext cx="90133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4" name="TextBox 3"/>
          <p:cNvSpPr txBox="1"/>
          <p:nvPr/>
        </p:nvSpPr>
        <p:spPr>
          <a:xfrm>
            <a:off x="491626" y="4528809"/>
            <a:ext cx="2477658" cy="1815882"/>
          </a:xfrm>
          <a:prstGeom prst="rect">
            <a:avLst/>
          </a:prstGeom>
          <a:noFill/>
        </p:spPr>
        <p:txBody>
          <a:bodyPr wrap="square" rtlCol="0">
            <a:spAutoFit/>
          </a:bodyPr>
          <a:lstStyle/>
          <a:p>
            <a:r>
              <a:rPr lang="en-GB" sz="2800" dirty="0" smtClean="0"/>
              <a:t>Notice the ratio 2:1 given by the balanced equation</a:t>
            </a:r>
            <a:endParaRPr lang="en-GB" sz="2800" dirty="0"/>
          </a:p>
        </p:txBody>
      </p:sp>
      <p:cxnSp>
        <p:nvCxnSpPr>
          <p:cNvPr id="9" name="Straight Arrow Connector 8"/>
          <p:cNvCxnSpPr/>
          <p:nvPr/>
        </p:nvCxnSpPr>
        <p:spPr>
          <a:xfrm flipV="1">
            <a:off x="1806076" y="1970314"/>
            <a:ext cx="414610" cy="26343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flipV="1">
            <a:off x="1806076" y="1889141"/>
            <a:ext cx="2058353" cy="27155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7331598" y="6168063"/>
            <a:ext cx="901337" cy="369332"/>
          </a:xfrm>
          <a:prstGeom prst="rect">
            <a:avLst/>
          </a:prstGeom>
          <a:noFill/>
        </p:spPr>
        <p:txBody>
          <a:bodyPr wrap="square" rtlCol="0">
            <a:spAutoFit/>
          </a:bodyPr>
          <a:lstStyle/>
          <a:p>
            <a:pPr algn="ctr"/>
            <a:r>
              <a:rPr lang="en-GB" dirty="0" smtClean="0"/>
              <a:t>2:1</a:t>
            </a:r>
            <a:endParaRPr lang="en-GB" dirty="0"/>
          </a:p>
        </p:txBody>
      </p:sp>
    </p:spTree>
    <p:custDataLst>
      <p:tags r:id="rId1"/>
    </p:custDataLst>
    <p:extLst>
      <p:ext uri="{BB962C8B-B14F-4D97-AF65-F5344CB8AC3E}">
        <p14:creationId xmlns:p14="http://schemas.microsoft.com/office/powerpoint/2010/main" val="33713406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7"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0"/>
            <a:ext cx="12055366" cy="6110254"/>
          </a:xfrm>
          <a:prstGeom prst="rect">
            <a:avLst/>
          </a:prstGeom>
          <a:ln>
            <a:solidFill>
              <a:srgbClr val="00B0F0"/>
            </a:solidFill>
          </a:ln>
        </p:spPr>
      </p:pic>
    </p:spTree>
    <p:extLst>
      <p:ext uri="{BB962C8B-B14F-4D97-AF65-F5344CB8AC3E}">
        <p14:creationId xmlns:p14="http://schemas.microsoft.com/office/powerpoint/2010/main" val="27083554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t>Limiting reactants</a:t>
            </a:r>
            <a:endParaRPr lang="en-GB" b="1" u="sng" dirty="0"/>
          </a:p>
        </p:txBody>
      </p:sp>
      <p:sp>
        <p:nvSpPr>
          <p:cNvPr id="3" name="Content Placeholder 2"/>
          <p:cNvSpPr>
            <a:spLocks noGrp="1"/>
          </p:cNvSpPr>
          <p:nvPr>
            <p:ph idx="1"/>
          </p:nvPr>
        </p:nvSpPr>
        <p:spPr/>
        <p:txBody>
          <a:bodyPr/>
          <a:lstStyle/>
          <a:p>
            <a:r>
              <a:rPr lang="en-GB" dirty="0" smtClean="0"/>
              <a:t>Take the reaction….</a:t>
            </a:r>
          </a:p>
          <a:p>
            <a:r>
              <a:rPr lang="en-GB" dirty="0" smtClean="0"/>
              <a:t>2H</a:t>
            </a:r>
            <a:r>
              <a:rPr lang="en-GB" baseline="-25000" dirty="0" smtClean="0"/>
              <a:t>2</a:t>
            </a:r>
            <a:r>
              <a:rPr lang="en-GB" dirty="0" smtClean="0"/>
              <a:t>        + 	 O</a:t>
            </a:r>
            <a:r>
              <a:rPr lang="en-GB" baseline="-25000" dirty="0" smtClean="0"/>
              <a:t>2</a:t>
            </a:r>
            <a:r>
              <a:rPr lang="en-GB" dirty="0" smtClean="0"/>
              <a:t>            </a:t>
            </a:r>
            <a:r>
              <a:rPr lang="en-GB" dirty="0" smtClean="0">
                <a:sym typeface="Wingdings" panose="05000000000000000000" pitchFamily="2" charset="2"/>
              </a:rPr>
              <a:t></a:t>
            </a:r>
            <a:r>
              <a:rPr lang="en-GB" dirty="0" smtClean="0"/>
              <a:t>  2H</a:t>
            </a:r>
            <a:r>
              <a:rPr lang="en-GB" baseline="-25000" dirty="0" smtClean="0"/>
              <a:t>2</a:t>
            </a:r>
            <a:r>
              <a:rPr lang="en-GB" dirty="0" smtClean="0"/>
              <a:t>O </a:t>
            </a:r>
          </a:p>
          <a:p>
            <a:r>
              <a:rPr lang="en-GB" dirty="0" smtClean="0"/>
              <a:t>2moles + 	 1mole     </a:t>
            </a:r>
            <a:r>
              <a:rPr lang="en-GB" dirty="0" smtClean="0">
                <a:sym typeface="Wingdings" panose="05000000000000000000" pitchFamily="2" charset="2"/>
              </a:rPr>
              <a:t>  2moles</a:t>
            </a:r>
          </a:p>
          <a:p>
            <a:r>
              <a:rPr lang="en-GB" dirty="0" smtClean="0">
                <a:sym typeface="Wingdings" panose="05000000000000000000" pitchFamily="2" charset="2"/>
              </a:rPr>
              <a:t>4g          +	 32g            36g</a:t>
            </a:r>
          </a:p>
          <a:p>
            <a:endParaRPr lang="en-GB" dirty="0">
              <a:sym typeface="Wingdings" panose="05000000000000000000" pitchFamily="2" charset="2"/>
            </a:endParaRPr>
          </a:p>
          <a:p>
            <a:r>
              <a:rPr lang="en-GB" dirty="0" smtClean="0">
                <a:sym typeface="Wingdings" panose="05000000000000000000" pitchFamily="2" charset="2"/>
              </a:rPr>
              <a:t>This means that even if we provide 10g of Hydrogen to 32g of Oxygen, we still only make 36g of water. The Oxygen is then a </a:t>
            </a:r>
            <a:r>
              <a:rPr lang="en-GB" b="1" u="sng" dirty="0" smtClean="0">
                <a:solidFill>
                  <a:srgbClr val="FF0000"/>
                </a:solidFill>
                <a:sym typeface="Wingdings" panose="05000000000000000000" pitchFamily="2" charset="2"/>
              </a:rPr>
              <a:t>LIMITING REACTANT</a:t>
            </a:r>
            <a:r>
              <a:rPr lang="en-GB" dirty="0" smtClean="0">
                <a:sym typeface="Wingdings" panose="05000000000000000000" pitchFamily="2" charset="2"/>
              </a:rPr>
              <a:t> in this case.</a:t>
            </a:r>
            <a:endParaRPr lang="en-GB" dirty="0"/>
          </a:p>
        </p:txBody>
      </p:sp>
    </p:spTree>
    <p:extLst>
      <p:ext uri="{BB962C8B-B14F-4D97-AF65-F5344CB8AC3E}">
        <p14:creationId xmlns:p14="http://schemas.microsoft.com/office/powerpoint/2010/main" val="14805038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 y="-1"/>
            <a:ext cx="11067393" cy="6654015"/>
          </a:xfrm>
          <a:prstGeom prst="rect">
            <a:avLst/>
          </a:prstGeom>
          <a:ln>
            <a:solidFill>
              <a:srgbClr val="00B0F0"/>
            </a:solidFill>
          </a:ln>
        </p:spPr>
      </p:pic>
    </p:spTree>
    <p:extLst>
      <p:ext uri="{BB962C8B-B14F-4D97-AF65-F5344CB8AC3E}">
        <p14:creationId xmlns:p14="http://schemas.microsoft.com/office/powerpoint/2010/main" val="12081929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Image:Potassium-permanganate-sampl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l="8577" r="11322" b="6519"/>
          <a:stretch>
            <a:fillRect/>
          </a:stretch>
        </p:blipFill>
        <p:spPr bwMode="auto">
          <a:xfrm>
            <a:off x="1992313" y="1844675"/>
            <a:ext cx="3816350" cy="3340100"/>
          </a:xfrm>
          <a:prstGeom prst="rect">
            <a:avLst/>
          </a:prstGeom>
          <a:noFill/>
          <a:extLst>
            <a:ext uri="{909E8E84-426E-40DD-AFC4-6F175D3DCCD1}">
              <a14:hiddenFill xmlns:a14="http://schemas.microsoft.com/office/drawing/2010/main">
                <a:solidFill>
                  <a:srgbClr val="FFFFFF"/>
                </a:solidFill>
              </a14:hiddenFill>
            </a:ext>
          </a:extLst>
        </p:spPr>
      </p:pic>
      <p:sp>
        <p:nvSpPr>
          <p:cNvPr id="3084" name="Text Box 12"/>
          <p:cNvSpPr txBox="1">
            <a:spLocks noChangeArrowheads="1"/>
          </p:cNvSpPr>
          <p:nvPr/>
        </p:nvSpPr>
        <p:spPr bwMode="auto">
          <a:xfrm>
            <a:off x="1847850" y="5300663"/>
            <a:ext cx="40322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NZ" altLang="en-US" sz="2800" b="0" i="0" u="none" strike="noStrike" kern="1200" cap="none" spc="0" normalizeH="0" baseline="0" noProof="0">
                <a:ln>
                  <a:noFill/>
                </a:ln>
                <a:solidFill>
                  <a:prstClr val="black"/>
                </a:solidFill>
                <a:effectLst/>
                <a:uLnTx/>
                <a:uFillTx/>
                <a:latin typeface="Calibri" panose="020F0502020204030204"/>
                <a:ea typeface="+mn-ea"/>
                <a:cs typeface="+mn-cs"/>
              </a:rPr>
              <a:t>K = 39; Mn = 55; O = 16</a:t>
            </a:r>
            <a:endParaRPr kumimoji="0" lang="en-GB" alt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85" name="Text Box 13"/>
          <p:cNvSpPr txBox="1">
            <a:spLocks noChangeArrowheads="1"/>
          </p:cNvSpPr>
          <p:nvPr/>
        </p:nvSpPr>
        <p:spPr bwMode="auto">
          <a:xfrm>
            <a:off x="5951539" y="1628776"/>
            <a:ext cx="45370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07" name="Text Box 35"/>
          <p:cNvSpPr txBox="1">
            <a:spLocks noChangeArrowheads="1"/>
          </p:cNvSpPr>
          <p:nvPr/>
        </p:nvSpPr>
        <p:spPr bwMode="auto">
          <a:xfrm>
            <a:off x="6247963" y="2293143"/>
            <a:ext cx="4537075" cy="244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NZ" altLang="en-US" sz="2800" b="0" i="0" u="none" strike="noStrike" kern="1200" cap="none" spc="0" normalizeH="0" baseline="0" noProof="0" dirty="0">
                <a:ln>
                  <a:noFill/>
                </a:ln>
                <a:solidFill>
                  <a:prstClr val="black"/>
                </a:solidFill>
                <a:effectLst/>
                <a:uLnTx/>
                <a:uFillTx/>
                <a:latin typeface="Calibri" panose="020F0502020204030204"/>
                <a:ea typeface="+mn-ea"/>
                <a:cs typeface="+mn-cs"/>
              </a:rPr>
              <a:t>K                = 39</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NZ" alt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Mn</a:t>
            </a:r>
            <a:r>
              <a:rPr kumimoji="0" lang="en-NZ" altLang="en-US" sz="2800" b="0" i="0" u="none" strike="noStrike" kern="1200" cap="none" spc="0" normalizeH="0" baseline="0" noProof="0" dirty="0">
                <a:ln>
                  <a:noFill/>
                </a:ln>
                <a:solidFill>
                  <a:prstClr val="black"/>
                </a:solidFill>
                <a:effectLst/>
                <a:uLnTx/>
                <a:uFillTx/>
                <a:latin typeface="Calibri" panose="020F0502020204030204"/>
                <a:ea typeface="+mn-ea"/>
                <a:cs typeface="+mn-cs"/>
              </a:rPr>
              <a:t>             = 55</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NZ" altLang="en-US" sz="2800" b="0" i="0" u="none" strike="noStrike" kern="1200" cap="none" spc="0" normalizeH="0" baseline="0" noProof="0" dirty="0">
                <a:ln>
                  <a:noFill/>
                </a:ln>
                <a:solidFill>
                  <a:prstClr val="black"/>
                </a:solidFill>
                <a:effectLst/>
                <a:uLnTx/>
                <a:uFillTx/>
                <a:latin typeface="Calibri" panose="020F0502020204030204"/>
                <a:ea typeface="+mn-ea"/>
                <a:cs typeface="+mn-cs"/>
              </a:rPr>
              <a:t>O = 16 x 4  = 64</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NZ" altLang="en-US" sz="2800" b="0" i="0" u="none" strike="noStrike" kern="1200" cap="none" spc="0" normalizeH="0" baseline="0" noProof="0" dirty="0">
                <a:ln>
                  <a:noFill/>
                </a:ln>
                <a:solidFill>
                  <a:prstClr val="black"/>
                </a:solidFill>
                <a:effectLst/>
                <a:uLnTx/>
                <a:uFillTx/>
                <a:latin typeface="Calibri" panose="020F0502020204030204"/>
                <a:ea typeface="+mn-ea"/>
                <a:cs typeface="+mn-cs"/>
              </a:rPr>
              <a:t>                   = 158 </a:t>
            </a:r>
            <a:r>
              <a:rPr kumimoji="0" lang="en-NZ" altLang="en-US" sz="2800" b="0" i="0" u="none" strike="noStrike" kern="1200" cap="none" spc="0" normalizeH="0" baseline="0" noProof="0" dirty="0" smtClean="0">
                <a:ln>
                  <a:noFill/>
                </a:ln>
                <a:solidFill>
                  <a:prstClr val="black"/>
                </a:solidFill>
                <a:effectLst/>
                <a:uLnTx/>
                <a:uFillTx/>
                <a:latin typeface="Calibri" panose="020F0502020204030204"/>
                <a:ea typeface="+mn-ea"/>
                <a:cs typeface="+mn-cs"/>
              </a:rPr>
              <a:t>g / </a:t>
            </a:r>
            <a:r>
              <a:rPr kumimoji="0" lang="en-NZ" altLang="en-US" sz="2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mol</a:t>
            </a:r>
            <a:endParaRPr kumimoji="0" lang="en-GB" altLang="en-US" sz="2800" b="0"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p:sp>
        <p:nvSpPr>
          <p:cNvPr id="3108" name="Text Box 36"/>
          <p:cNvSpPr txBox="1">
            <a:spLocks noChangeArrowheads="1"/>
          </p:cNvSpPr>
          <p:nvPr/>
        </p:nvSpPr>
        <p:spPr bwMode="auto">
          <a:xfrm>
            <a:off x="2135188" y="333375"/>
            <a:ext cx="7993062"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NZ" altLang="en-US" sz="3200" b="0" i="0" strike="noStrike" kern="1200" cap="none" spc="0" normalizeH="0" baseline="0" noProof="0" dirty="0">
                <a:ln>
                  <a:noFill/>
                </a:ln>
                <a:solidFill>
                  <a:prstClr val="black"/>
                </a:solidFill>
                <a:effectLst/>
                <a:uLnTx/>
                <a:uFillTx/>
                <a:latin typeface="Calibri" panose="020F0502020204030204"/>
                <a:ea typeface="+mn-ea"/>
                <a:cs typeface="+mn-cs"/>
              </a:rPr>
              <a:t>Calculate the mass in grams of 1 mole of solid potassium permanganate (KMnO</a:t>
            </a:r>
            <a:r>
              <a:rPr kumimoji="0" lang="en-NZ" altLang="en-US" sz="3200" b="0" i="0"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NZ" altLang="en-US" sz="3200" b="0" i="0"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GB" altLang="en-US" sz="3200" b="0" i="0"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73477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1774826" y="333375"/>
            <a:ext cx="8893175" cy="1295400"/>
          </a:xfrm>
        </p:spPr>
        <p:txBody>
          <a:bodyPr/>
          <a:lstStyle/>
          <a:p>
            <a:pPr marL="0" indent="0">
              <a:buNone/>
            </a:pPr>
            <a:r>
              <a:rPr lang="en-NZ" altLang="en-US" sz="3000" dirty="0"/>
              <a:t>If we dissolve 158g of KMnO</a:t>
            </a:r>
            <a:r>
              <a:rPr lang="en-NZ" altLang="en-US" sz="3000" baseline="-25000" dirty="0"/>
              <a:t>4</a:t>
            </a:r>
            <a:r>
              <a:rPr lang="en-NZ" altLang="en-US" sz="3000" dirty="0"/>
              <a:t> in </a:t>
            </a:r>
            <a:r>
              <a:rPr lang="en-NZ" altLang="en-US" sz="3000" dirty="0" smtClean="0"/>
              <a:t>1 litre </a:t>
            </a:r>
            <a:r>
              <a:rPr lang="en-NZ" altLang="en-US" sz="3000" dirty="0"/>
              <a:t>of water we would make a solution of concentration 1mol/dm</a:t>
            </a:r>
            <a:r>
              <a:rPr lang="en-NZ" altLang="en-US" sz="3000" baseline="30000" dirty="0"/>
              <a:t>3</a:t>
            </a:r>
            <a:endParaRPr lang="en-GB" altLang="en-US" sz="3000" baseline="30000" dirty="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4" y="1989139"/>
            <a:ext cx="1736725" cy="3024187"/>
          </a:xfrm>
          <a:prstGeom prst="rect">
            <a:avLst/>
          </a:prstGeom>
          <a:solidFill>
            <a:schemeClr val="bg1">
              <a:alpha val="0"/>
            </a:schemeClr>
          </a:solidFill>
        </p:spPr>
      </p:pic>
      <p:sp>
        <p:nvSpPr>
          <p:cNvPr id="4101" name="AutoShape 5"/>
          <p:cNvSpPr>
            <a:spLocks noChangeArrowheads="1"/>
          </p:cNvSpPr>
          <p:nvPr/>
        </p:nvSpPr>
        <p:spPr bwMode="auto">
          <a:xfrm>
            <a:off x="3863975" y="3284538"/>
            <a:ext cx="647700" cy="647700"/>
          </a:xfrm>
          <a:prstGeom prst="plus">
            <a:avLst>
              <a:gd name="adj" fmla="val 4142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102" name="Picture 6" descr="Image:Potassium-permanganate-sample.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8577" r="11322" b="6519"/>
          <a:stretch>
            <a:fillRect/>
          </a:stretch>
        </p:blipFill>
        <p:spPr bwMode="auto">
          <a:xfrm>
            <a:off x="4727575" y="3141663"/>
            <a:ext cx="1944688" cy="170180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0689" y="1844675"/>
            <a:ext cx="1836737" cy="3168650"/>
          </a:xfrm>
          <a:prstGeom prst="rect">
            <a:avLst/>
          </a:prstGeom>
          <a:noFill/>
          <a:extLst>
            <a:ext uri="{909E8E84-426E-40DD-AFC4-6F175D3DCCD1}">
              <a14:hiddenFill xmlns:a14="http://schemas.microsoft.com/office/drawing/2010/main">
                <a:solidFill>
                  <a:srgbClr val="FFFFFF"/>
                </a:solidFill>
              </a14:hiddenFill>
            </a:ext>
          </a:extLst>
        </p:spPr>
      </p:pic>
      <p:sp>
        <p:nvSpPr>
          <p:cNvPr id="4104" name="AutoShape 8"/>
          <p:cNvSpPr>
            <a:spLocks noChangeArrowheads="1"/>
          </p:cNvSpPr>
          <p:nvPr/>
        </p:nvSpPr>
        <p:spPr bwMode="auto">
          <a:xfrm>
            <a:off x="6888164" y="3284538"/>
            <a:ext cx="1368425" cy="647700"/>
          </a:xfrm>
          <a:prstGeom prst="rightArrow">
            <a:avLst>
              <a:gd name="adj1" fmla="val 50000"/>
              <a:gd name="adj2" fmla="val 52819"/>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2253343" y="4376057"/>
            <a:ext cx="1088571" cy="369332"/>
          </a:xfrm>
          <a:prstGeom prst="rect">
            <a:avLst/>
          </a:prstGeom>
          <a:noFill/>
        </p:spPr>
        <p:txBody>
          <a:bodyPr wrap="square" rtlCol="0">
            <a:spAutoFit/>
          </a:bodyPr>
          <a:lstStyle/>
          <a:p>
            <a:pPr algn="ctr"/>
            <a:r>
              <a:rPr lang="en-GB" dirty="0" smtClean="0"/>
              <a:t>1 litre</a:t>
            </a:r>
            <a:endParaRPr lang="en-GB" dirty="0"/>
          </a:p>
        </p:txBody>
      </p:sp>
    </p:spTree>
    <p:extLst>
      <p:ext uri="{BB962C8B-B14F-4D97-AF65-F5344CB8AC3E}">
        <p14:creationId xmlns:p14="http://schemas.microsoft.com/office/powerpoint/2010/main" val="11879527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0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10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104"/>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Rectangle 6"/>
          <p:cNvSpPr>
            <a:spLocks noGrp="1" noChangeArrowheads="1"/>
          </p:cNvSpPr>
          <p:nvPr>
            <p:ph type="title"/>
          </p:nvPr>
        </p:nvSpPr>
        <p:spPr/>
        <p:txBody>
          <a:bodyPr/>
          <a:lstStyle/>
          <a:p>
            <a:r>
              <a:rPr lang="en-NZ" altLang="en-US"/>
              <a:t>Concentrate!</a:t>
            </a:r>
            <a:endParaRPr lang="en-GB" altLang="en-US"/>
          </a:p>
        </p:txBody>
      </p:sp>
      <p:sp>
        <p:nvSpPr>
          <p:cNvPr id="17415" name="Rectangle 7"/>
          <p:cNvSpPr>
            <a:spLocks noGrp="1" noChangeArrowheads="1"/>
          </p:cNvSpPr>
          <p:nvPr>
            <p:ph type="body" sz="half" idx="1"/>
          </p:nvPr>
        </p:nvSpPr>
        <p:spPr/>
        <p:txBody>
          <a:bodyPr/>
          <a:lstStyle/>
          <a:p>
            <a:pPr marL="0" indent="0">
              <a:lnSpc>
                <a:spcPct val="90000"/>
              </a:lnSpc>
              <a:buNone/>
            </a:pPr>
            <a:r>
              <a:rPr lang="en-NZ" altLang="en-US" sz="2700" dirty="0"/>
              <a:t>We can calculate the concentration of a solution using the following formula:</a:t>
            </a:r>
          </a:p>
          <a:p>
            <a:pPr marL="0" indent="0">
              <a:lnSpc>
                <a:spcPct val="90000"/>
              </a:lnSpc>
              <a:buNone/>
            </a:pPr>
            <a:endParaRPr lang="en-NZ" altLang="en-US" sz="2700" dirty="0"/>
          </a:p>
          <a:p>
            <a:pPr marL="0" indent="0">
              <a:lnSpc>
                <a:spcPct val="90000"/>
              </a:lnSpc>
              <a:buNone/>
            </a:pPr>
            <a:r>
              <a:rPr lang="en-NZ" altLang="en-US" sz="2700" dirty="0" err="1" smtClean="0"/>
              <a:t>conc</a:t>
            </a:r>
            <a:r>
              <a:rPr lang="en-NZ" altLang="en-US" sz="2700" dirty="0" smtClean="0"/>
              <a:t> </a:t>
            </a:r>
            <a:r>
              <a:rPr lang="en-NZ" altLang="en-US" sz="2700" dirty="0"/>
              <a:t>=    </a:t>
            </a:r>
            <a:r>
              <a:rPr lang="en-NZ" altLang="en-US" sz="2700" dirty="0" smtClean="0"/>
              <a:t>moles / </a:t>
            </a:r>
            <a:r>
              <a:rPr lang="en-NZ" altLang="en-US" sz="2700" u="sng" dirty="0" smtClean="0"/>
              <a:t>volume</a:t>
            </a:r>
          </a:p>
          <a:p>
            <a:pPr marL="0" indent="0">
              <a:lnSpc>
                <a:spcPct val="90000"/>
              </a:lnSpc>
              <a:buNone/>
            </a:pPr>
            <a:r>
              <a:rPr lang="en-NZ" altLang="en-US" sz="2700" dirty="0" smtClean="0"/>
              <a:t>			1000</a:t>
            </a:r>
            <a:endParaRPr lang="en-NZ" altLang="en-US" sz="2700" dirty="0"/>
          </a:p>
          <a:p>
            <a:pPr marL="0" indent="0">
              <a:lnSpc>
                <a:spcPct val="90000"/>
              </a:lnSpc>
              <a:buNone/>
            </a:pPr>
            <a:r>
              <a:rPr lang="en-NZ" altLang="en-US" sz="2700" dirty="0"/>
              <a:t>         </a:t>
            </a:r>
            <a:endParaRPr lang="en-GB" altLang="en-US" sz="2700" dirty="0"/>
          </a:p>
        </p:txBody>
      </p:sp>
      <p:sp>
        <p:nvSpPr>
          <p:cNvPr id="17416" name="Rectangle 8"/>
          <p:cNvSpPr>
            <a:spLocks noGrp="1" noChangeArrowheads="1"/>
          </p:cNvSpPr>
          <p:nvPr>
            <p:ph type="body" sz="half" idx="2"/>
          </p:nvPr>
        </p:nvSpPr>
        <p:spPr>
          <a:xfrm>
            <a:off x="6210300" y="1905000"/>
            <a:ext cx="3771900" cy="4332288"/>
          </a:xfrm>
        </p:spPr>
        <p:txBody>
          <a:bodyPr/>
          <a:lstStyle/>
          <a:p>
            <a:pPr>
              <a:lnSpc>
                <a:spcPct val="90000"/>
              </a:lnSpc>
              <a:buFont typeface="Wingdings" panose="05000000000000000000" pitchFamily="2" charset="2"/>
              <a:buNone/>
            </a:pPr>
            <a:r>
              <a:rPr lang="en-NZ" altLang="en-US" sz="2700" dirty="0" smtClean="0"/>
              <a:t>volume </a:t>
            </a:r>
            <a:r>
              <a:rPr lang="en-NZ" altLang="en-US" sz="2700" dirty="0">
                <a:solidFill>
                  <a:srgbClr val="FF0000"/>
                </a:solidFill>
              </a:rPr>
              <a:t>in </a:t>
            </a:r>
            <a:r>
              <a:rPr lang="en-NZ" altLang="en-US" sz="2700" dirty="0" smtClean="0">
                <a:solidFill>
                  <a:srgbClr val="FF0000"/>
                </a:solidFill>
              </a:rPr>
              <a:t>cm</a:t>
            </a:r>
            <a:r>
              <a:rPr lang="en-NZ" altLang="en-US" sz="2700" baseline="30000" dirty="0" smtClean="0">
                <a:solidFill>
                  <a:srgbClr val="FF0000"/>
                </a:solidFill>
              </a:rPr>
              <a:t>3</a:t>
            </a:r>
            <a:r>
              <a:rPr lang="en-NZ" altLang="en-US" sz="2700" dirty="0" smtClean="0">
                <a:solidFill>
                  <a:srgbClr val="FF0000"/>
                </a:solidFill>
              </a:rPr>
              <a:t> must be changed to dm</a:t>
            </a:r>
            <a:r>
              <a:rPr lang="en-NZ" altLang="en-US" sz="2700" baseline="30000" dirty="0" smtClean="0">
                <a:solidFill>
                  <a:srgbClr val="FF0000"/>
                </a:solidFill>
              </a:rPr>
              <a:t>3</a:t>
            </a:r>
            <a:r>
              <a:rPr lang="en-NZ" altLang="en-US" sz="2700" dirty="0" smtClean="0">
                <a:solidFill>
                  <a:srgbClr val="FF0000"/>
                </a:solidFill>
              </a:rPr>
              <a:t> by dividing by 1000</a:t>
            </a:r>
            <a:endParaRPr lang="en-NZ" altLang="en-US" sz="2700" dirty="0">
              <a:solidFill>
                <a:srgbClr val="FF0000"/>
              </a:solidFill>
            </a:endParaRPr>
          </a:p>
          <a:p>
            <a:pPr>
              <a:lnSpc>
                <a:spcPct val="90000"/>
              </a:lnSpc>
              <a:buFont typeface="Wingdings" panose="05000000000000000000" pitchFamily="2" charset="2"/>
              <a:buNone/>
            </a:pPr>
            <a:endParaRPr lang="en-NZ" altLang="en-US" sz="2700" dirty="0"/>
          </a:p>
          <a:p>
            <a:pPr>
              <a:lnSpc>
                <a:spcPct val="90000"/>
              </a:lnSpc>
              <a:buFont typeface="Wingdings" panose="05000000000000000000" pitchFamily="2" charset="2"/>
              <a:buNone/>
            </a:pPr>
            <a:r>
              <a:rPr lang="en-NZ" altLang="en-US" sz="2700" dirty="0"/>
              <a:t>		</a:t>
            </a:r>
            <a:endParaRPr lang="en-GB" altLang="en-US" sz="2700" dirty="0"/>
          </a:p>
        </p:txBody>
      </p:sp>
      <p:cxnSp>
        <p:nvCxnSpPr>
          <p:cNvPr id="3" name="Straight Arrow Connector 2"/>
          <p:cNvCxnSpPr/>
          <p:nvPr/>
        </p:nvCxnSpPr>
        <p:spPr>
          <a:xfrm flipH="1">
            <a:off x="4833257" y="3056709"/>
            <a:ext cx="3605349" cy="1136468"/>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4" name="TextBox 3"/>
          <p:cNvSpPr txBox="1"/>
          <p:nvPr/>
        </p:nvSpPr>
        <p:spPr>
          <a:xfrm>
            <a:off x="1502229" y="5016137"/>
            <a:ext cx="957507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smtClean="0">
                <a:ln>
                  <a:noFill/>
                </a:ln>
                <a:solidFill>
                  <a:srgbClr val="000000"/>
                </a:solidFill>
                <a:effectLst/>
                <a:uLnTx/>
                <a:uFillTx/>
                <a:latin typeface="Arial"/>
                <a:ea typeface="+mn-ea"/>
                <a:cs typeface="+mn-cs"/>
              </a:rPr>
              <a:t>We can use this in titration calculations to calculate concentration of an unknown solution vs a solution of known concentration.</a:t>
            </a:r>
            <a:endParaRPr kumimoji="0" lang="en-GB" sz="24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340731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85737" y="0"/>
            <a:ext cx="10003292" cy="6712929"/>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377723" y="2707140"/>
            <a:ext cx="10295065" cy="3388859"/>
          </a:xfrm>
          <a:prstGeom prst="rect">
            <a:avLst/>
          </a:prstGeom>
          <a:ln>
            <a:solidFill>
              <a:srgbClr val="FF0000"/>
            </a:solidFill>
          </a:ln>
        </p:spPr>
      </p:pic>
    </p:spTree>
    <p:extLst>
      <p:ext uri="{BB962C8B-B14F-4D97-AF65-F5344CB8AC3E}">
        <p14:creationId xmlns:p14="http://schemas.microsoft.com/office/powerpoint/2010/main" val="136176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09537" y="108857"/>
            <a:ext cx="10577959" cy="6694714"/>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011582" y="2132920"/>
            <a:ext cx="9404577" cy="4506662"/>
          </a:xfrm>
          <a:prstGeom prst="rect">
            <a:avLst/>
          </a:prstGeom>
          <a:ln>
            <a:solidFill>
              <a:srgbClr val="FF0000"/>
            </a:solidFill>
          </a:ln>
        </p:spPr>
      </p:pic>
    </p:spTree>
    <p:extLst>
      <p:ext uri="{BB962C8B-B14F-4D97-AF65-F5344CB8AC3E}">
        <p14:creationId xmlns:p14="http://schemas.microsoft.com/office/powerpoint/2010/main" val="123997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a:off x="235402" y="0"/>
            <a:ext cx="11655307" cy="5410200"/>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895803" y="3192916"/>
            <a:ext cx="9994906" cy="3142570"/>
          </a:xfrm>
          <a:prstGeom prst="rect">
            <a:avLst/>
          </a:prstGeom>
          <a:ln>
            <a:solidFill>
              <a:srgbClr val="FF0000"/>
            </a:solidFill>
          </a:ln>
        </p:spPr>
      </p:pic>
    </p:spTree>
    <p:extLst>
      <p:ext uri="{BB962C8B-B14F-4D97-AF65-F5344CB8AC3E}">
        <p14:creationId xmlns:p14="http://schemas.microsoft.com/office/powerpoint/2010/main" val="358319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96071"/>
            <a:ext cx="8607972" cy="6588003"/>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347111" y="3541986"/>
            <a:ext cx="11844889" cy="3277025"/>
          </a:xfrm>
          <a:prstGeom prst="rect">
            <a:avLst/>
          </a:prstGeom>
          <a:ln>
            <a:solidFill>
              <a:srgbClr val="00B0F0"/>
            </a:solidFill>
          </a:ln>
        </p:spPr>
      </p:pic>
    </p:spTree>
    <p:extLst>
      <p:ext uri="{BB962C8B-B14F-4D97-AF65-F5344CB8AC3E}">
        <p14:creationId xmlns:p14="http://schemas.microsoft.com/office/powerpoint/2010/main" val="128158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912284" y="404813"/>
            <a:ext cx="10176933" cy="954107"/>
          </a:xfrm>
          <a:prstGeom prst="rect">
            <a:avLst/>
          </a:prstGeom>
          <a:solidFill>
            <a:srgbClr val="FFFFCC"/>
          </a:solidFill>
          <a:ln w="9525">
            <a:solidFill>
              <a:srgbClr val="FF0000"/>
            </a:solidFill>
            <a:miter lim="800000"/>
            <a:headEnd/>
            <a:tailEnd/>
          </a:ln>
          <a:effectLst/>
        </p:spPr>
        <p:txBody>
          <a:bodyPr>
            <a:spAutoFit/>
          </a:bodyPr>
          <a:lstStyle/>
          <a:p>
            <a:pPr eaLnBrk="1" hangingPunct="1">
              <a:spcBef>
                <a:spcPct val="50000"/>
              </a:spcBef>
            </a:pPr>
            <a:r>
              <a:rPr lang="en-GB" altLang="en-US" sz="2800" b="1" dirty="0"/>
              <a:t>% YIELD </a:t>
            </a:r>
            <a:r>
              <a:rPr lang="en-GB" altLang="en-US" sz="2800" dirty="0"/>
              <a:t>is the </a:t>
            </a:r>
            <a:r>
              <a:rPr lang="en-GB" altLang="en-US" sz="2800" dirty="0">
                <a:solidFill>
                  <a:srgbClr val="0000FF"/>
                </a:solidFill>
              </a:rPr>
              <a:t>amount of product you </a:t>
            </a:r>
            <a:r>
              <a:rPr lang="en-GB" altLang="en-US" sz="2800" b="1" dirty="0">
                <a:solidFill>
                  <a:srgbClr val="0000FF"/>
                </a:solidFill>
              </a:rPr>
              <a:t>actually</a:t>
            </a:r>
            <a:r>
              <a:rPr lang="en-GB" altLang="en-US" sz="2800" dirty="0">
                <a:solidFill>
                  <a:srgbClr val="0000FF"/>
                </a:solidFill>
              </a:rPr>
              <a:t> make</a:t>
            </a:r>
            <a:r>
              <a:rPr lang="en-GB" altLang="en-US" sz="2800" dirty="0"/>
              <a:t> as a % of the </a:t>
            </a:r>
            <a:r>
              <a:rPr lang="en-GB" altLang="en-US" sz="2800" dirty="0">
                <a:solidFill>
                  <a:srgbClr val="FF0000"/>
                </a:solidFill>
              </a:rPr>
              <a:t>amount you </a:t>
            </a:r>
            <a:r>
              <a:rPr lang="en-GB" altLang="en-US" sz="2800" b="1" dirty="0">
                <a:solidFill>
                  <a:srgbClr val="FF0000"/>
                </a:solidFill>
              </a:rPr>
              <a:t>should</a:t>
            </a:r>
            <a:r>
              <a:rPr lang="en-GB" altLang="en-US" sz="2800" dirty="0">
                <a:solidFill>
                  <a:srgbClr val="FF0000"/>
                </a:solidFill>
              </a:rPr>
              <a:t> theoretically make</a:t>
            </a:r>
            <a:endParaRPr lang="en-US" altLang="en-US" sz="2800" dirty="0">
              <a:solidFill>
                <a:srgbClr val="FF0000"/>
              </a:solidFill>
            </a:endParaRPr>
          </a:p>
        </p:txBody>
      </p:sp>
      <p:grpSp>
        <p:nvGrpSpPr>
          <p:cNvPr id="2" name="Group 16"/>
          <p:cNvGrpSpPr>
            <a:grpSpLocks/>
          </p:cNvGrpSpPr>
          <p:nvPr/>
        </p:nvGrpSpPr>
        <p:grpSpPr bwMode="auto">
          <a:xfrm>
            <a:off x="537936" y="2668360"/>
            <a:ext cx="1344083" cy="1512888"/>
            <a:chOff x="975" y="1434"/>
            <a:chExt cx="635" cy="953"/>
          </a:xfrm>
        </p:grpSpPr>
        <p:sp>
          <p:nvSpPr>
            <p:cNvPr id="5143" name="Rectangle 5"/>
            <p:cNvSpPr>
              <a:spLocks noChangeArrowheads="1"/>
            </p:cNvSpPr>
            <p:nvPr/>
          </p:nvSpPr>
          <p:spPr bwMode="auto">
            <a:xfrm>
              <a:off x="975" y="1933"/>
              <a:ext cx="635" cy="454"/>
            </a:xfrm>
            <a:prstGeom prst="rect">
              <a:avLst/>
            </a:prstGeom>
            <a:solidFill>
              <a:srgbClr val="FF9900"/>
            </a:solidFill>
            <a:ln w="9525">
              <a:solidFill>
                <a:schemeClr val="tx1"/>
              </a:solidFill>
              <a:miter lim="800000"/>
              <a:headEnd/>
              <a:tailEnd/>
            </a:ln>
            <a:effectLst/>
          </p:spPr>
          <p:txBody>
            <a:bodyPr wrap="none" anchor="ctr"/>
            <a:lstStyle/>
            <a:p>
              <a:pPr eaLnBrk="1" hangingPunct="1"/>
              <a:endParaRPr lang="en-GB"/>
            </a:p>
          </p:txBody>
        </p:sp>
        <p:sp>
          <p:nvSpPr>
            <p:cNvPr id="5144" name="Line 7"/>
            <p:cNvSpPr>
              <a:spLocks noChangeShapeType="1"/>
            </p:cNvSpPr>
            <p:nvPr/>
          </p:nvSpPr>
          <p:spPr bwMode="auto">
            <a:xfrm>
              <a:off x="975" y="1434"/>
              <a:ext cx="0" cy="499"/>
            </a:xfrm>
            <a:prstGeom prst="line">
              <a:avLst/>
            </a:prstGeom>
            <a:noFill/>
            <a:ln w="9525">
              <a:solidFill>
                <a:schemeClr val="tx1"/>
              </a:solidFill>
              <a:round/>
              <a:headEnd/>
              <a:tailEnd/>
            </a:ln>
            <a:effectLst/>
          </p:spPr>
          <p:txBody>
            <a:bodyPr/>
            <a:lstStyle/>
            <a:p>
              <a:endParaRPr lang="en-US"/>
            </a:p>
          </p:txBody>
        </p:sp>
        <p:sp>
          <p:nvSpPr>
            <p:cNvPr id="5145" name="Line 8"/>
            <p:cNvSpPr>
              <a:spLocks noChangeShapeType="1"/>
            </p:cNvSpPr>
            <p:nvPr/>
          </p:nvSpPr>
          <p:spPr bwMode="auto">
            <a:xfrm>
              <a:off x="1610" y="1434"/>
              <a:ext cx="0" cy="499"/>
            </a:xfrm>
            <a:prstGeom prst="line">
              <a:avLst/>
            </a:prstGeom>
            <a:noFill/>
            <a:ln w="9525">
              <a:solidFill>
                <a:schemeClr val="tx1"/>
              </a:solidFill>
              <a:round/>
              <a:headEnd/>
              <a:tailEnd/>
            </a:ln>
            <a:effectLst/>
          </p:spPr>
          <p:txBody>
            <a:bodyPr/>
            <a:lstStyle/>
            <a:p>
              <a:endParaRPr lang="en-US"/>
            </a:p>
          </p:txBody>
        </p:sp>
      </p:grpSp>
      <p:grpSp>
        <p:nvGrpSpPr>
          <p:cNvPr id="3" name="Group 17"/>
          <p:cNvGrpSpPr>
            <a:grpSpLocks/>
          </p:cNvGrpSpPr>
          <p:nvPr/>
        </p:nvGrpSpPr>
        <p:grpSpPr bwMode="auto">
          <a:xfrm>
            <a:off x="2745619" y="2668360"/>
            <a:ext cx="1344084" cy="1512888"/>
            <a:chOff x="1655" y="1434"/>
            <a:chExt cx="635" cy="953"/>
          </a:xfrm>
        </p:grpSpPr>
        <p:sp>
          <p:nvSpPr>
            <p:cNvPr id="5140" name="Rectangle 6"/>
            <p:cNvSpPr>
              <a:spLocks noChangeArrowheads="1"/>
            </p:cNvSpPr>
            <p:nvPr/>
          </p:nvSpPr>
          <p:spPr bwMode="auto">
            <a:xfrm>
              <a:off x="1655" y="2160"/>
              <a:ext cx="635" cy="227"/>
            </a:xfrm>
            <a:prstGeom prst="rect">
              <a:avLst/>
            </a:prstGeom>
            <a:solidFill>
              <a:srgbClr val="33CCCC"/>
            </a:solidFill>
            <a:ln w="9525">
              <a:solidFill>
                <a:schemeClr val="tx1"/>
              </a:solidFill>
              <a:miter lim="800000"/>
              <a:headEnd/>
              <a:tailEnd/>
            </a:ln>
            <a:effectLst/>
          </p:spPr>
          <p:txBody>
            <a:bodyPr wrap="none" anchor="ctr"/>
            <a:lstStyle/>
            <a:p>
              <a:pPr eaLnBrk="1" hangingPunct="1"/>
              <a:endParaRPr lang="en-GB"/>
            </a:p>
          </p:txBody>
        </p:sp>
        <p:sp>
          <p:nvSpPr>
            <p:cNvPr id="5141" name="Line 9"/>
            <p:cNvSpPr>
              <a:spLocks noChangeShapeType="1"/>
            </p:cNvSpPr>
            <p:nvPr/>
          </p:nvSpPr>
          <p:spPr bwMode="auto">
            <a:xfrm flipV="1">
              <a:off x="1655" y="1434"/>
              <a:ext cx="0" cy="726"/>
            </a:xfrm>
            <a:prstGeom prst="line">
              <a:avLst/>
            </a:prstGeom>
            <a:noFill/>
            <a:ln w="9525">
              <a:solidFill>
                <a:schemeClr val="tx1"/>
              </a:solidFill>
              <a:round/>
              <a:headEnd/>
              <a:tailEnd/>
            </a:ln>
            <a:effectLst/>
          </p:spPr>
          <p:txBody>
            <a:bodyPr/>
            <a:lstStyle/>
            <a:p>
              <a:endParaRPr lang="en-US"/>
            </a:p>
          </p:txBody>
        </p:sp>
        <p:sp>
          <p:nvSpPr>
            <p:cNvPr id="5142" name="Line 10"/>
            <p:cNvSpPr>
              <a:spLocks noChangeShapeType="1"/>
            </p:cNvSpPr>
            <p:nvPr/>
          </p:nvSpPr>
          <p:spPr bwMode="auto">
            <a:xfrm flipV="1">
              <a:off x="2290" y="1434"/>
              <a:ext cx="0" cy="726"/>
            </a:xfrm>
            <a:prstGeom prst="line">
              <a:avLst/>
            </a:prstGeom>
            <a:noFill/>
            <a:ln w="9525">
              <a:solidFill>
                <a:schemeClr val="tx1"/>
              </a:solidFill>
              <a:round/>
              <a:headEnd/>
              <a:tailEnd/>
            </a:ln>
            <a:effectLst/>
          </p:spPr>
          <p:txBody>
            <a:bodyPr/>
            <a:lstStyle/>
            <a:p>
              <a:endParaRPr lang="en-US"/>
            </a:p>
          </p:txBody>
        </p:sp>
      </p:grpSp>
      <p:sp>
        <p:nvSpPr>
          <p:cNvPr id="10251" name="AutoShape 11"/>
          <p:cNvSpPr>
            <a:spLocks noChangeArrowheads="1"/>
          </p:cNvSpPr>
          <p:nvPr/>
        </p:nvSpPr>
        <p:spPr bwMode="auto">
          <a:xfrm>
            <a:off x="4474936" y="3173186"/>
            <a:ext cx="1634067" cy="504825"/>
          </a:xfrm>
          <a:prstGeom prst="rightArrow">
            <a:avLst>
              <a:gd name="adj1" fmla="val 50000"/>
              <a:gd name="adj2" fmla="val 60692"/>
            </a:avLst>
          </a:prstGeom>
          <a:solidFill>
            <a:schemeClr val="tx1"/>
          </a:solidFill>
          <a:ln w="9525">
            <a:solidFill>
              <a:schemeClr val="tx1"/>
            </a:solidFill>
            <a:miter lim="800000"/>
            <a:headEnd/>
            <a:tailEnd/>
          </a:ln>
          <a:effectLst/>
        </p:spPr>
        <p:txBody>
          <a:bodyPr wrap="none" anchor="ctr"/>
          <a:lstStyle/>
          <a:p>
            <a:pPr eaLnBrk="1" hangingPunct="1"/>
            <a:endParaRPr lang="en-GB"/>
          </a:p>
        </p:txBody>
      </p:sp>
      <p:sp>
        <p:nvSpPr>
          <p:cNvPr id="10258" name="Text Box 18"/>
          <p:cNvSpPr txBox="1">
            <a:spLocks noChangeArrowheads="1"/>
          </p:cNvSpPr>
          <p:nvPr/>
        </p:nvSpPr>
        <p:spPr bwMode="auto">
          <a:xfrm>
            <a:off x="1977269" y="3173185"/>
            <a:ext cx="575733" cy="641350"/>
          </a:xfrm>
          <a:prstGeom prst="rect">
            <a:avLst/>
          </a:prstGeom>
          <a:noFill/>
          <a:ln w="9525">
            <a:noFill/>
            <a:miter lim="800000"/>
            <a:headEnd/>
            <a:tailEnd/>
          </a:ln>
          <a:effectLst/>
        </p:spPr>
        <p:txBody>
          <a:bodyPr>
            <a:spAutoFit/>
          </a:bodyPr>
          <a:lstStyle/>
          <a:p>
            <a:pPr eaLnBrk="1" hangingPunct="1">
              <a:spcBef>
                <a:spcPct val="50000"/>
              </a:spcBef>
            </a:pPr>
            <a:r>
              <a:rPr lang="en-GB" altLang="en-US" sz="3600" b="1"/>
              <a:t>+</a:t>
            </a:r>
            <a:endParaRPr lang="en-US" altLang="en-US" sz="3600" b="1"/>
          </a:p>
        </p:txBody>
      </p:sp>
      <p:grpSp>
        <p:nvGrpSpPr>
          <p:cNvPr id="4" name="Group 20"/>
          <p:cNvGrpSpPr>
            <a:grpSpLocks/>
          </p:cNvGrpSpPr>
          <p:nvPr/>
        </p:nvGrpSpPr>
        <p:grpSpPr bwMode="auto">
          <a:xfrm>
            <a:off x="7450970" y="2668360"/>
            <a:ext cx="1248833" cy="1512888"/>
            <a:chOff x="3787" y="1434"/>
            <a:chExt cx="590" cy="953"/>
          </a:xfrm>
        </p:grpSpPr>
        <p:sp>
          <p:nvSpPr>
            <p:cNvPr id="5135" name="Line 12"/>
            <p:cNvSpPr>
              <a:spLocks noChangeShapeType="1"/>
            </p:cNvSpPr>
            <p:nvPr/>
          </p:nvSpPr>
          <p:spPr bwMode="auto">
            <a:xfrm>
              <a:off x="4377" y="1434"/>
              <a:ext cx="0" cy="953"/>
            </a:xfrm>
            <a:prstGeom prst="line">
              <a:avLst/>
            </a:prstGeom>
            <a:noFill/>
            <a:ln w="9525">
              <a:solidFill>
                <a:schemeClr val="tx1"/>
              </a:solidFill>
              <a:round/>
              <a:headEnd/>
              <a:tailEnd/>
            </a:ln>
            <a:effectLst/>
          </p:spPr>
          <p:txBody>
            <a:bodyPr/>
            <a:lstStyle/>
            <a:p>
              <a:endParaRPr lang="en-US"/>
            </a:p>
          </p:txBody>
        </p:sp>
        <p:sp>
          <p:nvSpPr>
            <p:cNvPr id="5136" name="Line 13"/>
            <p:cNvSpPr>
              <a:spLocks noChangeShapeType="1"/>
            </p:cNvSpPr>
            <p:nvPr/>
          </p:nvSpPr>
          <p:spPr bwMode="auto">
            <a:xfrm>
              <a:off x="3787" y="1434"/>
              <a:ext cx="0" cy="953"/>
            </a:xfrm>
            <a:prstGeom prst="line">
              <a:avLst/>
            </a:prstGeom>
            <a:noFill/>
            <a:ln w="9525">
              <a:solidFill>
                <a:schemeClr val="tx1"/>
              </a:solidFill>
              <a:round/>
              <a:headEnd/>
              <a:tailEnd/>
            </a:ln>
            <a:effectLst/>
          </p:spPr>
          <p:txBody>
            <a:bodyPr/>
            <a:lstStyle/>
            <a:p>
              <a:endParaRPr lang="en-US"/>
            </a:p>
          </p:txBody>
        </p:sp>
        <p:sp>
          <p:nvSpPr>
            <p:cNvPr id="5137" name="Line 14"/>
            <p:cNvSpPr>
              <a:spLocks noChangeShapeType="1"/>
            </p:cNvSpPr>
            <p:nvPr/>
          </p:nvSpPr>
          <p:spPr bwMode="auto">
            <a:xfrm>
              <a:off x="3787" y="2387"/>
              <a:ext cx="590" cy="0"/>
            </a:xfrm>
            <a:prstGeom prst="line">
              <a:avLst/>
            </a:prstGeom>
            <a:noFill/>
            <a:ln w="9525">
              <a:solidFill>
                <a:schemeClr val="tx1"/>
              </a:solidFill>
              <a:round/>
              <a:headEnd/>
              <a:tailEnd/>
            </a:ln>
            <a:effectLst/>
          </p:spPr>
          <p:txBody>
            <a:bodyPr/>
            <a:lstStyle/>
            <a:p>
              <a:endParaRPr lang="en-US"/>
            </a:p>
          </p:txBody>
        </p:sp>
        <p:sp>
          <p:nvSpPr>
            <p:cNvPr id="5138" name="Rectangle 15"/>
            <p:cNvSpPr>
              <a:spLocks noChangeArrowheads="1"/>
            </p:cNvSpPr>
            <p:nvPr/>
          </p:nvSpPr>
          <p:spPr bwMode="auto">
            <a:xfrm>
              <a:off x="3787" y="1797"/>
              <a:ext cx="590" cy="590"/>
            </a:xfrm>
            <a:prstGeom prst="rect">
              <a:avLst/>
            </a:prstGeom>
            <a:solidFill>
              <a:srgbClr val="00FF00"/>
            </a:solidFill>
            <a:ln w="9525">
              <a:solidFill>
                <a:schemeClr val="tx1"/>
              </a:solidFill>
              <a:miter lim="800000"/>
              <a:headEnd/>
              <a:tailEnd/>
            </a:ln>
            <a:effectLst/>
          </p:spPr>
          <p:txBody>
            <a:bodyPr wrap="none" anchor="ctr"/>
            <a:lstStyle/>
            <a:p>
              <a:pPr eaLnBrk="1" hangingPunct="1"/>
              <a:endParaRPr lang="en-GB"/>
            </a:p>
          </p:txBody>
        </p:sp>
        <p:sp>
          <p:nvSpPr>
            <p:cNvPr id="5139" name="Rectangle 19"/>
            <p:cNvSpPr>
              <a:spLocks noChangeArrowheads="1"/>
            </p:cNvSpPr>
            <p:nvPr/>
          </p:nvSpPr>
          <p:spPr bwMode="auto">
            <a:xfrm>
              <a:off x="3787" y="1979"/>
              <a:ext cx="590" cy="408"/>
            </a:xfrm>
            <a:prstGeom prst="rect">
              <a:avLst/>
            </a:prstGeom>
            <a:solidFill>
              <a:srgbClr val="14BE1C"/>
            </a:solidFill>
            <a:ln w="9525">
              <a:solidFill>
                <a:schemeClr val="tx1"/>
              </a:solidFill>
              <a:miter lim="800000"/>
              <a:headEnd/>
              <a:tailEnd/>
            </a:ln>
            <a:effectLst/>
          </p:spPr>
          <p:txBody>
            <a:bodyPr wrap="none" anchor="ctr"/>
            <a:lstStyle/>
            <a:p>
              <a:pPr eaLnBrk="1" hangingPunct="1"/>
              <a:endParaRPr lang="en-GB"/>
            </a:p>
          </p:txBody>
        </p:sp>
      </p:grpSp>
      <p:sp>
        <p:nvSpPr>
          <p:cNvPr id="10261" name="Line 21"/>
          <p:cNvSpPr>
            <a:spLocks noChangeShapeType="1"/>
          </p:cNvSpPr>
          <p:nvPr/>
        </p:nvSpPr>
        <p:spPr bwMode="auto">
          <a:xfrm>
            <a:off x="7067852" y="3244624"/>
            <a:ext cx="0" cy="936625"/>
          </a:xfrm>
          <a:prstGeom prst="line">
            <a:avLst/>
          </a:prstGeom>
          <a:noFill/>
          <a:ln w="44450">
            <a:solidFill>
              <a:schemeClr val="tx1"/>
            </a:solidFill>
            <a:round/>
            <a:headEnd type="triangle" w="med" len="med"/>
            <a:tailEnd type="triangle" w="med" len="med"/>
          </a:ln>
          <a:effectLst/>
        </p:spPr>
        <p:txBody>
          <a:bodyPr/>
          <a:lstStyle/>
          <a:p>
            <a:endParaRPr lang="en-US"/>
          </a:p>
        </p:txBody>
      </p:sp>
      <p:sp>
        <p:nvSpPr>
          <p:cNvPr id="10262" name="Line 22"/>
          <p:cNvSpPr>
            <a:spLocks noChangeShapeType="1"/>
          </p:cNvSpPr>
          <p:nvPr/>
        </p:nvSpPr>
        <p:spPr bwMode="auto">
          <a:xfrm>
            <a:off x="8892418" y="3533548"/>
            <a:ext cx="0" cy="647700"/>
          </a:xfrm>
          <a:prstGeom prst="line">
            <a:avLst/>
          </a:prstGeom>
          <a:noFill/>
          <a:ln w="44450">
            <a:solidFill>
              <a:schemeClr val="tx1"/>
            </a:solidFill>
            <a:round/>
            <a:headEnd type="triangle" w="med" len="med"/>
            <a:tailEnd type="triangle" w="med" len="med"/>
          </a:ln>
          <a:effectLst/>
        </p:spPr>
        <p:txBody>
          <a:bodyPr/>
          <a:lstStyle/>
          <a:p>
            <a:endParaRPr lang="en-US"/>
          </a:p>
        </p:txBody>
      </p:sp>
      <p:sp>
        <p:nvSpPr>
          <p:cNvPr id="10263" name="AutoShape 23"/>
          <p:cNvSpPr>
            <a:spLocks noChangeArrowheads="1"/>
          </p:cNvSpPr>
          <p:nvPr/>
        </p:nvSpPr>
        <p:spPr bwMode="auto">
          <a:xfrm>
            <a:off x="3573521" y="4830536"/>
            <a:ext cx="3168651" cy="990580"/>
          </a:xfrm>
          <a:prstGeom prst="wedgeRoundRectCallout">
            <a:avLst>
              <a:gd name="adj1" fmla="val 84071"/>
              <a:gd name="adj2" fmla="val -205235"/>
              <a:gd name="adj3" fmla="val 16667"/>
            </a:avLst>
          </a:prstGeom>
          <a:solidFill>
            <a:srgbClr val="FFA3A3"/>
          </a:solidFill>
          <a:ln w="9525">
            <a:solidFill>
              <a:schemeClr val="tx1"/>
            </a:solidFill>
            <a:miter lim="800000"/>
            <a:headEnd/>
            <a:tailEnd/>
          </a:ln>
          <a:effectLst/>
        </p:spPr>
        <p:txBody>
          <a:bodyPr/>
          <a:lstStyle/>
          <a:p>
            <a:pPr algn="ctr" eaLnBrk="1" hangingPunct="1"/>
            <a:r>
              <a:rPr lang="en-GB" altLang="en-US" sz="2800" b="1"/>
              <a:t>SHOULD make this much</a:t>
            </a:r>
            <a:endParaRPr lang="en-US" altLang="en-US" sz="2800" b="1"/>
          </a:p>
        </p:txBody>
      </p:sp>
      <p:sp>
        <p:nvSpPr>
          <p:cNvPr id="10265" name="AutoShape 25"/>
          <p:cNvSpPr>
            <a:spLocks noChangeArrowheads="1"/>
          </p:cNvSpPr>
          <p:nvPr/>
        </p:nvSpPr>
        <p:spPr bwMode="auto">
          <a:xfrm>
            <a:off x="7695300" y="4981050"/>
            <a:ext cx="3168651" cy="1136630"/>
          </a:xfrm>
          <a:prstGeom prst="wedgeRoundRectCallout">
            <a:avLst>
              <a:gd name="adj1" fmla="val -38851"/>
              <a:gd name="adj2" fmla="val -174212"/>
              <a:gd name="adj3" fmla="val 16667"/>
            </a:avLst>
          </a:prstGeom>
          <a:solidFill>
            <a:srgbClr val="C5C5FF"/>
          </a:solidFill>
          <a:ln w="9525">
            <a:solidFill>
              <a:schemeClr val="tx1"/>
            </a:solidFill>
            <a:miter lim="800000"/>
            <a:headEnd/>
            <a:tailEnd/>
          </a:ln>
          <a:effectLst/>
        </p:spPr>
        <p:txBody>
          <a:bodyPr/>
          <a:lstStyle/>
          <a:p>
            <a:pPr algn="ctr" eaLnBrk="1" hangingPunct="1"/>
            <a:r>
              <a:rPr lang="en-GB" altLang="en-US" sz="2800" b="1" dirty="0" smtClean="0"/>
              <a:t>ACTUALLY make </a:t>
            </a:r>
            <a:r>
              <a:rPr lang="en-GB" altLang="en-US" sz="2800" b="1" dirty="0"/>
              <a:t>this much</a:t>
            </a:r>
            <a:endParaRPr lang="en-US" altLang="en-US" sz="2800" b="1" dirty="0"/>
          </a:p>
        </p:txBody>
      </p:sp>
      <p:sp>
        <p:nvSpPr>
          <p:cNvPr id="10266" name="Text Box 26"/>
          <p:cNvSpPr txBox="1">
            <a:spLocks noChangeArrowheads="1"/>
          </p:cNvSpPr>
          <p:nvPr/>
        </p:nvSpPr>
        <p:spPr bwMode="auto">
          <a:xfrm>
            <a:off x="825803" y="1949224"/>
            <a:ext cx="2880783" cy="466725"/>
          </a:xfrm>
          <a:prstGeom prst="rect">
            <a:avLst/>
          </a:prstGeom>
          <a:solidFill>
            <a:srgbClr val="CCFFFF"/>
          </a:solidFill>
          <a:ln w="9525">
            <a:solidFill>
              <a:srgbClr val="0000FF"/>
            </a:solidFill>
            <a:miter lim="800000"/>
            <a:headEnd/>
            <a:tailEnd/>
          </a:ln>
          <a:effectLst/>
        </p:spPr>
        <p:txBody>
          <a:bodyPr>
            <a:spAutoFit/>
          </a:bodyPr>
          <a:lstStyle/>
          <a:p>
            <a:pPr algn="ctr" eaLnBrk="1" hangingPunct="1">
              <a:spcBef>
                <a:spcPct val="50000"/>
              </a:spcBef>
            </a:pPr>
            <a:r>
              <a:rPr lang="en-GB" altLang="en-US" sz="2400" b="1" dirty="0"/>
              <a:t>REACTANTS</a:t>
            </a:r>
            <a:endParaRPr lang="en-US" altLang="en-US" sz="2400" b="1" dirty="0"/>
          </a:p>
        </p:txBody>
      </p:sp>
      <p:sp>
        <p:nvSpPr>
          <p:cNvPr id="10267" name="Text Box 27"/>
          <p:cNvSpPr txBox="1">
            <a:spLocks noChangeArrowheads="1"/>
          </p:cNvSpPr>
          <p:nvPr/>
        </p:nvSpPr>
        <p:spPr bwMode="auto">
          <a:xfrm>
            <a:off x="6970486" y="1876199"/>
            <a:ext cx="2400300" cy="466725"/>
          </a:xfrm>
          <a:prstGeom prst="rect">
            <a:avLst/>
          </a:prstGeom>
          <a:solidFill>
            <a:srgbClr val="CCFFFF"/>
          </a:solidFill>
          <a:ln w="9525">
            <a:solidFill>
              <a:srgbClr val="0000FF"/>
            </a:solidFill>
            <a:miter lim="800000"/>
            <a:headEnd/>
            <a:tailEnd/>
          </a:ln>
          <a:effectLst/>
        </p:spPr>
        <p:txBody>
          <a:bodyPr>
            <a:spAutoFit/>
          </a:bodyPr>
          <a:lstStyle/>
          <a:p>
            <a:pPr algn="ctr" eaLnBrk="1" hangingPunct="1">
              <a:spcBef>
                <a:spcPct val="50000"/>
              </a:spcBef>
            </a:pPr>
            <a:r>
              <a:rPr lang="en-GB" altLang="en-US" sz="2400" b="1" dirty="0"/>
              <a:t>PRODUCT</a:t>
            </a:r>
            <a:endParaRPr lang="en-US" altLang="en-US" sz="2400" b="1" dirty="0"/>
          </a:p>
        </p:txBody>
      </p:sp>
      <p:sp>
        <p:nvSpPr>
          <p:cNvPr id="10268" name="AutoShape 28"/>
          <p:cNvSpPr>
            <a:spLocks noChangeArrowheads="1"/>
          </p:cNvSpPr>
          <p:nvPr/>
        </p:nvSpPr>
        <p:spPr bwMode="auto">
          <a:xfrm>
            <a:off x="9563403" y="2165123"/>
            <a:ext cx="2400300" cy="1295400"/>
          </a:xfrm>
          <a:prstGeom prst="wedgeEllipseCallout">
            <a:avLst>
              <a:gd name="adj1" fmla="val -78306"/>
              <a:gd name="adj2" fmla="val 42403"/>
            </a:avLst>
          </a:prstGeom>
          <a:noFill/>
          <a:ln w="9525">
            <a:solidFill>
              <a:schemeClr val="tx1"/>
            </a:solidFill>
            <a:miter lim="800000"/>
            <a:headEnd/>
            <a:tailEnd/>
          </a:ln>
          <a:effectLst/>
        </p:spPr>
        <p:txBody>
          <a:bodyPr/>
          <a:lstStyle/>
          <a:p>
            <a:pPr algn="ctr" eaLnBrk="1" hangingPunct="1"/>
            <a:r>
              <a:rPr lang="en-GB" altLang="en-US" sz="2000" b="1"/>
              <a:t>% YIELD ABOUT 75%</a:t>
            </a:r>
            <a:endParaRPr lang="en-US" altLang="en-US" sz="2000" b="1"/>
          </a:p>
        </p:txBody>
      </p:sp>
    </p:spTree>
    <p:custDataLst>
      <p:tags r:id="rId1"/>
    </p:custDataLst>
    <p:extLst>
      <p:ext uri="{BB962C8B-B14F-4D97-AF65-F5344CB8AC3E}">
        <p14:creationId xmlns:p14="http://schemas.microsoft.com/office/powerpoint/2010/main" val="7015349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0258"/>
                                        </p:tgtEl>
                                        <p:attrNameLst>
                                          <p:attrName>style.visibility</p:attrName>
                                        </p:attrNameLst>
                                      </p:cBhvr>
                                      <p:to>
                                        <p:strVal val="visible"/>
                                      </p:to>
                                    </p:set>
                                    <p:animEffect transition="in" filter="dissolve">
                                      <p:cBhvr>
                                        <p:cTn id="12" dur="500"/>
                                        <p:tgtEl>
                                          <p:spTgt spid="10258"/>
                                        </p:tgtEl>
                                      </p:cBhvr>
                                    </p:animEffect>
                                  </p:childTnLst>
                                </p:cTn>
                              </p:par>
                            </p:childTnLst>
                          </p:cTn>
                        </p:par>
                        <p:par>
                          <p:cTn id="13" fill="hold" nodeType="afterGroup">
                            <p:stCondLst>
                              <p:cond delay="1000"/>
                            </p:stCondLst>
                            <p:childTnLst>
                              <p:par>
                                <p:cTn id="14" presetID="2" presetClass="entr" presetSubtype="1"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childTnLst>
                          </p:cTn>
                        </p:par>
                        <p:par>
                          <p:cTn id="18" fill="hold" nodeType="afterGroup">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10266"/>
                                        </p:tgtEl>
                                        <p:attrNameLst>
                                          <p:attrName>style.visibility</p:attrName>
                                        </p:attrNameLst>
                                      </p:cBhvr>
                                      <p:to>
                                        <p:strVal val="visible"/>
                                      </p:to>
                                    </p:set>
                                    <p:anim calcmode="lin" valueType="num">
                                      <p:cBhvr additive="base">
                                        <p:cTn id="21" dur="500" fill="hold"/>
                                        <p:tgtEl>
                                          <p:spTgt spid="10266"/>
                                        </p:tgtEl>
                                        <p:attrNameLst>
                                          <p:attrName>ppt_x</p:attrName>
                                        </p:attrNameLst>
                                      </p:cBhvr>
                                      <p:tavLst>
                                        <p:tav tm="0">
                                          <p:val>
                                            <p:strVal val="#ppt_x"/>
                                          </p:val>
                                        </p:tav>
                                        <p:tav tm="100000">
                                          <p:val>
                                            <p:strVal val="#ppt_x"/>
                                          </p:val>
                                        </p:tav>
                                      </p:tavLst>
                                    </p:anim>
                                    <p:anim calcmode="lin" valueType="num">
                                      <p:cBhvr additive="base">
                                        <p:cTn id="22" dur="500" fill="hold"/>
                                        <p:tgtEl>
                                          <p:spTgt spid="10266"/>
                                        </p:tgtEl>
                                        <p:attrNameLst>
                                          <p:attrName>ppt_y</p:attrName>
                                        </p:attrNameLst>
                                      </p:cBhvr>
                                      <p:tavLst>
                                        <p:tav tm="0">
                                          <p:val>
                                            <p:strVal val="0-#ppt_h/2"/>
                                          </p:val>
                                        </p:tav>
                                        <p:tav tm="100000">
                                          <p:val>
                                            <p:strVal val="#ppt_y"/>
                                          </p:val>
                                        </p:tav>
                                      </p:tavLst>
                                    </p:anim>
                                  </p:childTnLst>
                                </p:cTn>
                              </p:par>
                            </p:childTnLst>
                          </p:cTn>
                        </p:par>
                        <p:par>
                          <p:cTn id="23" fill="hold" nodeType="afterGroup">
                            <p:stCondLst>
                              <p:cond delay="2000"/>
                            </p:stCondLst>
                            <p:childTnLst>
                              <p:par>
                                <p:cTn id="24" presetID="9" presetClass="entr" presetSubtype="0" fill="hold" grpId="0" nodeType="afterEffect">
                                  <p:stCondLst>
                                    <p:cond delay="0"/>
                                  </p:stCondLst>
                                  <p:childTnLst>
                                    <p:set>
                                      <p:cBhvr>
                                        <p:cTn id="25" dur="1" fill="hold">
                                          <p:stCondLst>
                                            <p:cond delay="0"/>
                                          </p:stCondLst>
                                        </p:cTn>
                                        <p:tgtEl>
                                          <p:spTgt spid="10251"/>
                                        </p:tgtEl>
                                        <p:attrNameLst>
                                          <p:attrName>style.visibility</p:attrName>
                                        </p:attrNameLst>
                                      </p:cBhvr>
                                      <p:to>
                                        <p:strVal val="visible"/>
                                      </p:to>
                                    </p:set>
                                    <p:animEffect transition="in" filter="dissolve">
                                      <p:cBhvr>
                                        <p:cTn id="26" dur="500"/>
                                        <p:tgtEl>
                                          <p:spTgt spid="10251"/>
                                        </p:tgtEl>
                                      </p:cBhvr>
                                    </p:animEffect>
                                  </p:childTnLst>
                                </p:cTn>
                              </p:par>
                            </p:childTnLst>
                          </p:cTn>
                        </p:par>
                        <p:par>
                          <p:cTn id="27" fill="hold" nodeType="afterGroup">
                            <p:stCondLst>
                              <p:cond delay="2500"/>
                            </p:stCondLst>
                            <p:childTnLst>
                              <p:par>
                                <p:cTn id="28" presetID="2" presetClass="entr" presetSubtype="1"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3000"/>
                            </p:stCondLst>
                            <p:childTnLst>
                              <p:par>
                                <p:cTn id="33" presetID="2" presetClass="entr" presetSubtype="1" fill="hold" grpId="0" nodeType="afterEffect">
                                  <p:stCondLst>
                                    <p:cond delay="0"/>
                                  </p:stCondLst>
                                  <p:childTnLst>
                                    <p:set>
                                      <p:cBhvr>
                                        <p:cTn id="34" dur="1" fill="hold">
                                          <p:stCondLst>
                                            <p:cond delay="0"/>
                                          </p:stCondLst>
                                        </p:cTn>
                                        <p:tgtEl>
                                          <p:spTgt spid="10267"/>
                                        </p:tgtEl>
                                        <p:attrNameLst>
                                          <p:attrName>style.visibility</p:attrName>
                                        </p:attrNameLst>
                                      </p:cBhvr>
                                      <p:to>
                                        <p:strVal val="visible"/>
                                      </p:to>
                                    </p:set>
                                    <p:anim calcmode="lin" valueType="num">
                                      <p:cBhvr additive="base">
                                        <p:cTn id="35" dur="500" fill="hold"/>
                                        <p:tgtEl>
                                          <p:spTgt spid="10267"/>
                                        </p:tgtEl>
                                        <p:attrNameLst>
                                          <p:attrName>ppt_x</p:attrName>
                                        </p:attrNameLst>
                                      </p:cBhvr>
                                      <p:tavLst>
                                        <p:tav tm="0">
                                          <p:val>
                                            <p:strVal val="#ppt_x"/>
                                          </p:val>
                                        </p:tav>
                                        <p:tav tm="100000">
                                          <p:val>
                                            <p:strVal val="#ppt_x"/>
                                          </p:val>
                                        </p:tav>
                                      </p:tavLst>
                                    </p:anim>
                                    <p:anim calcmode="lin" valueType="num">
                                      <p:cBhvr additive="base">
                                        <p:cTn id="36" dur="500" fill="hold"/>
                                        <p:tgtEl>
                                          <p:spTgt spid="10267"/>
                                        </p:tgtEl>
                                        <p:attrNameLst>
                                          <p:attrName>ppt_y</p:attrName>
                                        </p:attrNameLst>
                                      </p:cBhvr>
                                      <p:tavLst>
                                        <p:tav tm="0">
                                          <p:val>
                                            <p:strVal val="0-#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0261"/>
                                        </p:tgtEl>
                                        <p:attrNameLst>
                                          <p:attrName>style.visibility</p:attrName>
                                        </p:attrNameLst>
                                      </p:cBhvr>
                                      <p:to>
                                        <p:strVal val="visible"/>
                                      </p:to>
                                    </p:set>
                                    <p:animEffect transition="in" filter="dissolve">
                                      <p:cBhvr>
                                        <p:cTn id="41" dur="500"/>
                                        <p:tgtEl>
                                          <p:spTgt spid="10261"/>
                                        </p:tgtEl>
                                      </p:cBhvr>
                                    </p:animEffect>
                                  </p:childTnLst>
                                </p:cTn>
                              </p:par>
                            </p:childTnLst>
                          </p:cTn>
                        </p:par>
                        <p:par>
                          <p:cTn id="42" fill="hold" nodeType="afterGroup">
                            <p:stCondLst>
                              <p:cond delay="500"/>
                            </p:stCondLst>
                            <p:childTnLst>
                              <p:par>
                                <p:cTn id="43" presetID="9" presetClass="entr" presetSubtype="0" fill="hold" grpId="0" nodeType="afterEffect">
                                  <p:stCondLst>
                                    <p:cond delay="0"/>
                                  </p:stCondLst>
                                  <p:childTnLst>
                                    <p:set>
                                      <p:cBhvr>
                                        <p:cTn id="44" dur="1" fill="hold">
                                          <p:stCondLst>
                                            <p:cond delay="0"/>
                                          </p:stCondLst>
                                        </p:cTn>
                                        <p:tgtEl>
                                          <p:spTgt spid="10263"/>
                                        </p:tgtEl>
                                        <p:attrNameLst>
                                          <p:attrName>style.visibility</p:attrName>
                                        </p:attrNameLst>
                                      </p:cBhvr>
                                      <p:to>
                                        <p:strVal val="visible"/>
                                      </p:to>
                                    </p:set>
                                    <p:animEffect transition="in" filter="dissolve">
                                      <p:cBhvr>
                                        <p:cTn id="45" dur="500"/>
                                        <p:tgtEl>
                                          <p:spTgt spid="10263"/>
                                        </p:tgtEl>
                                      </p:cBhvr>
                                    </p:animEffect>
                                  </p:childTnLst>
                                </p:cTn>
                              </p:par>
                            </p:childTnLst>
                          </p:cTn>
                        </p:par>
                        <p:par>
                          <p:cTn id="46" fill="hold" nodeType="afterGroup">
                            <p:stCondLst>
                              <p:cond delay="1000"/>
                            </p:stCondLst>
                            <p:childTnLst>
                              <p:par>
                                <p:cTn id="47" presetID="9" presetClass="entr" presetSubtype="0" fill="hold" grpId="0" nodeType="afterEffect">
                                  <p:stCondLst>
                                    <p:cond delay="0"/>
                                  </p:stCondLst>
                                  <p:childTnLst>
                                    <p:set>
                                      <p:cBhvr>
                                        <p:cTn id="48" dur="1" fill="hold">
                                          <p:stCondLst>
                                            <p:cond delay="0"/>
                                          </p:stCondLst>
                                        </p:cTn>
                                        <p:tgtEl>
                                          <p:spTgt spid="10262"/>
                                        </p:tgtEl>
                                        <p:attrNameLst>
                                          <p:attrName>style.visibility</p:attrName>
                                        </p:attrNameLst>
                                      </p:cBhvr>
                                      <p:to>
                                        <p:strVal val="visible"/>
                                      </p:to>
                                    </p:set>
                                    <p:animEffect transition="in" filter="dissolve">
                                      <p:cBhvr>
                                        <p:cTn id="49" dur="500"/>
                                        <p:tgtEl>
                                          <p:spTgt spid="10262"/>
                                        </p:tgtEl>
                                      </p:cBhvr>
                                    </p:animEffect>
                                  </p:childTnLst>
                                </p:cTn>
                              </p:par>
                            </p:childTnLst>
                          </p:cTn>
                        </p:par>
                        <p:par>
                          <p:cTn id="50" fill="hold" nodeType="afterGroup">
                            <p:stCondLst>
                              <p:cond delay="1500"/>
                            </p:stCondLst>
                            <p:childTnLst>
                              <p:par>
                                <p:cTn id="51" presetID="9" presetClass="entr" presetSubtype="0" fill="hold" grpId="0" nodeType="afterEffect">
                                  <p:stCondLst>
                                    <p:cond delay="0"/>
                                  </p:stCondLst>
                                  <p:childTnLst>
                                    <p:set>
                                      <p:cBhvr>
                                        <p:cTn id="52" dur="1" fill="hold">
                                          <p:stCondLst>
                                            <p:cond delay="0"/>
                                          </p:stCondLst>
                                        </p:cTn>
                                        <p:tgtEl>
                                          <p:spTgt spid="10265"/>
                                        </p:tgtEl>
                                        <p:attrNameLst>
                                          <p:attrName>style.visibility</p:attrName>
                                        </p:attrNameLst>
                                      </p:cBhvr>
                                      <p:to>
                                        <p:strVal val="visible"/>
                                      </p:to>
                                    </p:set>
                                    <p:animEffect transition="in" filter="dissolve">
                                      <p:cBhvr>
                                        <p:cTn id="53" dur="500"/>
                                        <p:tgtEl>
                                          <p:spTgt spid="10265"/>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10268"/>
                                        </p:tgtEl>
                                        <p:attrNameLst>
                                          <p:attrName>style.visibility</p:attrName>
                                        </p:attrNameLst>
                                      </p:cBhvr>
                                      <p:to>
                                        <p:strVal val="visible"/>
                                      </p:to>
                                    </p:set>
                                    <p:animEffect transition="in" filter="dissolve">
                                      <p:cBhvr>
                                        <p:cTn id="58" dur="500"/>
                                        <p:tgtEl>
                                          <p:spTgt spid="10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1" grpId="0" animBg="1"/>
      <p:bldP spid="10258" grpId="0"/>
      <p:bldP spid="10261" grpId="0" animBg="1"/>
      <p:bldP spid="10262" grpId="0" animBg="1"/>
      <p:bldP spid="10263" grpId="0" animBg="1"/>
      <p:bldP spid="10265" grpId="0" animBg="1"/>
      <p:bldP spid="10266" grpId="0" animBg="1"/>
      <p:bldP spid="10267" grpId="0" animBg="1"/>
      <p:bldP spid="1026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2886" y="1378132"/>
            <a:ext cx="10515600" cy="5811203"/>
          </a:xfrm>
        </p:spPr>
        <p:txBody>
          <a:bodyPr>
            <a:normAutofit/>
          </a:bodyPr>
          <a:lstStyle/>
          <a:p>
            <a:r>
              <a:rPr lang="en-GB" dirty="0" smtClean="0"/>
              <a:t>The </a:t>
            </a:r>
            <a:r>
              <a:rPr lang="en-GB" dirty="0"/>
              <a:t>amount of product made in a reaction is called its </a:t>
            </a:r>
            <a:r>
              <a:rPr lang="en-GB" b="1" dirty="0"/>
              <a:t>yield. </a:t>
            </a:r>
            <a:endParaRPr lang="en-GB" dirty="0"/>
          </a:p>
          <a:p>
            <a:r>
              <a:rPr lang="en-GB" dirty="0"/>
              <a:t>The percentage yield tells us the amount of product made compared to the maximum amount that could be made.</a:t>
            </a:r>
          </a:p>
          <a:p>
            <a:r>
              <a:rPr lang="en-GB" i="1" dirty="0"/>
              <a:t>e.g. Using known masses if A and B it was calculated that the chemical reaction could produce 200g of product, C. When the reaction was carried out only 140g of C is produced.</a:t>
            </a:r>
            <a:endParaRPr lang="en-GB" dirty="0"/>
          </a:p>
          <a:p>
            <a:r>
              <a:rPr lang="en-GB" i="1" dirty="0"/>
              <a:t>What is the percentage yield?</a:t>
            </a:r>
            <a:endParaRPr lang="en-GB" dirty="0"/>
          </a:p>
          <a:p>
            <a:pPr marL="0" indent="0">
              <a:buNone/>
            </a:pPr>
            <a:r>
              <a:rPr lang="en-GB" b="1" dirty="0"/>
              <a:t>Percentage = </a:t>
            </a:r>
            <a:r>
              <a:rPr lang="en-GB" b="1" dirty="0" smtClean="0"/>
              <a:t>	</a:t>
            </a:r>
            <a:r>
              <a:rPr lang="en-GB" b="1" u="sng" dirty="0" smtClean="0"/>
              <a:t>amount </a:t>
            </a:r>
            <a:r>
              <a:rPr lang="en-GB" b="1" u="sng" dirty="0"/>
              <a:t>of product actually produced       </a:t>
            </a:r>
            <a:r>
              <a:rPr lang="en-GB" b="1" u="sng" dirty="0" smtClean="0"/>
              <a:t>(g)  </a:t>
            </a:r>
            <a:r>
              <a:rPr lang="en-GB" b="1" dirty="0" smtClean="0"/>
              <a:t>                      yield (%)		Maximum </a:t>
            </a:r>
            <a:r>
              <a:rPr lang="en-GB" b="1" dirty="0"/>
              <a:t>amount of product that could be </a:t>
            </a:r>
            <a:r>
              <a:rPr lang="en-GB" b="1" dirty="0" smtClean="0"/>
              <a:t>				produced  (g)                                  </a:t>
            </a:r>
          </a:p>
          <a:p>
            <a:r>
              <a:rPr lang="en-GB" i="1" u="sng" dirty="0" smtClean="0"/>
              <a:t>140</a:t>
            </a:r>
            <a:r>
              <a:rPr lang="en-GB" i="1" dirty="0" smtClean="0"/>
              <a:t>	x 100%    =     70%</a:t>
            </a:r>
            <a:endParaRPr lang="en-GB" dirty="0" smtClean="0"/>
          </a:p>
          <a:p>
            <a:pPr marL="0" indent="0">
              <a:buNone/>
            </a:pPr>
            <a:r>
              <a:rPr lang="en-GB" i="1" dirty="0" smtClean="0"/>
              <a:t>   200</a:t>
            </a:r>
            <a:endParaRPr lang="en-GB" dirty="0"/>
          </a:p>
          <a:p>
            <a:endParaRPr lang="en-GB" dirty="0"/>
          </a:p>
          <a:p>
            <a:endParaRPr lang="en-GB" dirty="0"/>
          </a:p>
        </p:txBody>
      </p:sp>
      <p:sp>
        <p:nvSpPr>
          <p:cNvPr id="2" name="Rectangle 1"/>
          <p:cNvSpPr/>
          <p:nvPr/>
        </p:nvSpPr>
        <p:spPr>
          <a:xfrm>
            <a:off x="10358990" y="4647395"/>
            <a:ext cx="1141659" cy="646331"/>
          </a:xfrm>
          <a:prstGeom prst="rect">
            <a:avLst/>
          </a:prstGeom>
        </p:spPr>
        <p:txBody>
          <a:bodyPr wrap="none">
            <a:spAutoFit/>
          </a:bodyPr>
          <a:lstStyle/>
          <a:p>
            <a:r>
              <a:rPr lang="en-GB" sz="3600" b="1" dirty="0"/>
              <a:t>X100</a:t>
            </a:r>
          </a:p>
        </p:txBody>
      </p:sp>
      <p:sp>
        <p:nvSpPr>
          <p:cNvPr id="4" name="Rectangle 3"/>
          <p:cNvSpPr/>
          <p:nvPr/>
        </p:nvSpPr>
        <p:spPr>
          <a:xfrm>
            <a:off x="4241198" y="350095"/>
            <a:ext cx="3709605" cy="707886"/>
          </a:xfrm>
          <a:prstGeom prst="rect">
            <a:avLst/>
          </a:prstGeom>
        </p:spPr>
        <p:txBody>
          <a:bodyPr wrap="none">
            <a:spAutoFit/>
          </a:bodyPr>
          <a:lstStyle/>
          <a:p>
            <a:r>
              <a:rPr lang="en-GB" sz="4000" b="1" u="sng" dirty="0"/>
              <a:t>Percentage Yield</a:t>
            </a:r>
            <a:endParaRPr lang="en-GB" sz="4000" dirty="0"/>
          </a:p>
        </p:txBody>
      </p:sp>
      <p:sp>
        <p:nvSpPr>
          <p:cNvPr id="5" name="Rectangle 4"/>
          <p:cNvSpPr/>
          <p:nvPr/>
        </p:nvSpPr>
        <p:spPr>
          <a:xfrm>
            <a:off x="304801" y="4560309"/>
            <a:ext cx="11713028" cy="12308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8165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 name="Picture 4"/>
          <p:cNvPicPr>
            <a:picLocks noChangeAspect="1"/>
          </p:cNvPicPr>
          <p:nvPr/>
        </p:nvPicPr>
        <p:blipFill>
          <a:blip r:embed="rId2"/>
          <a:stretch>
            <a:fillRect/>
          </a:stretch>
        </p:blipFill>
        <p:spPr>
          <a:xfrm>
            <a:off x="0" y="19050"/>
            <a:ext cx="11918731" cy="6446032"/>
          </a:xfrm>
          <a:prstGeom prst="rect">
            <a:avLst/>
          </a:prstGeom>
          <a:ln>
            <a:solidFill>
              <a:srgbClr val="00B0F0"/>
            </a:solidFill>
          </a:ln>
        </p:spPr>
      </p:pic>
      <p:pic>
        <p:nvPicPr>
          <p:cNvPr id="6" name="Picture 5"/>
          <p:cNvPicPr>
            <a:picLocks noChangeAspect="1"/>
          </p:cNvPicPr>
          <p:nvPr/>
        </p:nvPicPr>
        <p:blipFill>
          <a:blip r:embed="rId3"/>
          <a:stretch>
            <a:fillRect/>
          </a:stretch>
        </p:blipFill>
        <p:spPr>
          <a:xfrm>
            <a:off x="244703" y="2974428"/>
            <a:ext cx="11877338" cy="3836729"/>
          </a:xfrm>
          <a:prstGeom prst="rect">
            <a:avLst/>
          </a:prstGeom>
          <a:ln>
            <a:solidFill>
              <a:srgbClr val="00B0F0"/>
            </a:solidFill>
          </a:ln>
        </p:spPr>
      </p:pic>
    </p:spTree>
    <p:extLst>
      <p:ext uri="{BB962C8B-B14F-4D97-AF65-F5344CB8AC3E}">
        <p14:creationId xmlns:p14="http://schemas.microsoft.com/office/powerpoint/2010/main" val="3824333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Text Box 5"/>
          <p:cNvSpPr txBox="1">
            <a:spLocks noChangeArrowheads="1"/>
          </p:cNvSpPr>
          <p:nvPr/>
        </p:nvSpPr>
        <p:spPr bwMode="auto">
          <a:xfrm>
            <a:off x="1200152" y="4581303"/>
            <a:ext cx="5186902" cy="762000"/>
          </a:xfrm>
          <a:prstGeom prst="rect">
            <a:avLst/>
          </a:prstGeom>
          <a:solidFill>
            <a:srgbClr val="FFFF99"/>
          </a:solidFill>
          <a:ln w="9525">
            <a:noFill/>
            <a:miter lim="800000"/>
            <a:headEnd/>
            <a:tailEnd/>
          </a:ln>
          <a:effectLst/>
        </p:spPr>
        <p:txBody>
          <a:bodyPr wrap="square">
            <a:spAutoFit/>
          </a:bodyPr>
          <a:lstStyle/>
          <a:p>
            <a:pPr eaLnBrk="1" hangingPunct="1">
              <a:spcBef>
                <a:spcPct val="50000"/>
              </a:spcBef>
            </a:pPr>
            <a:r>
              <a:rPr lang="en-GB" altLang="en-US" sz="3600" b="1"/>
              <a:t>CaCO</a:t>
            </a:r>
            <a:r>
              <a:rPr lang="en-GB" altLang="en-US" sz="3600" b="1" baseline="-25000"/>
              <a:t>3</a:t>
            </a:r>
            <a:r>
              <a:rPr lang="en-GB" altLang="en-US" sz="3600" b="1"/>
              <a:t>  </a:t>
            </a:r>
            <a:r>
              <a:rPr lang="en-GB" altLang="en-US" sz="4400" b="1">
                <a:cs typeface="Arial" charset="0"/>
              </a:rPr>
              <a:t>→</a:t>
            </a:r>
            <a:r>
              <a:rPr lang="en-GB" altLang="en-US" sz="3600" b="1"/>
              <a:t>   CaO   +   CO</a:t>
            </a:r>
            <a:r>
              <a:rPr lang="en-GB" altLang="en-US" sz="3600" b="1" baseline="-25000"/>
              <a:t>2</a:t>
            </a:r>
            <a:endParaRPr lang="en-US" altLang="en-US" sz="3600" b="1" baseline="-25000"/>
          </a:p>
        </p:txBody>
      </p:sp>
      <p:sp>
        <p:nvSpPr>
          <p:cNvPr id="16390" name="Text Box 6"/>
          <p:cNvSpPr txBox="1">
            <a:spLocks noChangeArrowheads="1"/>
          </p:cNvSpPr>
          <p:nvPr/>
        </p:nvSpPr>
        <p:spPr bwMode="auto">
          <a:xfrm>
            <a:off x="1200152" y="1512665"/>
            <a:ext cx="5860216" cy="762000"/>
          </a:xfrm>
          <a:prstGeom prst="rect">
            <a:avLst/>
          </a:prstGeom>
          <a:solidFill>
            <a:srgbClr val="E7FFE7"/>
          </a:solidFill>
          <a:ln w="9525">
            <a:noFill/>
            <a:miter lim="800000"/>
            <a:headEnd/>
            <a:tailEnd/>
          </a:ln>
          <a:effectLst/>
        </p:spPr>
        <p:txBody>
          <a:bodyPr wrap="square">
            <a:spAutoFit/>
          </a:bodyPr>
          <a:lstStyle/>
          <a:p>
            <a:pPr eaLnBrk="1" hangingPunct="1">
              <a:spcBef>
                <a:spcPct val="50000"/>
              </a:spcBef>
            </a:pPr>
            <a:r>
              <a:rPr lang="en-GB" altLang="en-US" sz="3600" b="1" dirty="0"/>
              <a:t>2Mg     +     O</a:t>
            </a:r>
            <a:r>
              <a:rPr lang="en-GB" altLang="en-US" sz="3600" b="1" baseline="-25000" dirty="0"/>
              <a:t>2</a:t>
            </a:r>
            <a:r>
              <a:rPr lang="en-GB" altLang="en-US" sz="3600" b="1" dirty="0"/>
              <a:t>       </a:t>
            </a:r>
            <a:r>
              <a:rPr lang="en-GB" altLang="en-US" sz="4400" b="1" dirty="0">
                <a:cs typeface="Arial" charset="0"/>
              </a:rPr>
              <a:t>→</a:t>
            </a:r>
            <a:r>
              <a:rPr lang="en-GB" altLang="en-US" sz="3600" b="1" dirty="0"/>
              <a:t>    2MgO</a:t>
            </a:r>
            <a:endParaRPr lang="en-US" altLang="en-US" sz="3600" b="1" baseline="-25000" dirty="0"/>
          </a:p>
        </p:txBody>
      </p:sp>
      <p:sp>
        <p:nvSpPr>
          <p:cNvPr id="16391" name="AutoShape 7"/>
          <p:cNvSpPr>
            <a:spLocks noChangeArrowheads="1"/>
          </p:cNvSpPr>
          <p:nvPr/>
        </p:nvSpPr>
        <p:spPr bwMode="auto">
          <a:xfrm>
            <a:off x="6231710" y="2474547"/>
            <a:ext cx="5281083" cy="667035"/>
          </a:xfrm>
          <a:prstGeom prst="wedgeEllipseCallout">
            <a:avLst>
              <a:gd name="adj1" fmla="val -50273"/>
              <a:gd name="adj2" fmla="val -86225"/>
            </a:avLst>
          </a:prstGeom>
          <a:solidFill>
            <a:srgbClr val="E7F4F5"/>
          </a:solidFill>
          <a:ln w="9525">
            <a:solidFill>
              <a:schemeClr val="tx1"/>
            </a:solidFill>
            <a:miter lim="800000"/>
            <a:headEnd/>
            <a:tailEnd/>
          </a:ln>
          <a:effectLst/>
        </p:spPr>
        <p:txBody>
          <a:bodyPr/>
          <a:lstStyle/>
          <a:p>
            <a:pPr algn="ctr" eaLnBrk="1" hangingPunct="1"/>
            <a:r>
              <a:rPr lang="en-GB" altLang="en-US" sz="2400" dirty="0"/>
              <a:t>USEFUL </a:t>
            </a:r>
            <a:r>
              <a:rPr lang="en-GB" altLang="en-US" sz="2400" dirty="0" smtClean="0"/>
              <a:t>PRODUCT</a:t>
            </a:r>
            <a:endParaRPr lang="en-GB" altLang="en-US" sz="2400" dirty="0"/>
          </a:p>
        </p:txBody>
      </p:sp>
      <p:sp>
        <p:nvSpPr>
          <p:cNvPr id="16392" name="AutoShape 8"/>
          <p:cNvSpPr>
            <a:spLocks noChangeArrowheads="1"/>
          </p:cNvSpPr>
          <p:nvPr/>
        </p:nvSpPr>
        <p:spPr bwMode="auto">
          <a:xfrm>
            <a:off x="1387290" y="5876703"/>
            <a:ext cx="5281084" cy="629925"/>
          </a:xfrm>
          <a:prstGeom prst="wedgeEllipseCallout">
            <a:avLst>
              <a:gd name="adj1" fmla="val -3355"/>
              <a:gd name="adj2" fmla="val -140724"/>
            </a:avLst>
          </a:prstGeom>
          <a:solidFill>
            <a:srgbClr val="FFFF99"/>
          </a:solidFill>
          <a:ln w="9525">
            <a:solidFill>
              <a:schemeClr val="tx1"/>
            </a:solidFill>
            <a:miter lim="800000"/>
            <a:headEnd/>
            <a:tailEnd/>
          </a:ln>
          <a:effectLst/>
        </p:spPr>
        <p:txBody>
          <a:bodyPr/>
          <a:lstStyle/>
          <a:p>
            <a:pPr algn="ctr" eaLnBrk="1" hangingPunct="1"/>
            <a:r>
              <a:rPr lang="en-GB" altLang="en-US" sz="2400" dirty="0"/>
              <a:t>USEFUL </a:t>
            </a:r>
            <a:r>
              <a:rPr lang="en-GB" altLang="en-US" sz="2400" dirty="0" smtClean="0"/>
              <a:t>PRODUCT</a:t>
            </a:r>
            <a:endParaRPr lang="en-GB" altLang="en-US" sz="2400" dirty="0"/>
          </a:p>
        </p:txBody>
      </p:sp>
      <p:sp>
        <p:nvSpPr>
          <p:cNvPr id="9222" name="Text Box 9"/>
          <p:cNvSpPr txBox="1">
            <a:spLocks noChangeArrowheads="1"/>
          </p:cNvSpPr>
          <p:nvPr/>
        </p:nvSpPr>
        <p:spPr bwMode="auto">
          <a:xfrm>
            <a:off x="4022968" y="11250"/>
            <a:ext cx="4417483" cy="707886"/>
          </a:xfrm>
          <a:prstGeom prst="rect">
            <a:avLst/>
          </a:prstGeom>
          <a:noFill/>
          <a:ln w="9525">
            <a:noFill/>
            <a:miter lim="800000"/>
            <a:headEnd/>
            <a:tailEnd/>
          </a:ln>
          <a:effectLst/>
        </p:spPr>
        <p:txBody>
          <a:bodyPr>
            <a:spAutoFit/>
          </a:bodyPr>
          <a:lstStyle/>
          <a:p>
            <a:pPr algn="ctr" eaLnBrk="1" hangingPunct="1">
              <a:spcBef>
                <a:spcPct val="50000"/>
              </a:spcBef>
            </a:pPr>
            <a:r>
              <a:rPr lang="en-GB" altLang="en-US" sz="4000" b="1" u="sng" dirty="0"/>
              <a:t>Atom Economy</a:t>
            </a:r>
          </a:p>
        </p:txBody>
      </p:sp>
      <p:sp>
        <p:nvSpPr>
          <p:cNvPr id="9223" name="Rectangle 10"/>
          <p:cNvSpPr>
            <a:spLocks noChangeArrowheads="1"/>
          </p:cNvSpPr>
          <p:nvPr/>
        </p:nvSpPr>
        <p:spPr bwMode="auto">
          <a:xfrm>
            <a:off x="334434" y="936403"/>
            <a:ext cx="6052619" cy="523220"/>
          </a:xfrm>
          <a:prstGeom prst="rect">
            <a:avLst/>
          </a:prstGeom>
          <a:noFill/>
          <a:ln w="9525">
            <a:noFill/>
            <a:miter lim="800000"/>
            <a:headEnd/>
            <a:tailEnd/>
          </a:ln>
          <a:effectLst/>
        </p:spPr>
        <p:txBody>
          <a:bodyPr wrap="none">
            <a:spAutoFit/>
          </a:bodyPr>
          <a:lstStyle/>
          <a:p>
            <a:pPr eaLnBrk="1" hangingPunct="1">
              <a:spcBef>
                <a:spcPct val="50000"/>
              </a:spcBef>
            </a:pPr>
            <a:r>
              <a:rPr lang="en-GB" altLang="en-US" sz="2800" b="1" u="sng" dirty="0"/>
              <a:t>Compare these two industrial reactions</a:t>
            </a:r>
          </a:p>
        </p:txBody>
      </p:sp>
      <p:sp>
        <p:nvSpPr>
          <p:cNvPr id="9224" name="Text Box 11"/>
          <p:cNvSpPr txBox="1">
            <a:spLocks noChangeArrowheads="1"/>
          </p:cNvSpPr>
          <p:nvPr/>
        </p:nvSpPr>
        <p:spPr bwMode="auto">
          <a:xfrm>
            <a:off x="334434" y="2627765"/>
            <a:ext cx="5608351" cy="1600438"/>
          </a:xfrm>
          <a:prstGeom prst="rect">
            <a:avLst/>
          </a:prstGeom>
          <a:solidFill>
            <a:srgbClr val="CCFFCC"/>
          </a:solidFill>
          <a:ln w="9525">
            <a:noFill/>
            <a:miter lim="800000"/>
            <a:headEnd/>
            <a:tailEnd/>
          </a:ln>
          <a:effectLst/>
        </p:spPr>
        <p:txBody>
          <a:bodyPr wrap="square">
            <a:spAutoFit/>
          </a:bodyPr>
          <a:lstStyle/>
          <a:p>
            <a:pPr eaLnBrk="1" hangingPunct="1">
              <a:spcBef>
                <a:spcPct val="50000"/>
              </a:spcBef>
            </a:pPr>
            <a:r>
              <a:rPr lang="en-GB" altLang="en-US" sz="2800" dirty="0"/>
              <a:t>What do you notice about each one?</a:t>
            </a:r>
          </a:p>
          <a:p>
            <a:pPr eaLnBrk="1" hangingPunct="1">
              <a:spcBef>
                <a:spcPct val="50000"/>
              </a:spcBef>
            </a:pPr>
            <a:r>
              <a:rPr lang="en-GB" altLang="en-US" sz="2800" dirty="0"/>
              <a:t>Think raw materials, useful products, waste products</a:t>
            </a:r>
          </a:p>
        </p:txBody>
      </p:sp>
      <p:sp>
        <p:nvSpPr>
          <p:cNvPr id="2" name="TextBox 1"/>
          <p:cNvSpPr txBox="1"/>
          <p:nvPr/>
        </p:nvSpPr>
        <p:spPr>
          <a:xfrm>
            <a:off x="7688747" y="4104249"/>
            <a:ext cx="3333480"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sz="2800" dirty="0" smtClean="0"/>
              <a:t>In which reaction are atoms ‘wasted?’</a:t>
            </a:r>
            <a:endParaRPr lang="en-GB" sz="2800" dirty="0"/>
          </a:p>
        </p:txBody>
      </p:sp>
    </p:spTree>
    <p:custDataLst>
      <p:tags r:id="rId1"/>
    </p:custDataLst>
    <p:extLst>
      <p:ext uri="{BB962C8B-B14F-4D97-AF65-F5344CB8AC3E}">
        <p14:creationId xmlns:p14="http://schemas.microsoft.com/office/powerpoint/2010/main" val="372061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90"/>
                                        </p:tgtEl>
                                        <p:attrNameLst>
                                          <p:attrName>style.visibility</p:attrName>
                                        </p:attrNameLst>
                                      </p:cBhvr>
                                      <p:to>
                                        <p:strVal val="visible"/>
                                      </p:to>
                                    </p:set>
                                    <p:animEffect transition="in" filter="fade">
                                      <p:cBhvr>
                                        <p:cTn id="7" dur="500"/>
                                        <p:tgtEl>
                                          <p:spTgt spid="1639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389"/>
                                        </p:tgtEl>
                                        <p:attrNameLst>
                                          <p:attrName>style.visibility</p:attrName>
                                        </p:attrNameLst>
                                      </p:cBhvr>
                                      <p:to>
                                        <p:strVal val="visible"/>
                                      </p:to>
                                    </p:set>
                                    <p:animEffect transition="in" filter="fade">
                                      <p:cBhvr>
                                        <p:cTn id="10" dur="500"/>
                                        <p:tgtEl>
                                          <p:spTgt spid="1638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391"/>
                                        </p:tgtEl>
                                        <p:attrNameLst>
                                          <p:attrName>style.visibility</p:attrName>
                                        </p:attrNameLst>
                                      </p:cBhvr>
                                      <p:to>
                                        <p:strVal val="visible"/>
                                      </p:to>
                                    </p:set>
                                    <p:animEffect transition="in" filter="fade">
                                      <p:cBhvr>
                                        <p:cTn id="15" dur="500"/>
                                        <p:tgtEl>
                                          <p:spTgt spid="1639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392"/>
                                        </p:tgtEl>
                                        <p:attrNameLst>
                                          <p:attrName>style.visibility</p:attrName>
                                        </p:attrNameLst>
                                      </p:cBhvr>
                                      <p:to>
                                        <p:strVal val="visible"/>
                                      </p:to>
                                    </p:set>
                                    <p:animEffect transition="in" filter="fade">
                                      <p:cBhvr>
                                        <p:cTn id="20" dur="500"/>
                                        <p:tgtEl>
                                          <p:spTgt spid="1639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224"/>
                                        </p:tgtEl>
                                        <p:attrNameLst>
                                          <p:attrName>style.visibility</p:attrName>
                                        </p:attrNameLst>
                                      </p:cBhvr>
                                      <p:to>
                                        <p:strVal val="visible"/>
                                      </p:to>
                                    </p:set>
                                    <p:animEffect transition="in" filter="fade">
                                      <p:cBhvr>
                                        <p:cTn id="25" dur="500"/>
                                        <p:tgtEl>
                                          <p:spTgt spid="922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animBg="1"/>
      <p:bldP spid="16390" grpId="0" animBg="1"/>
      <p:bldP spid="16391" grpId="0" animBg="1"/>
      <p:bldP spid="16392" grpId="0" animBg="1"/>
      <p:bldP spid="9224" grpId="0" animBg="1"/>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6" name="Text Box 22"/>
          <p:cNvSpPr txBox="1">
            <a:spLocks noChangeArrowheads="1"/>
          </p:cNvSpPr>
          <p:nvPr/>
        </p:nvSpPr>
        <p:spPr bwMode="auto">
          <a:xfrm>
            <a:off x="1102785" y="1773239"/>
            <a:ext cx="2880783" cy="466725"/>
          </a:xfrm>
          <a:prstGeom prst="rect">
            <a:avLst/>
          </a:prstGeom>
          <a:solidFill>
            <a:srgbClr val="CCFFFF"/>
          </a:solidFill>
          <a:ln w="9525">
            <a:solidFill>
              <a:srgbClr val="0000FF"/>
            </a:solidFill>
            <a:miter lim="800000"/>
            <a:headEnd/>
            <a:tailEnd/>
          </a:ln>
          <a:effectLst/>
        </p:spPr>
        <p:txBody>
          <a:bodyPr>
            <a:spAutoFit/>
          </a:bodyPr>
          <a:lstStyle/>
          <a:p>
            <a:pPr eaLnBrk="1" hangingPunct="1">
              <a:spcBef>
                <a:spcPct val="50000"/>
              </a:spcBef>
            </a:pPr>
            <a:r>
              <a:rPr lang="en-GB" altLang="en-US" sz="2400" b="1"/>
              <a:t>REACTANTS</a:t>
            </a:r>
            <a:endParaRPr lang="en-US" altLang="en-US" sz="2400" b="1"/>
          </a:p>
        </p:txBody>
      </p:sp>
      <p:grpSp>
        <p:nvGrpSpPr>
          <p:cNvPr id="2" name="Group 44"/>
          <p:cNvGrpSpPr>
            <a:grpSpLocks/>
          </p:cNvGrpSpPr>
          <p:nvPr/>
        </p:nvGrpSpPr>
        <p:grpSpPr bwMode="auto">
          <a:xfrm>
            <a:off x="814917" y="2492375"/>
            <a:ext cx="1344083" cy="1512888"/>
            <a:chOff x="385" y="1570"/>
            <a:chExt cx="635" cy="953"/>
          </a:xfrm>
        </p:grpSpPr>
        <p:sp>
          <p:nvSpPr>
            <p:cNvPr id="10267" name="Rectangle 5"/>
            <p:cNvSpPr>
              <a:spLocks noChangeArrowheads="1"/>
            </p:cNvSpPr>
            <p:nvPr/>
          </p:nvSpPr>
          <p:spPr bwMode="auto">
            <a:xfrm>
              <a:off x="385" y="2069"/>
              <a:ext cx="635" cy="454"/>
            </a:xfrm>
            <a:prstGeom prst="rect">
              <a:avLst/>
            </a:prstGeom>
            <a:solidFill>
              <a:srgbClr val="FFFF00"/>
            </a:solidFill>
            <a:ln w="9525">
              <a:solidFill>
                <a:schemeClr val="tx1"/>
              </a:solidFill>
              <a:miter lim="800000"/>
              <a:headEnd/>
              <a:tailEnd/>
            </a:ln>
            <a:effectLst/>
          </p:spPr>
          <p:txBody>
            <a:bodyPr wrap="none" anchor="ctr"/>
            <a:lstStyle/>
            <a:p>
              <a:pPr eaLnBrk="1" hangingPunct="1"/>
              <a:endParaRPr lang="en-GB"/>
            </a:p>
          </p:txBody>
        </p:sp>
        <p:sp>
          <p:nvSpPr>
            <p:cNvPr id="10268" name="Line 6"/>
            <p:cNvSpPr>
              <a:spLocks noChangeShapeType="1"/>
            </p:cNvSpPr>
            <p:nvPr/>
          </p:nvSpPr>
          <p:spPr bwMode="auto">
            <a:xfrm>
              <a:off x="385" y="1570"/>
              <a:ext cx="0" cy="499"/>
            </a:xfrm>
            <a:prstGeom prst="line">
              <a:avLst/>
            </a:prstGeom>
            <a:noFill/>
            <a:ln w="9525">
              <a:solidFill>
                <a:schemeClr val="tx1"/>
              </a:solidFill>
              <a:round/>
              <a:headEnd/>
              <a:tailEnd/>
            </a:ln>
            <a:effectLst/>
          </p:spPr>
          <p:txBody>
            <a:bodyPr/>
            <a:lstStyle/>
            <a:p>
              <a:endParaRPr lang="en-US"/>
            </a:p>
          </p:txBody>
        </p:sp>
        <p:sp>
          <p:nvSpPr>
            <p:cNvPr id="10269" name="Line 7"/>
            <p:cNvSpPr>
              <a:spLocks noChangeShapeType="1"/>
            </p:cNvSpPr>
            <p:nvPr/>
          </p:nvSpPr>
          <p:spPr bwMode="auto">
            <a:xfrm>
              <a:off x="1020" y="1570"/>
              <a:ext cx="0" cy="499"/>
            </a:xfrm>
            <a:prstGeom prst="line">
              <a:avLst/>
            </a:prstGeom>
            <a:noFill/>
            <a:ln w="9525">
              <a:solidFill>
                <a:schemeClr val="tx1"/>
              </a:solidFill>
              <a:round/>
              <a:headEnd/>
              <a:tailEnd/>
            </a:ln>
            <a:effectLst/>
          </p:spPr>
          <p:txBody>
            <a:bodyPr/>
            <a:lstStyle/>
            <a:p>
              <a:endParaRPr lang="en-US"/>
            </a:p>
          </p:txBody>
        </p:sp>
        <p:sp>
          <p:nvSpPr>
            <p:cNvPr id="10270" name="Rectangle 25"/>
            <p:cNvSpPr>
              <a:spLocks noChangeArrowheads="1"/>
            </p:cNvSpPr>
            <p:nvPr/>
          </p:nvSpPr>
          <p:spPr bwMode="auto">
            <a:xfrm>
              <a:off x="385" y="2069"/>
              <a:ext cx="635" cy="454"/>
            </a:xfrm>
            <a:prstGeom prst="rect">
              <a:avLst/>
            </a:prstGeom>
            <a:solidFill>
              <a:srgbClr val="99CC00"/>
            </a:solidFill>
            <a:ln w="9525">
              <a:solidFill>
                <a:schemeClr val="tx1"/>
              </a:solidFill>
              <a:miter lim="800000"/>
              <a:headEnd/>
              <a:tailEnd/>
            </a:ln>
            <a:effectLst/>
          </p:spPr>
          <p:txBody>
            <a:bodyPr wrap="none" anchor="ctr"/>
            <a:lstStyle/>
            <a:p>
              <a:pPr eaLnBrk="1" hangingPunct="1"/>
              <a:endParaRPr lang="en-GB"/>
            </a:p>
          </p:txBody>
        </p:sp>
        <p:sp>
          <p:nvSpPr>
            <p:cNvPr id="10271" name="Line 26"/>
            <p:cNvSpPr>
              <a:spLocks noChangeShapeType="1"/>
            </p:cNvSpPr>
            <p:nvPr/>
          </p:nvSpPr>
          <p:spPr bwMode="auto">
            <a:xfrm>
              <a:off x="385" y="1570"/>
              <a:ext cx="0" cy="499"/>
            </a:xfrm>
            <a:prstGeom prst="line">
              <a:avLst/>
            </a:prstGeom>
            <a:noFill/>
            <a:ln w="9525">
              <a:solidFill>
                <a:schemeClr val="tx1"/>
              </a:solidFill>
              <a:round/>
              <a:headEnd/>
              <a:tailEnd/>
            </a:ln>
            <a:effectLst/>
          </p:spPr>
          <p:txBody>
            <a:bodyPr/>
            <a:lstStyle/>
            <a:p>
              <a:endParaRPr lang="en-US"/>
            </a:p>
          </p:txBody>
        </p:sp>
        <p:sp>
          <p:nvSpPr>
            <p:cNvPr id="10272" name="Line 27"/>
            <p:cNvSpPr>
              <a:spLocks noChangeShapeType="1"/>
            </p:cNvSpPr>
            <p:nvPr/>
          </p:nvSpPr>
          <p:spPr bwMode="auto">
            <a:xfrm>
              <a:off x="1020" y="1570"/>
              <a:ext cx="0" cy="499"/>
            </a:xfrm>
            <a:prstGeom prst="line">
              <a:avLst/>
            </a:prstGeom>
            <a:noFill/>
            <a:ln w="9525">
              <a:solidFill>
                <a:schemeClr val="tx1"/>
              </a:solidFill>
              <a:round/>
              <a:headEnd/>
              <a:tailEnd/>
            </a:ln>
            <a:effectLst/>
          </p:spPr>
          <p:txBody>
            <a:bodyPr/>
            <a:lstStyle/>
            <a:p>
              <a:endParaRPr lang="en-US"/>
            </a:p>
          </p:txBody>
        </p:sp>
      </p:grpSp>
      <p:grpSp>
        <p:nvGrpSpPr>
          <p:cNvPr id="3" name="Group 45"/>
          <p:cNvGrpSpPr>
            <a:grpSpLocks/>
          </p:cNvGrpSpPr>
          <p:nvPr/>
        </p:nvGrpSpPr>
        <p:grpSpPr bwMode="auto">
          <a:xfrm>
            <a:off x="3024717" y="2492375"/>
            <a:ext cx="1344083" cy="1512888"/>
            <a:chOff x="1428" y="1570"/>
            <a:chExt cx="635" cy="953"/>
          </a:xfrm>
        </p:grpSpPr>
        <p:sp>
          <p:nvSpPr>
            <p:cNvPr id="10261" name="Rectangle 9"/>
            <p:cNvSpPr>
              <a:spLocks noChangeArrowheads="1"/>
            </p:cNvSpPr>
            <p:nvPr/>
          </p:nvSpPr>
          <p:spPr bwMode="auto">
            <a:xfrm>
              <a:off x="1428" y="2296"/>
              <a:ext cx="635" cy="227"/>
            </a:xfrm>
            <a:prstGeom prst="rect">
              <a:avLst/>
            </a:prstGeom>
            <a:solidFill>
              <a:srgbClr val="33CCCC"/>
            </a:solidFill>
            <a:ln w="9525">
              <a:solidFill>
                <a:schemeClr val="tx1"/>
              </a:solidFill>
              <a:miter lim="800000"/>
              <a:headEnd/>
              <a:tailEnd/>
            </a:ln>
            <a:effectLst/>
          </p:spPr>
          <p:txBody>
            <a:bodyPr wrap="none" anchor="ctr"/>
            <a:lstStyle/>
            <a:p>
              <a:pPr eaLnBrk="1" hangingPunct="1"/>
              <a:endParaRPr lang="en-GB"/>
            </a:p>
          </p:txBody>
        </p:sp>
        <p:sp>
          <p:nvSpPr>
            <p:cNvPr id="10262" name="Line 10"/>
            <p:cNvSpPr>
              <a:spLocks noChangeShapeType="1"/>
            </p:cNvSpPr>
            <p:nvPr/>
          </p:nvSpPr>
          <p:spPr bwMode="auto">
            <a:xfrm flipV="1">
              <a:off x="1428" y="1570"/>
              <a:ext cx="0" cy="726"/>
            </a:xfrm>
            <a:prstGeom prst="line">
              <a:avLst/>
            </a:prstGeom>
            <a:noFill/>
            <a:ln w="9525">
              <a:solidFill>
                <a:schemeClr val="tx1"/>
              </a:solidFill>
              <a:round/>
              <a:headEnd/>
              <a:tailEnd/>
            </a:ln>
            <a:effectLst/>
          </p:spPr>
          <p:txBody>
            <a:bodyPr/>
            <a:lstStyle/>
            <a:p>
              <a:endParaRPr lang="en-US"/>
            </a:p>
          </p:txBody>
        </p:sp>
        <p:sp>
          <p:nvSpPr>
            <p:cNvPr id="10263" name="Line 11"/>
            <p:cNvSpPr>
              <a:spLocks noChangeShapeType="1"/>
            </p:cNvSpPr>
            <p:nvPr/>
          </p:nvSpPr>
          <p:spPr bwMode="auto">
            <a:xfrm flipV="1">
              <a:off x="2063" y="1570"/>
              <a:ext cx="0" cy="726"/>
            </a:xfrm>
            <a:prstGeom prst="line">
              <a:avLst/>
            </a:prstGeom>
            <a:noFill/>
            <a:ln w="9525">
              <a:solidFill>
                <a:schemeClr val="tx1"/>
              </a:solidFill>
              <a:round/>
              <a:headEnd/>
              <a:tailEnd/>
            </a:ln>
            <a:effectLst/>
          </p:spPr>
          <p:txBody>
            <a:bodyPr/>
            <a:lstStyle/>
            <a:p>
              <a:endParaRPr lang="en-US"/>
            </a:p>
          </p:txBody>
        </p:sp>
        <p:sp>
          <p:nvSpPr>
            <p:cNvPr id="10264" name="Rectangle 29"/>
            <p:cNvSpPr>
              <a:spLocks noChangeArrowheads="1"/>
            </p:cNvSpPr>
            <p:nvPr/>
          </p:nvSpPr>
          <p:spPr bwMode="auto">
            <a:xfrm>
              <a:off x="1428" y="2296"/>
              <a:ext cx="635" cy="227"/>
            </a:xfrm>
            <a:prstGeom prst="rect">
              <a:avLst/>
            </a:prstGeom>
            <a:solidFill>
              <a:srgbClr val="CC99FF"/>
            </a:solidFill>
            <a:ln w="9525">
              <a:solidFill>
                <a:schemeClr val="tx1"/>
              </a:solidFill>
              <a:miter lim="800000"/>
              <a:headEnd/>
              <a:tailEnd/>
            </a:ln>
            <a:effectLst/>
          </p:spPr>
          <p:txBody>
            <a:bodyPr wrap="none" anchor="ctr"/>
            <a:lstStyle/>
            <a:p>
              <a:pPr eaLnBrk="1" hangingPunct="1"/>
              <a:endParaRPr lang="en-GB"/>
            </a:p>
          </p:txBody>
        </p:sp>
        <p:sp>
          <p:nvSpPr>
            <p:cNvPr id="10265" name="Line 30"/>
            <p:cNvSpPr>
              <a:spLocks noChangeShapeType="1"/>
            </p:cNvSpPr>
            <p:nvPr/>
          </p:nvSpPr>
          <p:spPr bwMode="auto">
            <a:xfrm flipV="1">
              <a:off x="1428" y="1570"/>
              <a:ext cx="0" cy="726"/>
            </a:xfrm>
            <a:prstGeom prst="line">
              <a:avLst/>
            </a:prstGeom>
            <a:noFill/>
            <a:ln w="9525">
              <a:solidFill>
                <a:schemeClr val="tx1"/>
              </a:solidFill>
              <a:round/>
              <a:headEnd/>
              <a:tailEnd/>
            </a:ln>
            <a:effectLst/>
          </p:spPr>
          <p:txBody>
            <a:bodyPr/>
            <a:lstStyle/>
            <a:p>
              <a:endParaRPr lang="en-US"/>
            </a:p>
          </p:txBody>
        </p:sp>
        <p:sp>
          <p:nvSpPr>
            <p:cNvPr id="10266" name="Line 31"/>
            <p:cNvSpPr>
              <a:spLocks noChangeShapeType="1"/>
            </p:cNvSpPr>
            <p:nvPr/>
          </p:nvSpPr>
          <p:spPr bwMode="auto">
            <a:xfrm flipV="1">
              <a:off x="2063" y="1570"/>
              <a:ext cx="0" cy="726"/>
            </a:xfrm>
            <a:prstGeom prst="line">
              <a:avLst/>
            </a:prstGeom>
            <a:noFill/>
            <a:ln w="9525">
              <a:solidFill>
                <a:schemeClr val="tx1"/>
              </a:solidFill>
              <a:round/>
              <a:headEnd/>
              <a:tailEnd/>
            </a:ln>
            <a:effectLst/>
          </p:spPr>
          <p:txBody>
            <a:bodyPr/>
            <a:lstStyle/>
            <a:p>
              <a:endParaRPr lang="en-US"/>
            </a:p>
          </p:txBody>
        </p:sp>
      </p:grpSp>
      <p:sp>
        <p:nvSpPr>
          <p:cNvPr id="11296" name="AutoShape 32"/>
          <p:cNvSpPr>
            <a:spLocks noChangeArrowheads="1"/>
          </p:cNvSpPr>
          <p:nvPr/>
        </p:nvSpPr>
        <p:spPr bwMode="auto">
          <a:xfrm>
            <a:off x="4751917" y="3068639"/>
            <a:ext cx="1634067" cy="504825"/>
          </a:xfrm>
          <a:prstGeom prst="rightArrow">
            <a:avLst>
              <a:gd name="adj1" fmla="val 50000"/>
              <a:gd name="adj2" fmla="val 60692"/>
            </a:avLst>
          </a:prstGeom>
          <a:solidFill>
            <a:schemeClr val="tx1"/>
          </a:solidFill>
          <a:ln w="9525">
            <a:solidFill>
              <a:schemeClr val="tx1"/>
            </a:solidFill>
            <a:miter lim="800000"/>
            <a:headEnd/>
            <a:tailEnd/>
          </a:ln>
          <a:effectLst/>
        </p:spPr>
        <p:txBody>
          <a:bodyPr wrap="none" anchor="ctr"/>
          <a:lstStyle/>
          <a:p>
            <a:pPr eaLnBrk="1" hangingPunct="1"/>
            <a:endParaRPr lang="en-GB"/>
          </a:p>
        </p:txBody>
      </p:sp>
      <p:sp>
        <p:nvSpPr>
          <p:cNvPr id="11297" name="Text Box 33"/>
          <p:cNvSpPr txBox="1">
            <a:spLocks noChangeArrowheads="1"/>
          </p:cNvSpPr>
          <p:nvPr/>
        </p:nvSpPr>
        <p:spPr bwMode="auto">
          <a:xfrm>
            <a:off x="2256367" y="2997200"/>
            <a:ext cx="575733" cy="641350"/>
          </a:xfrm>
          <a:prstGeom prst="rect">
            <a:avLst/>
          </a:prstGeom>
          <a:noFill/>
          <a:ln w="9525">
            <a:noFill/>
            <a:miter lim="800000"/>
            <a:headEnd/>
            <a:tailEnd/>
          </a:ln>
          <a:effectLst/>
        </p:spPr>
        <p:txBody>
          <a:bodyPr>
            <a:spAutoFit/>
          </a:bodyPr>
          <a:lstStyle/>
          <a:p>
            <a:pPr eaLnBrk="1" hangingPunct="1">
              <a:spcBef>
                <a:spcPct val="50000"/>
              </a:spcBef>
            </a:pPr>
            <a:r>
              <a:rPr lang="en-GB" altLang="en-US" sz="3600" b="1"/>
              <a:t>+</a:t>
            </a:r>
            <a:endParaRPr lang="en-US" altLang="en-US" sz="3600" b="1"/>
          </a:p>
        </p:txBody>
      </p:sp>
      <p:grpSp>
        <p:nvGrpSpPr>
          <p:cNvPr id="4" name="Group 52"/>
          <p:cNvGrpSpPr>
            <a:grpSpLocks/>
          </p:cNvGrpSpPr>
          <p:nvPr/>
        </p:nvGrpSpPr>
        <p:grpSpPr bwMode="auto">
          <a:xfrm>
            <a:off x="7152218" y="2492375"/>
            <a:ext cx="1248833" cy="1512888"/>
            <a:chOff x="3379" y="1570"/>
            <a:chExt cx="590" cy="953"/>
          </a:xfrm>
        </p:grpSpPr>
        <p:sp>
          <p:nvSpPr>
            <p:cNvPr id="10255" name="Line 15"/>
            <p:cNvSpPr>
              <a:spLocks noChangeShapeType="1"/>
            </p:cNvSpPr>
            <p:nvPr/>
          </p:nvSpPr>
          <p:spPr bwMode="auto">
            <a:xfrm>
              <a:off x="3969" y="1570"/>
              <a:ext cx="0" cy="953"/>
            </a:xfrm>
            <a:prstGeom prst="line">
              <a:avLst/>
            </a:prstGeom>
            <a:noFill/>
            <a:ln w="9525">
              <a:solidFill>
                <a:schemeClr val="tx1"/>
              </a:solidFill>
              <a:round/>
              <a:headEnd/>
              <a:tailEnd/>
            </a:ln>
            <a:effectLst/>
          </p:spPr>
          <p:txBody>
            <a:bodyPr/>
            <a:lstStyle/>
            <a:p>
              <a:endParaRPr lang="en-US"/>
            </a:p>
          </p:txBody>
        </p:sp>
        <p:sp>
          <p:nvSpPr>
            <p:cNvPr id="10256" name="Line 16"/>
            <p:cNvSpPr>
              <a:spLocks noChangeShapeType="1"/>
            </p:cNvSpPr>
            <p:nvPr/>
          </p:nvSpPr>
          <p:spPr bwMode="auto">
            <a:xfrm>
              <a:off x="3379" y="1570"/>
              <a:ext cx="0" cy="953"/>
            </a:xfrm>
            <a:prstGeom prst="line">
              <a:avLst/>
            </a:prstGeom>
            <a:noFill/>
            <a:ln w="9525">
              <a:solidFill>
                <a:schemeClr val="tx1"/>
              </a:solidFill>
              <a:round/>
              <a:headEnd/>
              <a:tailEnd/>
            </a:ln>
            <a:effectLst/>
          </p:spPr>
          <p:txBody>
            <a:bodyPr/>
            <a:lstStyle/>
            <a:p>
              <a:endParaRPr lang="en-US"/>
            </a:p>
          </p:txBody>
        </p:sp>
        <p:sp>
          <p:nvSpPr>
            <p:cNvPr id="10257" name="Line 17"/>
            <p:cNvSpPr>
              <a:spLocks noChangeShapeType="1"/>
            </p:cNvSpPr>
            <p:nvPr/>
          </p:nvSpPr>
          <p:spPr bwMode="auto">
            <a:xfrm>
              <a:off x="3379" y="2523"/>
              <a:ext cx="590" cy="0"/>
            </a:xfrm>
            <a:prstGeom prst="line">
              <a:avLst/>
            </a:prstGeom>
            <a:noFill/>
            <a:ln w="9525">
              <a:solidFill>
                <a:schemeClr val="tx1"/>
              </a:solidFill>
              <a:round/>
              <a:headEnd/>
              <a:tailEnd/>
            </a:ln>
            <a:effectLst/>
          </p:spPr>
          <p:txBody>
            <a:bodyPr/>
            <a:lstStyle/>
            <a:p>
              <a:endParaRPr lang="en-US"/>
            </a:p>
          </p:txBody>
        </p:sp>
        <p:sp>
          <p:nvSpPr>
            <p:cNvPr id="10258" name="Line 35"/>
            <p:cNvSpPr>
              <a:spLocks noChangeShapeType="1"/>
            </p:cNvSpPr>
            <p:nvPr/>
          </p:nvSpPr>
          <p:spPr bwMode="auto">
            <a:xfrm>
              <a:off x="3969" y="1570"/>
              <a:ext cx="0" cy="953"/>
            </a:xfrm>
            <a:prstGeom prst="line">
              <a:avLst/>
            </a:prstGeom>
            <a:noFill/>
            <a:ln w="9525">
              <a:solidFill>
                <a:schemeClr val="tx1"/>
              </a:solidFill>
              <a:round/>
              <a:headEnd/>
              <a:tailEnd/>
            </a:ln>
            <a:effectLst/>
          </p:spPr>
          <p:txBody>
            <a:bodyPr/>
            <a:lstStyle/>
            <a:p>
              <a:endParaRPr lang="en-US"/>
            </a:p>
          </p:txBody>
        </p:sp>
        <p:sp>
          <p:nvSpPr>
            <p:cNvPr id="10259" name="Line 36"/>
            <p:cNvSpPr>
              <a:spLocks noChangeShapeType="1"/>
            </p:cNvSpPr>
            <p:nvPr/>
          </p:nvSpPr>
          <p:spPr bwMode="auto">
            <a:xfrm>
              <a:off x="3379" y="1570"/>
              <a:ext cx="0" cy="953"/>
            </a:xfrm>
            <a:prstGeom prst="line">
              <a:avLst/>
            </a:prstGeom>
            <a:noFill/>
            <a:ln w="9525">
              <a:solidFill>
                <a:schemeClr val="tx1"/>
              </a:solidFill>
              <a:round/>
              <a:headEnd/>
              <a:tailEnd/>
            </a:ln>
            <a:effectLst/>
          </p:spPr>
          <p:txBody>
            <a:bodyPr/>
            <a:lstStyle/>
            <a:p>
              <a:endParaRPr lang="en-US"/>
            </a:p>
          </p:txBody>
        </p:sp>
        <p:sp>
          <p:nvSpPr>
            <p:cNvPr id="10260" name="Line 37"/>
            <p:cNvSpPr>
              <a:spLocks noChangeShapeType="1"/>
            </p:cNvSpPr>
            <p:nvPr/>
          </p:nvSpPr>
          <p:spPr bwMode="auto">
            <a:xfrm>
              <a:off x="3379" y="2523"/>
              <a:ext cx="590" cy="0"/>
            </a:xfrm>
            <a:prstGeom prst="line">
              <a:avLst/>
            </a:prstGeom>
            <a:noFill/>
            <a:ln w="9525">
              <a:solidFill>
                <a:schemeClr val="tx1"/>
              </a:solidFill>
              <a:round/>
              <a:headEnd/>
              <a:tailEnd/>
            </a:ln>
            <a:effectLst/>
          </p:spPr>
          <p:txBody>
            <a:bodyPr/>
            <a:lstStyle/>
            <a:p>
              <a:endParaRPr lang="en-US"/>
            </a:p>
          </p:txBody>
        </p:sp>
      </p:grpSp>
      <p:sp>
        <p:nvSpPr>
          <p:cNvPr id="11307" name="Text Box 43"/>
          <p:cNvSpPr txBox="1">
            <a:spLocks noChangeArrowheads="1"/>
          </p:cNvSpPr>
          <p:nvPr/>
        </p:nvSpPr>
        <p:spPr bwMode="auto">
          <a:xfrm>
            <a:off x="6671734" y="1773239"/>
            <a:ext cx="2785533" cy="466725"/>
          </a:xfrm>
          <a:prstGeom prst="rect">
            <a:avLst/>
          </a:prstGeom>
          <a:solidFill>
            <a:srgbClr val="CCFFFF"/>
          </a:solidFill>
          <a:ln w="9525">
            <a:solidFill>
              <a:srgbClr val="0000FF"/>
            </a:solidFill>
            <a:miter lim="800000"/>
            <a:headEnd/>
            <a:tailEnd/>
          </a:ln>
          <a:effectLst/>
        </p:spPr>
        <p:txBody>
          <a:bodyPr>
            <a:spAutoFit/>
          </a:bodyPr>
          <a:lstStyle/>
          <a:p>
            <a:pPr eaLnBrk="1" hangingPunct="1">
              <a:spcBef>
                <a:spcPct val="50000"/>
              </a:spcBef>
            </a:pPr>
            <a:r>
              <a:rPr lang="en-GB" altLang="en-US" sz="2400" b="1"/>
              <a:t>PRODUCTS</a:t>
            </a:r>
            <a:endParaRPr lang="en-US" altLang="en-US" sz="2400" b="1"/>
          </a:p>
        </p:txBody>
      </p:sp>
      <p:sp>
        <p:nvSpPr>
          <p:cNvPr id="11310" name="Freeform 46"/>
          <p:cNvSpPr>
            <a:spLocks/>
          </p:cNvSpPr>
          <p:nvPr/>
        </p:nvSpPr>
        <p:spPr bwMode="auto">
          <a:xfrm>
            <a:off x="7137401" y="3622676"/>
            <a:ext cx="1327151" cy="415925"/>
          </a:xfrm>
          <a:custGeom>
            <a:avLst/>
            <a:gdLst>
              <a:gd name="T0" fmla="*/ 15875 w 627"/>
              <a:gd name="T1" fmla="*/ 377825 h 262"/>
              <a:gd name="T2" fmla="*/ 615950 w 627"/>
              <a:gd name="T3" fmla="*/ 392113 h 262"/>
              <a:gd name="T4" fmla="*/ 701675 w 627"/>
              <a:gd name="T5" fmla="*/ 363538 h 262"/>
              <a:gd name="T6" fmla="*/ 787400 w 627"/>
              <a:gd name="T7" fmla="*/ 392113 h 262"/>
              <a:gd name="T8" fmla="*/ 930275 w 627"/>
              <a:gd name="T9" fmla="*/ 377825 h 262"/>
              <a:gd name="T10" fmla="*/ 844550 w 627"/>
              <a:gd name="T11" fmla="*/ 149225 h 262"/>
              <a:gd name="T12" fmla="*/ 430213 w 627"/>
              <a:gd name="T13" fmla="*/ 92075 h 262"/>
              <a:gd name="T14" fmla="*/ 287338 w 627"/>
              <a:gd name="T15" fmla="*/ 177800 h 262"/>
              <a:gd name="T16" fmla="*/ 115888 w 627"/>
              <a:gd name="T17" fmla="*/ 106363 h 262"/>
              <a:gd name="T18" fmla="*/ 73025 w 627"/>
              <a:gd name="T19" fmla="*/ 134938 h 262"/>
              <a:gd name="T20" fmla="*/ 15875 w 627"/>
              <a:gd name="T21" fmla="*/ 234950 h 262"/>
              <a:gd name="T22" fmla="*/ 1588 w 627"/>
              <a:gd name="T23" fmla="*/ 277813 h 262"/>
              <a:gd name="T24" fmla="*/ 15875 w 627"/>
              <a:gd name="T25" fmla="*/ 377825 h 2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7" h="262">
                <a:moveTo>
                  <a:pt x="10" y="238"/>
                </a:moveTo>
                <a:cubicBezTo>
                  <a:pt x="180" y="249"/>
                  <a:pt x="200" y="255"/>
                  <a:pt x="388" y="247"/>
                </a:cubicBezTo>
                <a:cubicBezTo>
                  <a:pt x="406" y="241"/>
                  <a:pt x="424" y="235"/>
                  <a:pt x="442" y="229"/>
                </a:cubicBezTo>
                <a:cubicBezTo>
                  <a:pt x="460" y="223"/>
                  <a:pt x="496" y="247"/>
                  <a:pt x="496" y="247"/>
                </a:cubicBezTo>
                <a:cubicBezTo>
                  <a:pt x="526" y="244"/>
                  <a:pt x="568" y="262"/>
                  <a:pt x="586" y="238"/>
                </a:cubicBezTo>
                <a:cubicBezTo>
                  <a:pt x="627" y="183"/>
                  <a:pt x="570" y="120"/>
                  <a:pt x="532" y="94"/>
                </a:cubicBezTo>
                <a:cubicBezTo>
                  <a:pt x="469" y="0"/>
                  <a:pt x="410" y="52"/>
                  <a:pt x="271" y="58"/>
                </a:cubicBezTo>
                <a:cubicBezTo>
                  <a:pt x="255" y="107"/>
                  <a:pt x="231" y="104"/>
                  <a:pt x="181" y="112"/>
                </a:cubicBezTo>
                <a:cubicBezTo>
                  <a:pt x="127" y="103"/>
                  <a:pt x="110" y="104"/>
                  <a:pt x="73" y="67"/>
                </a:cubicBezTo>
                <a:cubicBezTo>
                  <a:pt x="64" y="73"/>
                  <a:pt x="51" y="75"/>
                  <a:pt x="46" y="85"/>
                </a:cubicBezTo>
                <a:cubicBezTo>
                  <a:pt x="10" y="157"/>
                  <a:pt x="67" y="129"/>
                  <a:pt x="10" y="148"/>
                </a:cubicBezTo>
                <a:cubicBezTo>
                  <a:pt x="7" y="157"/>
                  <a:pt x="0" y="166"/>
                  <a:pt x="1" y="175"/>
                </a:cubicBezTo>
                <a:cubicBezTo>
                  <a:pt x="9" y="245"/>
                  <a:pt x="35" y="213"/>
                  <a:pt x="10" y="238"/>
                </a:cubicBezTo>
                <a:close/>
              </a:path>
            </a:pathLst>
          </a:custGeom>
          <a:solidFill>
            <a:srgbClr val="FF6600"/>
          </a:solidFill>
          <a:ln w="9525">
            <a:solidFill>
              <a:schemeClr val="tx1"/>
            </a:solidFill>
            <a:round/>
            <a:headEnd/>
            <a:tailEnd/>
          </a:ln>
          <a:effectLst/>
        </p:spPr>
        <p:txBody>
          <a:bodyPr/>
          <a:lstStyle/>
          <a:p>
            <a:endParaRPr lang="en-US"/>
          </a:p>
        </p:txBody>
      </p:sp>
      <p:sp>
        <p:nvSpPr>
          <p:cNvPr id="11311" name="Freeform 47"/>
          <p:cNvSpPr>
            <a:spLocks/>
          </p:cNvSpPr>
          <p:nvPr/>
        </p:nvSpPr>
        <p:spPr bwMode="auto">
          <a:xfrm>
            <a:off x="7152217" y="3284539"/>
            <a:ext cx="1193800" cy="466725"/>
          </a:xfrm>
          <a:custGeom>
            <a:avLst/>
            <a:gdLst>
              <a:gd name="T0" fmla="*/ 166688 w 564"/>
              <a:gd name="T1" fmla="*/ 84688 h 248"/>
              <a:gd name="T2" fmla="*/ 295275 w 564"/>
              <a:gd name="T3" fmla="*/ 67750 h 248"/>
              <a:gd name="T4" fmla="*/ 452438 w 564"/>
              <a:gd name="T5" fmla="*/ 33875 h 248"/>
              <a:gd name="T6" fmla="*/ 566738 w 564"/>
              <a:gd name="T7" fmla="*/ 0 h 248"/>
              <a:gd name="T8" fmla="*/ 623888 w 564"/>
              <a:gd name="T9" fmla="*/ 16938 h 248"/>
              <a:gd name="T10" fmla="*/ 681038 w 564"/>
              <a:gd name="T11" fmla="*/ 50813 h 248"/>
              <a:gd name="T12" fmla="*/ 752475 w 564"/>
              <a:gd name="T13" fmla="*/ 67750 h 248"/>
              <a:gd name="T14" fmla="*/ 866775 w 564"/>
              <a:gd name="T15" fmla="*/ 169376 h 248"/>
              <a:gd name="T16" fmla="*/ 781050 w 564"/>
              <a:gd name="T17" fmla="*/ 321814 h 248"/>
              <a:gd name="T18" fmla="*/ 695325 w 564"/>
              <a:gd name="T19" fmla="*/ 406502 h 248"/>
              <a:gd name="T20" fmla="*/ 552450 w 564"/>
              <a:gd name="T21" fmla="*/ 440378 h 248"/>
              <a:gd name="T22" fmla="*/ 423863 w 564"/>
              <a:gd name="T23" fmla="*/ 389565 h 248"/>
              <a:gd name="T24" fmla="*/ 338138 w 564"/>
              <a:gd name="T25" fmla="*/ 457315 h 248"/>
              <a:gd name="T26" fmla="*/ 209550 w 564"/>
              <a:gd name="T27" fmla="*/ 389565 h 248"/>
              <a:gd name="T28" fmla="*/ 195263 w 564"/>
              <a:gd name="T29" fmla="*/ 338752 h 248"/>
              <a:gd name="T30" fmla="*/ 95250 w 564"/>
              <a:gd name="T31" fmla="*/ 304877 h 248"/>
              <a:gd name="T32" fmla="*/ 80963 w 564"/>
              <a:gd name="T33" fmla="*/ 237126 h 248"/>
              <a:gd name="T34" fmla="*/ 80963 w 564"/>
              <a:gd name="T35" fmla="*/ 186314 h 248"/>
              <a:gd name="T36" fmla="*/ 95250 w 564"/>
              <a:gd name="T37" fmla="*/ 135501 h 248"/>
              <a:gd name="T38" fmla="*/ 195263 w 564"/>
              <a:gd name="T39" fmla="*/ 84688 h 248"/>
              <a:gd name="T40" fmla="*/ 166688 w 564"/>
              <a:gd name="T41" fmla="*/ 84688 h 2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64" h="248">
                <a:moveTo>
                  <a:pt x="105" y="45"/>
                </a:moveTo>
                <a:cubicBezTo>
                  <a:pt x="144" y="19"/>
                  <a:pt x="145" y="9"/>
                  <a:pt x="186" y="36"/>
                </a:cubicBezTo>
                <a:cubicBezTo>
                  <a:pt x="250" y="15"/>
                  <a:pt x="169" y="40"/>
                  <a:pt x="285" y="18"/>
                </a:cubicBezTo>
                <a:cubicBezTo>
                  <a:pt x="309" y="13"/>
                  <a:pt x="357" y="0"/>
                  <a:pt x="357" y="0"/>
                </a:cubicBezTo>
                <a:cubicBezTo>
                  <a:pt x="369" y="3"/>
                  <a:pt x="383" y="1"/>
                  <a:pt x="393" y="9"/>
                </a:cubicBezTo>
                <a:cubicBezTo>
                  <a:pt x="428" y="37"/>
                  <a:pt x="370" y="47"/>
                  <a:pt x="429" y="27"/>
                </a:cubicBezTo>
                <a:cubicBezTo>
                  <a:pt x="354" y="2"/>
                  <a:pt x="459" y="31"/>
                  <a:pt x="474" y="36"/>
                </a:cubicBezTo>
                <a:cubicBezTo>
                  <a:pt x="498" y="72"/>
                  <a:pt x="511" y="66"/>
                  <a:pt x="546" y="90"/>
                </a:cubicBezTo>
                <a:cubicBezTo>
                  <a:pt x="564" y="145"/>
                  <a:pt x="541" y="155"/>
                  <a:pt x="492" y="171"/>
                </a:cubicBezTo>
                <a:cubicBezTo>
                  <a:pt x="518" y="248"/>
                  <a:pt x="529" y="227"/>
                  <a:pt x="438" y="216"/>
                </a:cubicBezTo>
                <a:cubicBezTo>
                  <a:pt x="398" y="190"/>
                  <a:pt x="374" y="194"/>
                  <a:pt x="348" y="234"/>
                </a:cubicBezTo>
                <a:cubicBezTo>
                  <a:pt x="323" y="217"/>
                  <a:pt x="302" y="198"/>
                  <a:pt x="267" y="207"/>
                </a:cubicBezTo>
                <a:cubicBezTo>
                  <a:pt x="246" y="212"/>
                  <a:pt x="213" y="243"/>
                  <a:pt x="213" y="243"/>
                </a:cubicBezTo>
                <a:cubicBezTo>
                  <a:pt x="192" y="181"/>
                  <a:pt x="224" y="248"/>
                  <a:pt x="132" y="207"/>
                </a:cubicBezTo>
                <a:cubicBezTo>
                  <a:pt x="123" y="203"/>
                  <a:pt x="130" y="187"/>
                  <a:pt x="123" y="180"/>
                </a:cubicBezTo>
                <a:cubicBezTo>
                  <a:pt x="119" y="176"/>
                  <a:pt x="60" y="162"/>
                  <a:pt x="60" y="162"/>
                </a:cubicBezTo>
                <a:cubicBezTo>
                  <a:pt x="57" y="150"/>
                  <a:pt x="58" y="136"/>
                  <a:pt x="51" y="126"/>
                </a:cubicBezTo>
                <a:cubicBezTo>
                  <a:pt x="32" y="97"/>
                  <a:pt x="0" y="116"/>
                  <a:pt x="51" y="99"/>
                </a:cubicBezTo>
                <a:cubicBezTo>
                  <a:pt x="54" y="90"/>
                  <a:pt x="53" y="78"/>
                  <a:pt x="60" y="72"/>
                </a:cubicBezTo>
                <a:cubicBezTo>
                  <a:pt x="80" y="56"/>
                  <a:pt x="109" y="74"/>
                  <a:pt x="123" y="45"/>
                </a:cubicBezTo>
                <a:cubicBezTo>
                  <a:pt x="126" y="40"/>
                  <a:pt x="111" y="45"/>
                  <a:pt x="105" y="45"/>
                </a:cubicBezTo>
                <a:close/>
              </a:path>
            </a:pathLst>
          </a:custGeom>
          <a:solidFill>
            <a:srgbClr val="E7F4F5"/>
          </a:solidFill>
          <a:ln w="9525">
            <a:solidFill>
              <a:schemeClr val="tx1"/>
            </a:solidFill>
            <a:round/>
            <a:headEnd/>
            <a:tailEnd/>
          </a:ln>
          <a:effectLst/>
        </p:spPr>
        <p:txBody>
          <a:bodyPr/>
          <a:lstStyle/>
          <a:p>
            <a:endParaRPr lang="en-US"/>
          </a:p>
        </p:txBody>
      </p:sp>
      <p:sp>
        <p:nvSpPr>
          <p:cNvPr id="10251" name="Text Box 48"/>
          <p:cNvSpPr txBox="1">
            <a:spLocks noChangeArrowheads="1"/>
          </p:cNvSpPr>
          <p:nvPr/>
        </p:nvSpPr>
        <p:spPr bwMode="auto">
          <a:xfrm>
            <a:off x="1007533" y="188913"/>
            <a:ext cx="10464800" cy="1077218"/>
          </a:xfrm>
          <a:prstGeom prst="rect">
            <a:avLst/>
          </a:prstGeom>
          <a:solidFill>
            <a:srgbClr val="FFFFCC"/>
          </a:solidFill>
          <a:ln w="9525">
            <a:solidFill>
              <a:srgbClr val="FF0000"/>
            </a:solidFill>
            <a:miter lim="800000"/>
            <a:headEnd/>
            <a:tailEnd/>
          </a:ln>
          <a:effectLst/>
        </p:spPr>
        <p:txBody>
          <a:bodyPr>
            <a:spAutoFit/>
          </a:bodyPr>
          <a:lstStyle/>
          <a:p>
            <a:pPr eaLnBrk="1" hangingPunct="1">
              <a:spcBef>
                <a:spcPct val="50000"/>
              </a:spcBef>
            </a:pPr>
            <a:r>
              <a:rPr lang="en-GB" altLang="en-US" sz="3200" b="1" dirty="0"/>
              <a:t>ATOM ECONOMY</a:t>
            </a:r>
            <a:r>
              <a:rPr lang="en-GB" altLang="en-US" sz="3200" dirty="0"/>
              <a:t> is the </a:t>
            </a:r>
            <a:r>
              <a:rPr lang="en-GB" altLang="en-US" sz="3200" dirty="0">
                <a:solidFill>
                  <a:srgbClr val="0000FF"/>
                </a:solidFill>
              </a:rPr>
              <a:t>mass of the product </a:t>
            </a:r>
            <a:r>
              <a:rPr lang="en-GB" altLang="en-US" sz="3200" b="1" dirty="0">
                <a:solidFill>
                  <a:srgbClr val="0000FF"/>
                </a:solidFill>
              </a:rPr>
              <a:t>you want</a:t>
            </a:r>
            <a:r>
              <a:rPr lang="en-GB" altLang="en-US" sz="3200" dirty="0"/>
              <a:t> as a % of the </a:t>
            </a:r>
            <a:r>
              <a:rPr lang="en-GB" altLang="en-US" sz="3200" dirty="0">
                <a:solidFill>
                  <a:srgbClr val="FF0000"/>
                </a:solidFill>
              </a:rPr>
              <a:t>mass of </a:t>
            </a:r>
            <a:r>
              <a:rPr lang="en-GB" altLang="en-US" sz="3200" b="1" dirty="0">
                <a:solidFill>
                  <a:srgbClr val="FF0000"/>
                </a:solidFill>
              </a:rPr>
              <a:t>all</a:t>
            </a:r>
            <a:r>
              <a:rPr lang="en-GB" altLang="en-US" sz="3200" dirty="0">
                <a:solidFill>
                  <a:srgbClr val="FF0000"/>
                </a:solidFill>
              </a:rPr>
              <a:t> the products you make</a:t>
            </a:r>
            <a:endParaRPr lang="en-US" altLang="en-US" sz="3200" dirty="0">
              <a:solidFill>
                <a:srgbClr val="FF0000"/>
              </a:solidFill>
            </a:endParaRPr>
          </a:p>
        </p:txBody>
      </p:sp>
      <p:sp>
        <p:nvSpPr>
          <p:cNvPr id="11313" name="AutoShape 49"/>
          <p:cNvSpPr>
            <a:spLocks noChangeArrowheads="1"/>
          </p:cNvSpPr>
          <p:nvPr/>
        </p:nvSpPr>
        <p:spPr bwMode="auto">
          <a:xfrm>
            <a:off x="3983567" y="4652963"/>
            <a:ext cx="3071284" cy="504825"/>
          </a:xfrm>
          <a:prstGeom prst="wedgeRoundRectCallout">
            <a:avLst>
              <a:gd name="adj1" fmla="val 57110"/>
              <a:gd name="adj2" fmla="val -174472"/>
              <a:gd name="adj3" fmla="val 16667"/>
            </a:avLst>
          </a:prstGeom>
          <a:solidFill>
            <a:srgbClr val="FFA365"/>
          </a:solidFill>
          <a:ln w="9525">
            <a:solidFill>
              <a:schemeClr val="tx1"/>
            </a:solidFill>
            <a:miter lim="800000"/>
            <a:headEnd/>
            <a:tailEnd/>
          </a:ln>
          <a:effectLst/>
        </p:spPr>
        <p:txBody>
          <a:bodyPr/>
          <a:lstStyle/>
          <a:p>
            <a:pPr algn="ctr" eaLnBrk="1" hangingPunct="1"/>
            <a:r>
              <a:rPr lang="en-GB" altLang="en-US" sz="2800" b="1"/>
              <a:t>Stuff you want</a:t>
            </a:r>
            <a:endParaRPr lang="en-US" altLang="en-US" sz="2800" b="1"/>
          </a:p>
        </p:txBody>
      </p:sp>
      <p:sp>
        <p:nvSpPr>
          <p:cNvPr id="11314" name="AutoShape 50"/>
          <p:cNvSpPr>
            <a:spLocks noChangeArrowheads="1"/>
          </p:cNvSpPr>
          <p:nvPr/>
        </p:nvSpPr>
        <p:spPr bwMode="auto">
          <a:xfrm>
            <a:off x="8879417" y="3141665"/>
            <a:ext cx="3071283" cy="1070572"/>
          </a:xfrm>
          <a:prstGeom prst="wedgeRoundRectCallout">
            <a:avLst>
              <a:gd name="adj1" fmla="val -75569"/>
              <a:gd name="adj2" fmla="val -28569"/>
              <a:gd name="adj3" fmla="val 16667"/>
            </a:avLst>
          </a:prstGeom>
          <a:solidFill>
            <a:srgbClr val="E7F4F5"/>
          </a:solidFill>
          <a:ln w="9525">
            <a:solidFill>
              <a:schemeClr val="tx1"/>
            </a:solidFill>
            <a:miter lim="800000"/>
            <a:headEnd/>
            <a:tailEnd/>
          </a:ln>
          <a:effectLst/>
        </p:spPr>
        <p:txBody>
          <a:bodyPr/>
          <a:lstStyle/>
          <a:p>
            <a:pPr algn="ctr" eaLnBrk="1" hangingPunct="1"/>
            <a:r>
              <a:rPr lang="en-GB" altLang="en-US" sz="2800" b="1"/>
              <a:t>Stuff you also get but don’t want</a:t>
            </a:r>
            <a:endParaRPr lang="en-US" altLang="en-US" sz="2800" b="1"/>
          </a:p>
        </p:txBody>
      </p:sp>
      <p:sp>
        <p:nvSpPr>
          <p:cNvPr id="11315" name="AutoShape 51"/>
          <p:cNvSpPr>
            <a:spLocks noChangeArrowheads="1"/>
          </p:cNvSpPr>
          <p:nvPr/>
        </p:nvSpPr>
        <p:spPr bwMode="auto">
          <a:xfrm>
            <a:off x="7345180" y="5084763"/>
            <a:ext cx="3265671" cy="1439862"/>
          </a:xfrm>
          <a:prstGeom prst="wedgeEllipseCallout">
            <a:avLst>
              <a:gd name="adj1" fmla="val -34380"/>
              <a:gd name="adj2" fmla="val -110639"/>
            </a:avLst>
          </a:prstGeom>
          <a:noFill/>
          <a:ln w="9525">
            <a:solidFill>
              <a:schemeClr val="tx1"/>
            </a:solidFill>
            <a:miter lim="800000"/>
            <a:headEnd/>
            <a:tailEnd/>
          </a:ln>
          <a:effectLst/>
        </p:spPr>
        <p:txBody>
          <a:bodyPr/>
          <a:lstStyle/>
          <a:p>
            <a:pPr algn="ctr" eaLnBrk="1" hangingPunct="1"/>
            <a:r>
              <a:rPr lang="en-GB" altLang="en-US" sz="2400" b="1" dirty="0"/>
              <a:t>ATOM ECONOMY about 50%</a:t>
            </a:r>
            <a:endParaRPr lang="en-US" altLang="en-US" sz="2400" b="1" dirty="0"/>
          </a:p>
        </p:txBody>
      </p:sp>
    </p:spTree>
    <p:custDataLst>
      <p:tags r:id="rId1"/>
    </p:custDataLst>
    <p:extLst>
      <p:ext uri="{BB962C8B-B14F-4D97-AF65-F5344CB8AC3E}">
        <p14:creationId xmlns:p14="http://schemas.microsoft.com/office/powerpoint/2010/main" val="41680776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9" presetClass="entr" presetSubtype="0" fill="hold" grpId="0" nodeType="withEffect">
                                  <p:stCondLst>
                                    <p:cond delay="0"/>
                                  </p:stCondLst>
                                  <p:childTnLst>
                                    <p:set>
                                      <p:cBhvr>
                                        <p:cTn id="10" dur="1" fill="hold">
                                          <p:stCondLst>
                                            <p:cond delay="0"/>
                                          </p:stCondLst>
                                        </p:cTn>
                                        <p:tgtEl>
                                          <p:spTgt spid="11297"/>
                                        </p:tgtEl>
                                        <p:attrNameLst>
                                          <p:attrName>style.visibility</p:attrName>
                                        </p:attrNameLst>
                                      </p:cBhvr>
                                      <p:to>
                                        <p:strVal val="visible"/>
                                      </p:to>
                                    </p:set>
                                    <p:animEffect transition="in" filter="dissolve">
                                      <p:cBhvr>
                                        <p:cTn id="11" dur="500"/>
                                        <p:tgtEl>
                                          <p:spTgt spid="11297"/>
                                        </p:tgtEl>
                                      </p:cBhvr>
                                    </p:animEffect>
                                  </p:childTnLst>
                                </p:cTn>
                              </p:par>
                              <p:par>
                                <p:cTn id="12" presetID="2" presetClass="entr" presetSubtype="1"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stCondLst>
                                    <p:cond delay="0"/>
                                  </p:stCondLst>
                                  <p:childTnLst>
                                    <p:set>
                                      <p:cBhvr>
                                        <p:cTn id="17" dur="1" fill="hold">
                                          <p:stCondLst>
                                            <p:cond delay="0"/>
                                          </p:stCondLst>
                                        </p:cTn>
                                        <p:tgtEl>
                                          <p:spTgt spid="11286"/>
                                        </p:tgtEl>
                                        <p:attrNameLst>
                                          <p:attrName>style.visibility</p:attrName>
                                        </p:attrNameLst>
                                      </p:cBhvr>
                                      <p:to>
                                        <p:strVal val="visible"/>
                                      </p:to>
                                    </p:set>
                                    <p:anim calcmode="lin" valueType="num">
                                      <p:cBhvr additive="base">
                                        <p:cTn id="18" dur="500" fill="hold"/>
                                        <p:tgtEl>
                                          <p:spTgt spid="11286"/>
                                        </p:tgtEl>
                                        <p:attrNameLst>
                                          <p:attrName>ppt_x</p:attrName>
                                        </p:attrNameLst>
                                      </p:cBhvr>
                                      <p:tavLst>
                                        <p:tav tm="0">
                                          <p:val>
                                            <p:strVal val="#ppt_x"/>
                                          </p:val>
                                        </p:tav>
                                        <p:tav tm="100000">
                                          <p:val>
                                            <p:strVal val="#ppt_x"/>
                                          </p:val>
                                        </p:tav>
                                      </p:tavLst>
                                    </p:anim>
                                    <p:anim calcmode="lin" valueType="num">
                                      <p:cBhvr additive="base">
                                        <p:cTn id="19" dur="500" fill="hold"/>
                                        <p:tgtEl>
                                          <p:spTgt spid="11286"/>
                                        </p:tgtEl>
                                        <p:attrNameLst>
                                          <p:attrName>ppt_y</p:attrName>
                                        </p:attrNameLst>
                                      </p:cBhvr>
                                      <p:tavLst>
                                        <p:tav tm="0">
                                          <p:val>
                                            <p:strVal val="0-#ppt_h/2"/>
                                          </p:val>
                                        </p:tav>
                                        <p:tav tm="100000">
                                          <p:val>
                                            <p:strVal val="#ppt_y"/>
                                          </p:val>
                                        </p:tav>
                                      </p:tavLst>
                                    </p:anim>
                                  </p:childTnLst>
                                </p:cTn>
                              </p:par>
                              <p:par>
                                <p:cTn id="20" presetID="9" presetClass="entr" presetSubtype="0" fill="hold" grpId="0" nodeType="withEffect">
                                  <p:stCondLst>
                                    <p:cond delay="0"/>
                                  </p:stCondLst>
                                  <p:childTnLst>
                                    <p:set>
                                      <p:cBhvr>
                                        <p:cTn id="21" dur="1" fill="hold">
                                          <p:stCondLst>
                                            <p:cond delay="0"/>
                                          </p:stCondLst>
                                        </p:cTn>
                                        <p:tgtEl>
                                          <p:spTgt spid="11296"/>
                                        </p:tgtEl>
                                        <p:attrNameLst>
                                          <p:attrName>style.visibility</p:attrName>
                                        </p:attrNameLst>
                                      </p:cBhvr>
                                      <p:to>
                                        <p:strVal val="visible"/>
                                      </p:to>
                                    </p:set>
                                    <p:animEffect transition="in" filter="dissolve">
                                      <p:cBhvr>
                                        <p:cTn id="22" dur="500"/>
                                        <p:tgtEl>
                                          <p:spTgt spid="11296"/>
                                        </p:tgtEl>
                                      </p:cBhvr>
                                    </p:animEffect>
                                  </p:childTnLst>
                                </p:cTn>
                              </p:par>
                            </p:childTnLst>
                          </p:cTn>
                        </p:par>
                      </p:childTnLst>
                    </p:cTn>
                  </p:par>
                  <p:par>
                    <p:cTn id="23" fill="hold">
                      <p:stCondLst>
                        <p:cond delay="indefinite"/>
                      </p:stCondLst>
                      <p:childTnLst>
                        <p:par>
                          <p:cTn id="24" fill="hold" nodeType="afterGroup">
                            <p:stCondLst>
                              <p:cond delay="0"/>
                            </p:stCondLst>
                            <p:childTnLst>
                              <p:par>
                                <p:cTn id="25" presetID="2" presetClass="entr" presetSubtype="1"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0-#ppt_h/2"/>
                                          </p:val>
                                        </p:tav>
                                        <p:tav tm="100000">
                                          <p:val>
                                            <p:strVal val="#ppt_y"/>
                                          </p:val>
                                        </p:tav>
                                      </p:tavLst>
                                    </p:anim>
                                  </p:childTnLst>
                                </p:cTn>
                              </p:par>
                            </p:childTnLst>
                          </p:cTn>
                        </p:par>
                        <p:par>
                          <p:cTn id="29" fill="hold" nodeType="afterGroup">
                            <p:stCondLst>
                              <p:cond delay="500"/>
                            </p:stCondLst>
                            <p:childTnLst>
                              <p:par>
                                <p:cTn id="30" presetID="2" presetClass="entr" presetSubtype="1" fill="hold" grpId="0" nodeType="afterEffect">
                                  <p:stCondLst>
                                    <p:cond delay="0"/>
                                  </p:stCondLst>
                                  <p:childTnLst>
                                    <p:set>
                                      <p:cBhvr>
                                        <p:cTn id="31" dur="1" fill="hold">
                                          <p:stCondLst>
                                            <p:cond delay="0"/>
                                          </p:stCondLst>
                                        </p:cTn>
                                        <p:tgtEl>
                                          <p:spTgt spid="11307"/>
                                        </p:tgtEl>
                                        <p:attrNameLst>
                                          <p:attrName>style.visibility</p:attrName>
                                        </p:attrNameLst>
                                      </p:cBhvr>
                                      <p:to>
                                        <p:strVal val="visible"/>
                                      </p:to>
                                    </p:set>
                                    <p:anim calcmode="lin" valueType="num">
                                      <p:cBhvr additive="base">
                                        <p:cTn id="32" dur="500" fill="hold"/>
                                        <p:tgtEl>
                                          <p:spTgt spid="11307"/>
                                        </p:tgtEl>
                                        <p:attrNameLst>
                                          <p:attrName>ppt_x</p:attrName>
                                        </p:attrNameLst>
                                      </p:cBhvr>
                                      <p:tavLst>
                                        <p:tav tm="0">
                                          <p:val>
                                            <p:strVal val="#ppt_x"/>
                                          </p:val>
                                        </p:tav>
                                        <p:tav tm="100000">
                                          <p:val>
                                            <p:strVal val="#ppt_x"/>
                                          </p:val>
                                        </p:tav>
                                      </p:tavLst>
                                    </p:anim>
                                    <p:anim calcmode="lin" valueType="num">
                                      <p:cBhvr additive="base">
                                        <p:cTn id="33" dur="500" fill="hold"/>
                                        <p:tgtEl>
                                          <p:spTgt spid="11307"/>
                                        </p:tgtEl>
                                        <p:attrNameLst>
                                          <p:attrName>ppt_y</p:attrName>
                                        </p:attrNameLst>
                                      </p:cBhvr>
                                      <p:tavLst>
                                        <p:tav tm="0">
                                          <p:val>
                                            <p:strVal val="0-#ppt_h/2"/>
                                          </p:val>
                                        </p:tav>
                                        <p:tav tm="100000">
                                          <p:val>
                                            <p:strVal val="#ppt_y"/>
                                          </p:val>
                                        </p:tav>
                                      </p:tavLst>
                                    </p:anim>
                                  </p:childTnLst>
                                </p:cTn>
                              </p:par>
                            </p:childTnLst>
                          </p:cTn>
                        </p:par>
                        <p:par>
                          <p:cTn id="34" fill="hold" nodeType="afterGroup">
                            <p:stCondLst>
                              <p:cond delay="1000"/>
                            </p:stCondLst>
                            <p:childTnLst>
                              <p:par>
                                <p:cTn id="35" presetID="9" presetClass="entr" presetSubtype="0" fill="hold" grpId="0" nodeType="afterEffect">
                                  <p:stCondLst>
                                    <p:cond delay="500"/>
                                  </p:stCondLst>
                                  <p:childTnLst>
                                    <p:set>
                                      <p:cBhvr>
                                        <p:cTn id="36" dur="1" fill="hold">
                                          <p:stCondLst>
                                            <p:cond delay="0"/>
                                          </p:stCondLst>
                                        </p:cTn>
                                        <p:tgtEl>
                                          <p:spTgt spid="11310"/>
                                        </p:tgtEl>
                                        <p:attrNameLst>
                                          <p:attrName>style.visibility</p:attrName>
                                        </p:attrNameLst>
                                      </p:cBhvr>
                                      <p:to>
                                        <p:strVal val="visible"/>
                                      </p:to>
                                    </p:set>
                                    <p:animEffect transition="in" filter="dissolve">
                                      <p:cBhvr>
                                        <p:cTn id="37" dur="500"/>
                                        <p:tgtEl>
                                          <p:spTgt spid="11310"/>
                                        </p:tgtEl>
                                      </p:cBhvr>
                                    </p:animEffect>
                                  </p:childTnLst>
                                </p:cTn>
                              </p:par>
                            </p:childTnLst>
                          </p:cTn>
                        </p:par>
                      </p:childTnLst>
                    </p:cTn>
                  </p:par>
                  <p:par>
                    <p:cTn id="38" fill="hold">
                      <p:stCondLst>
                        <p:cond delay="indefinite"/>
                      </p:stCondLst>
                      <p:childTnLst>
                        <p:par>
                          <p:cTn id="39" fill="hold" nodeType="after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1313"/>
                                        </p:tgtEl>
                                        <p:attrNameLst>
                                          <p:attrName>style.visibility</p:attrName>
                                        </p:attrNameLst>
                                      </p:cBhvr>
                                      <p:to>
                                        <p:strVal val="visible"/>
                                      </p:to>
                                    </p:set>
                                    <p:animEffect transition="in" filter="dissolve">
                                      <p:cBhvr>
                                        <p:cTn id="42" dur="500"/>
                                        <p:tgtEl>
                                          <p:spTgt spid="11313"/>
                                        </p:tgtEl>
                                      </p:cBhvr>
                                    </p:animEffect>
                                  </p:childTnLst>
                                </p:cTn>
                              </p:par>
                            </p:childTnLst>
                          </p:cTn>
                        </p:par>
                        <p:par>
                          <p:cTn id="43" fill="hold" nodeType="afterGroup">
                            <p:stCondLst>
                              <p:cond delay="500"/>
                            </p:stCondLst>
                            <p:childTnLst>
                              <p:par>
                                <p:cTn id="44" presetID="9" presetClass="entr" presetSubtype="0" fill="hold" grpId="0" nodeType="afterEffect">
                                  <p:stCondLst>
                                    <p:cond delay="0"/>
                                  </p:stCondLst>
                                  <p:childTnLst>
                                    <p:set>
                                      <p:cBhvr>
                                        <p:cTn id="45" dur="1" fill="hold">
                                          <p:stCondLst>
                                            <p:cond delay="0"/>
                                          </p:stCondLst>
                                        </p:cTn>
                                        <p:tgtEl>
                                          <p:spTgt spid="11311"/>
                                        </p:tgtEl>
                                        <p:attrNameLst>
                                          <p:attrName>style.visibility</p:attrName>
                                        </p:attrNameLst>
                                      </p:cBhvr>
                                      <p:to>
                                        <p:strVal val="visible"/>
                                      </p:to>
                                    </p:set>
                                    <p:animEffect transition="in" filter="dissolve">
                                      <p:cBhvr>
                                        <p:cTn id="46" dur="500"/>
                                        <p:tgtEl>
                                          <p:spTgt spid="11311"/>
                                        </p:tgtEl>
                                      </p:cBhvr>
                                    </p:animEffect>
                                  </p:childTnLst>
                                </p:cTn>
                              </p:par>
                            </p:childTnLst>
                          </p:cTn>
                        </p:par>
                      </p:childTnLst>
                    </p:cTn>
                  </p:par>
                  <p:par>
                    <p:cTn id="47" fill="hold">
                      <p:stCondLst>
                        <p:cond delay="indefinite"/>
                      </p:stCondLst>
                      <p:childTnLst>
                        <p:par>
                          <p:cTn id="48" fill="hold" nodeType="afterGroup">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1314"/>
                                        </p:tgtEl>
                                        <p:attrNameLst>
                                          <p:attrName>style.visibility</p:attrName>
                                        </p:attrNameLst>
                                      </p:cBhvr>
                                      <p:to>
                                        <p:strVal val="visible"/>
                                      </p:to>
                                    </p:set>
                                    <p:animEffect transition="in" filter="dissolve">
                                      <p:cBhvr>
                                        <p:cTn id="51" dur="500"/>
                                        <p:tgtEl>
                                          <p:spTgt spid="11314"/>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11315"/>
                                        </p:tgtEl>
                                        <p:attrNameLst>
                                          <p:attrName>style.visibility</p:attrName>
                                        </p:attrNameLst>
                                      </p:cBhvr>
                                      <p:to>
                                        <p:strVal val="visible"/>
                                      </p:to>
                                    </p:set>
                                    <p:animEffect transition="in" filter="dissolve">
                                      <p:cBhvr>
                                        <p:cTn id="56" dur="500"/>
                                        <p:tgtEl>
                                          <p:spTgt spid="11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6" grpId="0" animBg="1"/>
      <p:bldP spid="11296" grpId="0" animBg="1"/>
      <p:bldP spid="11297" grpId="0"/>
      <p:bldP spid="11307" grpId="0" animBg="1"/>
      <p:bldP spid="11310" grpId="0" animBg="1"/>
      <p:bldP spid="11311" grpId="0" animBg="1"/>
      <p:bldP spid="11313" grpId="0" animBg="1"/>
      <p:bldP spid="11314" grpId="0" animBg="1"/>
      <p:bldP spid="113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1678518" y="1"/>
            <a:ext cx="8257116" cy="519113"/>
          </a:xfrm>
          <a:prstGeom prst="rect">
            <a:avLst/>
          </a:prstGeom>
          <a:noFill/>
          <a:ln w="9525">
            <a:noFill/>
            <a:miter lim="800000"/>
            <a:headEnd/>
            <a:tailEnd/>
          </a:ln>
          <a:effectLst/>
        </p:spPr>
        <p:txBody>
          <a:bodyPr>
            <a:spAutoFit/>
          </a:bodyPr>
          <a:lstStyle/>
          <a:p>
            <a:pPr algn="ctr" eaLnBrk="1" hangingPunct="1">
              <a:spcBef>
                <a:spcPct val="50000"/>
              </a:spcBef>
            </a:pPr>
            <a:r>
              <a:rPr lang="en-GB" altLang="en-US" sz="2800" b="1" u="sng" dirty="0"/>
              <a:t>CALCULATING ATOM ECONOMY </a:t>
            </a:r>
            <a:endParaRPr lang="en-US" altLang="en-US" sz="2800" b="1" u="sng" dirty="0"/>
          </a:p>
        </p:txBody>
      </p:sp>
      <p:sp>
        <p:nvSpPr>
          <p:cNvPr id="11267" name="Text Box 5"/>
          <p:cNvSpPr txBox="1">
            <a:spLocks noChangeArrowheads="1"/>
          </p:cNvSpPr>
          <p:nvPr/>
        </p:nvSpPr>
        <p:spPr bwMode="auto">
          <a:xfrm>
            <a:off x="334433" y="476251"/>
            <a:ext cx="11618384" cy="461665"/>
          </a:xfrm>
          <a:prstGeom prst="rect">
            <a:avLst/>
          </a:prstGeom>
          <a:noFill/>
          <a:ln w="9525">
            <a:noFill/>
            <a:miter lim="800000"/>
            <a:headEnd/>
            <a:tailEnd/>
          </a:ln>
          <a:effectLst/>
        </p:spPr>
        <p:txBody>
          <a:bodyPr>
            <a:spAutoFit/>
          </a:bodyPr>
          <a:lstStyle/>
          <a:p>
            <a:pPr eaLnBrk="1" hangingPunct="1">
              <a:spcBef>
                <a:spcPct val="25000"/>
              </a:spcBef>
            </a:pPr>
            <a:r>
              <a:rPr lang="en-GB" altLang="en-US" sz="2400"/>
              <a:t>Often, chemical reactions produce unwanted products along with the product you want. </a:t>
            </a:r>
            <a:endParaRPr lang="en-US" altLang="en-US" sz="2400"/>
          </a:p>
        </p:txBody>
      </p:sp>
      <p:sp>
        <p:nvSpPr>
          <p:cNvPr id="6150" name="Text Box 6"/>
          <p:cNvSpPr txBox="1">
            <a:spLocks noChangeArrowheads="1"/>
          </p:cNvSpPr>
          <p:nvPr/>
        </p:nvSpPr>
        <p:spPr bwMode="auto">
          <a:xfrm>
            <a:off x="1968500" y="3286125"/>
            <a:ext cx="8449733" cy="641350"/>
          </a:xfrm>
          <a:prstGeom prst="rect">
            <a:avLst/>
          </a:prstGeom>
          <a:solidFill>
            <a:srgbClr val="E7FFE7"/>
          </a:solidFill>
          <a:ln w="9525">
            <a:noFill/>
            <a:miter lim="800000"/>
            <a:headEnd/>
            <a:tailEnd/>
          </a:ln>
          <a:effectLst/>
        </p:spPr>
        <p:txBody>
          <a:bodyPr>
            <a:spAutoFit/>
          </a:bodyPr>
          <a:lstStyle/>
          <a:p>
            <a:pPr eaLnBrk="1" hangingPunct="1">
              <a:spcBef>
                <a:spcPct val="50000"/>
              </a:spcBef>
            </a:pPr>
            <a:r>
              <a:rPr lang="en-GB" altLang="en-US" sz="3600" b="1" dirty="0"/>
              <a:t>CaCO</a:t>
            </a:r>
            <a:r>
              <a:rPr lang="en-GB" altLang="en-US" sz="3600" b="1" baseline="-25000" dirty="0"/>
              <a:t>3</a:t>
            </a:r>
            <a:r>
              <a:rPr lang="en-GB" altLang="en-US" sz="3600" b="1" dirty="0"/>
              <a:t>    =      </a:t>
            </a:r>
            <a:r>
              <a:rPr lang="en-GB" altLang="en-US" sz="3600" b="1" dirty="0" err="1"/>
              <a:t>CaO</a:t>
            </a:r>
            <a:r>
              <a:rPr lang="en-GB" altLang="en-US" sz="3600" b="1" dirty="0"/>
              <a:t>   +     CO</a:t>
            </a:r>
            <a:r>
              <a:rPr lang="en-GB" altLang="en-US" sz="3600" b="1" baseline="-25000" dirty="0"/>
              <a:t>2</a:t>
            </a:r>
            <a:endParaRPr lang="en-US" altLang="en-US" sz="3600" b="1" baseline="-25000" dirty="0"/>
          </a:p>
        </p:txBody>
      </p:sp>
      <p:sp>
        <p:nvSpPr>
          <p:cNvPr id="6151" name="Text Box 7"/>
          <p:cNvSpPr txBox="1">
            <a:spLocks noChangeArrowheads="1"/>
          </p:cNvSpPr>
          <p:nvPr/>
        </p:nvSpPr>
        <p:spPr bwMode="auto">
          <a:xfrm>
            <a:off x="751291" y="4005264"/>
            <a:ext cx="10850033" cy="579437"/>
          </a:xfrm>
          <a:prstGeom prst="rect">
            <a:avLst/>
          </a:prstGeom>
          <a:noFill/>
          <a:ln w="9525">
            <a:noFill/>
            <a:miter lim="800000"/>
            <a:headEnd/>
            <a:tailEnd/>
          </a:ln>
          <a:effectLst/>
        </p:spPr>
        <p:txBody>
          <a:bodyPr>
            <a:spAutoFit/>
          </a:bodyPr>
          <a:lstStyle/>
          <a:p>
            <a:pPr eaLnBrk="1" hangingPunct="1">
              <a:spcBef>
                <a:spcPct val="50000"/>
              </a:spcBef>
            </a:pPr>
            <a:r>
              <a:rPr lang="en-GB" altLang="en-US" sz="3200" b="1" dirty="0"/>
              <a:t>RFM:     100                   </a:t>
            </a:r>
            <a:r>
              <a:rPr lang="en-GB" altLang="en-US" sz="3200" b="1" dirty="0">
                <a:solidFill>
                  <a:srgbClr val="0000FF"/>
                </a:solidFill>
              </a:rPr>
              <a:t>56  </a:t>
            </a:r>
            <a:r>
              <a:rPr lang="en-GB" altLang="en-US" sz="3200" b="1" dirty="0"/>
              <a:t>             44</a:t>
            </a:r>
            <a:endParaRPr lang="en-US" altLang="en-US" sz="3200" b="1" dirty="0"/>
          </a:p>
        </p:txBody>
      </p:sp>
      <p:sp>
        <p:nvSpPr>
          <p:cNvPr id="6153" name="AutoShape 9"/>
          <p:cNvSpPr>
            <a:spLocks noChangeArrowheads="1"/>
          </p:cNvSpPr>
          <p:nvPr/>
        </p:nvSpPr>
        <p:spPr bwMode="auto">
          <a:xfrm>
            <a:off x="1184712" y="2336054"/>
            <a:ext cx="4320116" cy="574675"/>
          </a:xfrm>
          <a:prstGeom prst="wedgeEllipseCallout">
            <a:avLst>
              <a:gd name="adj1" fmla="val 33389"/>
              <a:gd name="adj2" fmla="val 137292"/>
            </a:avLst>
          </a:prstGeom>
          <a:solidFill>
            <a:schemeClr val="accent1"/>
          </a:solidFill>
          <a:ln w="9525">
            <a:solidFill>
              <a:schemeClr val="tx1"/>
            </a:solidFill>
            <a:miter lim="800000"/>
            <a:headEnd/>
            <a:tailEnd/>
          </a:ln>
          <a:effectLst/>
        </p:spPr>
        <p:txBody>
          <a:bodyPr/>
          <a:lstStyle/>
          <a:p>
            <a:pPr algn="ctr" eaLnBrk="1" hangingPunct="1"/>
            <a:r>
              <a:rPr lang="en-GB" altLang="en-US" sz="2400" b="1" dirty="0"/>
              <a:t>Useful product</a:t>
            </a:r>
            <a:endParaRPr lang="en-US" altLang="en-US" sz="2400" b="1" dirty="0"/>
          </a:p>
        </p:txBody>
      </p:sp>
      <p:sp>
        <p:nvSpPr>
          <p:cNvPr id="6154" name="AutoShape 10"/>
          <p:cNvSpPr>
            <a:spLocks noChangeArrowheads="1"/>
          </p:cNvSpPr>
          <p:nvPr/>
        </p:nvSpPr>
        <p:spPr bwMode="auto">
          <a:xfrm>
            <a:off x="5723217" y="2263029"/>
            <a:ext cx="4320117" cy="576263"/>
          </a:xfrm>
          <a:prstGeom prst="wedgeEllipseCallout">
            <a:avLst>
              <a:gd name="adj1" fmla="val -22492"/>
              <a:gd name="adj2" fmla="val 146663"/>
            </a:avLst>
          </a:prstGeom>
          <a:solidFill>
            <a:srgbClr val="FFCC99"/>
          </a:solidFill>
          <a:ln w="9525">
            <a:solidFill>
              <a:schemeClr val="tx1"/>
            </a:solidFill>
            <a:miter lim="800000"/>
            <a:headEnd/>
            <a:tailEnd/>
          </a:ln>
          <a:effectLst/>
        </p:spPr>
        <p:txBody>
          <a:bodyPr/>
          <a:lstStyle/>
          <a:p>
            <a:pPr algn="ctr" eaLnBrk="1" hangingPunct="1"/>
            <a:r>
              <a:rPr lang="en-GB" altLang="en-US" sz="2400" b="1"/>
              <a:t>Waste product</a:t>
            </a:r>
            <a:endParaRPr lang="en-US" altLang="en-US" sz="2400" b="1"/>
          </a:p>
        </p:txBody>
      </p:sp>
      <p:grpSp>
        <p:nvGrpSpPr>
          <p:cNvPr id="2" name="Group 19"/>
          <p:cNvGrpSpPr>
            <a:grpSpLocks/>
          </p:cNvGrpSpPr>
          <p:nvPr/>
        </p:nvGrpSpPr>
        <p:grpSpPr bwMode="auto">
          <a:xfrm>
            <a:off x="1295401" y="4652961"/>
            <a:ext cx="9215967" cy="1025524"/>
            <a:chOff x="295" y="2886"/>
            <a:chExt cx="4354" cy="646"/>
          </a:xfrm>
        </p:grpSpPr>
        <p:sp>
          <p:nvSpPr>
            <p:cNvPr id="11275" name="Text Box 11"/>
            <p:cNvSpPr txBox="1">
              <a:spLocks noChangeArrowheads="1"/>
            </p:cNvSpPr>
            <p:nvPr/>
          </p:nvSpPr>
          <p:spPr bwMode="auto">
            <a:xfrm>
              <a:off x="295" y="3050"/>
              <a:ext cx="1361" cy="330"/>
            </a:xfrm>
            <a:prstGeom prst="rect">
              <a:avLst/>
            </a:prstGeom>
            <a:noFill/>
            <a:ln w="9525">
              <a:noFill/>
              <a:miter lim="800000"/>
              <a:headEnd/>
              <a:tailEnd/>
            </a:ln>
            <a:effectLst/>
          </p:spPr>
          <p:txBody>
            <a:bodyPr>
              <a:spAutoFit/>
            </a:bodyPr>
            <a:lstStyle/>
            <a:p>
              <a:pPr algn="ctr" eaLnBrk="1" hangingPunct="1">
                <a:spcBef>
                  <a:spcPct val="50000"/>
                </a:spcBef>
              </a:pPr>
              <a:r>
                <a:rPr lang="en-GB" altLang="en-US" sz="2800" b="1" dirty="0"/>
                <a:t>ATOM ECONOMY</a:t>
              </a:r>
              <a:endParaRPr lang="en-US" altLang="en-US" sz="2800" b="1" dirty="0"/>
            </a:p>
          </p:txBody>
        </p:sp>
        <p:sp>
          <p:nvSpPr>
            <p:cNvPr id="11276" name="Text Box 12"/>
            <p:cNvSpPr txBox="1">
              <a:spLocks noChangeArrowheads="1"/>
            </p:cNvSpPr>
            <p:nvPr/>
          </p:nvSpPr>
          <p:spPr bwMode="auto">
            <a:xfrm>
              <a:off x="1791" y="2931"/>
              <a:ext cx="2178" cy="601"/>
            </a:xfrm>
            <a:prstGeom prst="rect">
              <a:avLst/>
            </a:prstGeom>
            <a:noFill/>
            <a:ln w="9525">
              <a:noFill/>
              <a:miter lim="800000"/>
              <a:headEnd/>
              <a:tailEnd/>
            </a:ln>
            <a:effectLst/>
          </p:spPr>
          <p:txBody>
            <a:bodyPr>
              <a:spAutoFit/>
            </a:bodyPr>
            <a:lstStyle/>
            <a:p>
              <a:pPr eaLnBrk="1" hangingPunct="1"/>
              <a:r>
                <a:rPr lang="en-GB" altLang="en-US" sz="2800"/>
                <a:t>   </a:t>
              </a:r>
              <a:r>
                <a:rPr lang="en-GB" altLang="en-US" sz="2800" u="sng">
                  <a:solidFill>
                    <a:srgbClr val="0000FF"/>
                  </a:solidFill>
                </a:rPr>
                <a:t>mass useful product</a:t>
              </a:r>
            </a:p>
            <a:p>
              <a:pPr eaLnBrk="1" hangingPunct="1"/>
              <a:r>
                <a:rPr lang="en-GB" altLang="en-US" sz="2800"/>
                <a:t>   </a:t>
              </a:r>
              <a:r>
                <a:rPr lang="en-GB" altLang="en-US" sz="2800">
                  <a:solidFill>
                    <a:srgbClr val="A50021"/>
                  </a:solidFill>
                </a:rPr>
                <a:t>mass of all products</a:t>
              </a:r>
              <a:endParaRPr lang="en-US" altLang="en-US" sz="2800">
                <a:solidFill>
                  <a:srgbClr val="A50021"/>
                </a:solidFill>
              </a:endParaRPr>
            </a:p>
          </p:txBody>
        </p:sp>
        <p:sp>
          <p:nvSpPr>
            <p:cNvPr id="11277" name="Text Box 13"/>
            <p:cNvSpPr txBox="1">
              <a:spLocks noChangeArrowheads="1"/>
            </p:cNvSpPr>
            <p:nvPr/>
          </p:nvSpPr>
          <p:spPr bwMode="auto">
            <a:xfrm>
              <a:off x="1655" y="3022"/>
              <a:ext cx="272" cy="330"/>
            </a:xfrm>
            <a:prstGeom prst="rect">
              <a:avLst/>
            </a:prstGeom>
            <a:noFill/>
            <a:ln w="9525">
              <a:noFill/>
              <a:miter lim="800000"/>
              <a:headEnd/>
              <a:tailEnd/>
            </a:ln>
            <a:effectLst/>
          </p:spPr>
          <p:txBody>
            <a:bodyPr>
              <a:spAutoFit/>
            </a:bodyPr>
            <a:lstStyle/>
            <a:p>
              <a:pPr eaLnBrk="1" hangingPunct="1">
                <a:spcBef>
                  <a:spcPct val="50000"/>
                </a:spcBef>
              </a:pPr>
              <a:r>
                <a:rPr lang="en-GB" altLang="en-US" sz="2800" b="1"/>
                <a:t>=</a:t>
              </a:r>
              <a:endParaRPr lang="en-US" altLang="en-US" sz="2800" b="1"/>
            </a:p>
          </p:txBody>
        </p:sp>
        <p:sp>
          <p:nvSpPr>
            <p:cNvPr id="11278" name="Text Box 14"/>
            <p:cNvSpPr txBox="1">
              <a:spLocks noChangeArrowheads="1"/>
            </p:cNvSpPr>
            <p:nvPr/>
          </p:nvSpPr>
          <p:spPr bwMode="auto">
            <a:xfrm>
              <a:off x="3787" y="3022"/>
              <a:ext cx="862" cy="330"/>
            </a:xfrm>
            <a:prstGeom prst="rect">
              <a:avLst/>
            </a:prstGeom>
            <a:noFill/>
            <a:ln w="9525">
              <a:noFill/>
              <a:miter lim="800000"/>
              <a:headEnd/>
              <a:tailEnd/>
            </a:ln>
            <a:effectLst/>
          </p:spPr>
          <p:txBody>
            <a:bodyPr>
              <a:spAutoFit/>
            </a:bodyPr>
            <a:lstStyle/>
            <a:p>
              <a:pPr eaLnBrk="1" hangingPunct="1">
                <a:spcBef>
                  <a:spcPct val="50000"/>
                </a:spcBef>
              </a:pPr>
              <a:r>
                <a:rPr lang="en-GB" altLang="en-US" sz="2800" b="1"/>
                <a:t>X 100%</a:t>
              </a:r>
              <a:endParaRPr lang="en-US" altLang="en-US" sz="2800" b="1"/>
            </a:p>
          </p:txBody>
        </p:sp>
        <p:sp>
          <p:nvSpPr>
            <p:cNvPr id="11279" name="Rectangle 15"/>
            <p:cNvSpPr>
              <a:spLocks noChangeArrowheads="1"/>
            </p:cNvSpPr>
            <p:nvPr/>
          </p:nvSpPr>
          <p:spPr bwMode="auto">
            <a:xfrm>
              <a:off x="295" y="2886"/>
              <a:ext cx="4309" cy="635"/>
            </a:xfrm>
            <a:prstGeom prst="rect">
              <a:avLst/>
            </a:prstGeom>
            <a:noFill/>
            <a:ln w="9525">
              <a:solidFill>
                <a:srgbClr val="FF0000"/>
              </a:solidFill>
              <a:miter lim="800000"/>
              <a:headEnd/>
              <a:tailEnd/>
            </a:ln>
            <a:effectLst/>
          </p:spPr>
          <p:txBody>
            <a:bodyPr wrap="none" anchor="ctr"/>
            <a:lstStyle/>
            <a:p>
              <a:pPr eaLnBrk="1" hangingPunct="1"/>
              <a:endParaRPr lang="en-GB" sz="2000"/>
            </a:p>
          </p:txBody>
        </p:sp>
      </p:grpSp>
      <p:sp>
        <p:nvSpPr>
          <p:cNvPr id="6160" name="Text Box 16"/>
          <p:cNvSpPr txBox="1">
            <a:spLocks noChangeArrowheads="1"/>
          </p:cNvSpPr>
          <p:nvPr/>
        </p:nvSpPr>
        <p:spPr bwMode="auto">
          <a:xfrm>
            <a:off x="624417" y="5949951"/>
            <a:ext cx="11328400" cy="519113"/>
          </a:xfrm>
          <a:prstGeom prst="rect">
            <a:avLst/>
          </a:prstGeom>
          <a:noFill/>
          <a:ln w="9525">
            <a:noFill/>
            <a:miter lim="800000"/>
            <a:headEnd/>
            <a:tailEnd/>
          </a:ln>
          <a:effectLst/>
        </p:spPr>
        <p:txBody>
          <a:bodyPr>
            <a:spAutoFit/>
          </a:bodyPr>
          <a:lstStyle/>
          <a:p>
            <a:pPr eaLnBrk="1" hangingPunct="1">
              <a:spcBef>
                <a:spcPct val="50000"/>
              </a:spcBef>
            </a:pPr>
            <a:r>
              <a:rPr lang="en-GB" altLang="en-US" sz="2800" b="1"/>
              <a:t>Atom Economy</a:t>
            </a:r>
            <a:r>
              <a:rPr lang="en-GB" altLang="en-US" sz="2800"/>
              <a:t> = </a:t>
            </a:r>
            <a:r>
              <a:rPr lang="en-GB" altLang="en-US" sz="2800">
                <a:solidFill>
                  <a:srgbClr val="0000FF"/>
                </a:solidFill>
              </a:rPr>
              <a:t>56 </a:t>
            </a:r>
            <a:r>
              <a:rPr lang="en-GB" altLang="en-US" sz="2800"/>
              <a:t>/ (</a:t>
            </a:r>
            <a:r>
              <a:rPr lang="en-GB" altLang="en-US" sz="2800">
                <a:solidFill>
                  <a:srgbClr val="A50021"/>
                </a:solidFill>
              </a:rPr>
              <a:t>56 + 44</a:t>
            </a:r>
            <a:r>
              <a:rPr lang="en-GB" altLang="en-US" sz="2800"/>
              <a:t>) = </a:t>
            </a:r>
            <a:r>
              <a:rPr lang="en-GB" altLang="en-US" sz="2800">
                <a:solidFill>
                  <a:srgbClr val="0000FF"/>
                </a:solidFill>
              </a:rPr>
              <a:t>56</a:t>
            </a:r>
            <a:r>
              <a:rPr lang="en-GB" altLang="en-US" sz="2800"/>
              <a:t> / </a:t>
            </a:r>
            <a:r>
              <a:rPr lang="en-GB" altLang="en-US" sz="2800">
                <a:solidFill>
                  <a:srgbClr val="A50021"/>
                </a:solidFill>
              </a:rPr>
              <a:t>100 </a:t>
            </a:r>
            <a:r>
              <a:rPr lang="en-GB" altLang="en-US" sz="2800"/>
              <a:t>=  </a:t>
            </a:r>
            <a:r>
              <a:rPr lang="en-GB" altLang="en-US" sz="2800" b="1" u="sng"/>
              <a:t>56 %</a:t>
            </a:r>
            <a:endParaRPr lang="en-US" altLang="en-US" sz="2800" b="1" u="sng"/>
          </a:p>
        </p:txBody>
      </p:sp>
      <p:sp>
        <p:nvSpPr>
          <p:cNvPr id="6164" name="Text Box 20"/>
          <p:cNvSpPr txBox="1">
            <a:spLocks noChangeArrowheads="1"/>
          </p:cNvSpPr>
          <p:nvPr/>
        </p:nvSpPr>
        <p:spPr bwMode="auto">
          <a:xfrm>
            <a:off x="287867" y="1030237"/>
            <a:ext cx="11135784" cy="1077218"/>
          </a:xfrm>
          <a:prstGeom prst="rect">
            <a:avLst/>
          </a:prstGeom>
          <a:solidFill>
            <a:srgbClr val="FFFFCC"/>
          </a:solidFill>
          <a:ln w="9525">
            <a:solidFill>
              <a:srgbClr val="FF0000"/>
            </a:solidFill>
            <a:miter lim="800000"/>
            <a:headEnd/>
            <a:tailEnd/>
          </a:ln>
          <a:effectLst/>
        </p:spPr>
        <p:txBody>
          <a:bodyPr>
            <a:spAutoFit/>
          </a:bodyPr>
          <a:lstStyle/>
          <a:p>
            <a:pPr eaLnBrk="1" hangingPunct="1">
              <a:spcBef>
                <a:spcPct val="50000"/>
              </a:spcBef>
            </a:pPr>
            <a:r>
              <a:rPr lang="en-GB" altLang="en-US" sz="3200" b="1"/>
              <a:t>ATOM ECONOMY</a:t>
            </a:r>
            <a:r>
              <a:rPr lang="en-GB" altLang="en-US" sz="3200"/>
              <a:t> is the </a:t>
            </a:r>
            <a:r>
              <a:rPr lang="en-GB" altLang="en-US" sz="3200">
                <a:solidFill>
                  <a:srgbClr val="0000FF"/>
                </a:solidFill>
              </a:rPr>
              <a:t>mass of product you want</a:t>
            </a:r>
            <a:r>
              <a:rPr lang="en-GB" altLang="en-US" sz="3200"/>
              <a:t> as a % of the </a:t>
            </a:r>
            <a:r>
              <a:rPr lang="en-GB" altLang="en-US" sz="3200">
                <a:solidFill>
                  <a:srgbClr val="FF0000"/>
                </a:solidFill>
              </a:rPr>
              <a:t>mass of all the products you make</a:t>
            </a:r>
            <a:endParaRPr lang="en-US" altLang="en-US" sz="3200">
              <a:solidFill>
                <a:srgbClr val="FF0000"/>
              </a:solidFill>
            </a:endParaRPr>
          </a:p>
        </p:txBody>
      </p:sp>
    </p:spTree>
    <p:custDataLst>
      <p:tags r:id="rId1"/>
    </p:custDataLst>
    <p:extLst>
      <p:ext uri="{BB962C8B-B14F-4D97-AF65-F5344CB8AC3E}">
        <p14:creationId xmlns:p14="http://schemas.microsoft.com/office/powerpoint/2010/main" val="10383123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64"/>
                                        </p:tgtEl>
                                        <p:attrNameLst>
                                          <p:attrName>style.visibility</p:attrName>
                                        </p:attrNameLst>
                                      </p:cBhvr>
                                      <p:to>
                                        <p:strVal val="visible"/>
                                      </p:to>
                                    </p:set>
                                    <p:animEffect transition="in" filter="dissolve">
                                      <p:cBhvr>
                                        <p:cTn id="7" dur="500"/>
                                        <p:tgtEl>
                                          <p:spTgt spid="61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50"/>
                                        </p:tgtEl>
                                        <p:attrNameLst>
                                          <p:attrName>style.visibility</p:attrName>
                                        </p:attrNameLst>
                                      </p:cBhvr>
                                      <p:to>
                                        <p:strVal val="visible"/>
                                      </p:to>
                                    </p:set>
                                    <p:animEffect transition="in" filter="dissolve">
                                      <p:cBhvr>
                                        <p:cTn id="12" dur="500"/>
                                        <p:tgtEl>
                                          <p:spTgt spid="6150"/>
                                        </p:tgtEl>
                                      </p:cBhvr>
                                    </p:animEffect>
                                  </p:childTnLst>
                                </p:cTn>
                              </p:par>
                            </p:childTnLst>
                          </p:cTn>
                        </p:par>
                        <p:par>
                          <p:cTn id="13" fill="hold" nodeType="afterGroup">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6153"/>
                                        </p:tgtEl>
                                        <p:attrNameLst>
                                          <p:attrName>style.visibility</p:attrName>
                                        </p:attrNameLst>
                                      </p:cBhvr>
                                      <p:to>
                                        <p:strVal val="visible"/>
                                      </p:to>
                                    </p:set>
                                    <p:animEffect transition="in" filter="dissolve">
                                      <p:cBhvr>
                                        <p:cTn id="16" dur="500"/>
                                        <p:tgtEl>
                                          <p:spTgt spid="6153"/>
                                        </p:tgtEl>
                                      </p:cBhvr>
                                    </p:animEffect>
                                  </p:childTnLst>
                                </p:cTn>
                              </p:par>
                            </p:childTnLst>
                          </p:cTn>
                        </p:par>
                        <p:par>
                          <p:cTn id="17" fill="hold" nodeType="afterGroup">
                            <p:stCondLst>
                              <p:cond delay="1000"/>
                            </p:stCondLst>
                            <p:childTnLst>
                              <p:par>
                                <p:cTn id="18" presetID="9" presetClass="entr" presetSubtype="0" fill="hold" grpId="0" nodeType="afterEffect">
                                  <p:stCondLst>
                                    <p:cond delay="0"/>
                                  </p:stCondLst>
                                  <p:childTnLst>
                                    <p:set>
                                      <p:cBhvr>
                                        <p:cTn id="19" dur="1" fill="hold">
                                          <p:stCondLst>
                                            <p:cond delay="0"/>
                                          </p:stCondLst>
                                        </p:cTn>
                                        <p:tgtEl>
                                          <p:spTgt spid="6154"/>
                                        </p:tgtEl>
                                        <p:attrNameLst>
                                          <p:attrName>style.visibility</p:attrName>
                                        </p:attrNameLst>
                                      </p:cBhvr>
                                      <p:to>
                                        <p:strVal val="visible"/>
                                      </p:to>
                                    </p:set>
                                    <p:animEffect transition="in" filter="dissolve">
                                      <p:cBhvr>
                                        <p:cTn id="20" dur="500"/>
                                        <p:tgtEl>
                                          <p:spTgt spid="615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51"/>
                                        </p:tgtEl>
                                        <p:attrNameLst>
                                          <p:attrName>style.visibility</p:attrName>
                                        </p:attrNameLst>
                                      </p:cBhvr>
                                      <p:to>
                                        <p:strVal val="visible"/>
                                      </p:to>
                                    </p:set>
                                    <p:anim calcmode="lin" valueType="num">
                                      <p:cBhvr additive="base">
                                        <p:cTn id="25" dur="500" fill="hold"/>
                                        <p:tgtEl>
                                          <p:spTgt spid="6151"/>
                                        </p:tgtEl>
                                        <p:attrNameLst>
                                          <p:attrName>ppt_x</p:attrName>
                                        </p:attrNameLst>
                                      </p:cBhvr>
                                      <p:tavLst>
                                        <p:tav tm="0">
                                          <p:val>
                                            <p:strVal val="0-#ppt_w/2"/>
                                          </p:val>
                                        </p:tav>
                                        <p:tav tm="100000">
                                          <p:val>
                                            <p:strVal val="#ppt_x"/>
                                          </p:val>
                                        </p:tav>
                                      </p:tavLst>
                                    </p:anim>
                                    <p:anim calcmode="lin" valueType="num">
                                      <p:cBhvr additive="base">
                                        <p:cTn id="26" dur="500" fill="hold"/>
                                        <p:tgtEl>
                                          <p:spTgt spid="615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1" presetClass="entr" presetSubtype="0" fill="hold" nodeType="clickEffect">
                                  <p:stCondLst>
                                    <p:cond delay="0"/>
                                  </p:stCondLst>
                                  <p:iterate type="lt">
                                    <p:tmPct val="5000"/>
                                  </p:iterate>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7" presetClass="entr" presetSubtype="0" fill="hold" grpId="0" nodeType="clickEffect">
                                  <p:stCondLst>
                                    <p:cond delay="0"/>
                                  </p:stCondLst>
                                  <p:iterate type="lt">
                                    <p:tmPct val="50000"/>
                                  </p:iterate>
                                  <p:childTnLst>
                                    <p:set>
                                      <p:cBhvr>
                                        <p:cTn id="38" dur="1" fill="hold">
                                          <p:stCondLst>
                                            <p:cond delay="0"/>
                                          </p:stCondLst>
                                        </p:cTn>
                                        <p:tgtEl>
                                          <p:spTgt spid="6160"/>
                                        </p:tgtEl>
                                        <p:attrNameLst>
                                          <p:attrName>style.visibility</p:attrName>
                                        </p:attrNameLst>
                                      </p:cBhvr>
                                      <p:to>
                                        <p:strVal val="visible"/>
                                      </p:to>
                                    </p:set>
                                    <p:anim calcmode="discrete" valueType="clr">
                                      <p:cBhvr override="childStyle">
                                        <p:cTn id="39" dur="200"/>
                                        <p:tgtEl>
                                          <p:spTgt spid="6160"/>
                                        </p:tgtEl>
                                        <p:attrNameLst>
                                          <p:attrName>style.color</p:attrName>
                                        </p:attrNameLst>
                                      </p:cBhvr>
                                      <p:tavLst>
                                        <p:tav tm="0">
                                          <p:val>
                                            <p:clrVal>
                                              <a:schemeClr val="accent2"/>
                                            </p:clrVal>
                                          </p:val>
                                        </p:tav>
                                        <p:tav tm="50000">
                                          <p:val>
                                            <p:clrVal>
                                              <a:schemeClr val="hlink"/>
                                            </p:clrVal>
                                          </p:val>
                                        </p:tav>
                                      </p:tavLst>
                                    </p:anim>
                                    <p:anim calcmode="discrete" valueType="clr">
                                      <p:cBhvr>
                                        <p:cTn id="40" dur="200"/>
                                        <p:tgtEl>
                                          <p:spTgt spid="6160"/>
                                        </p:tgtEl>
                                        <p:attrNameLst>
                                          <p:attrName>fillcolor</p:attrName>
                                        </p:attrNameLst>
                                      </p:cBhvr>
                                      <p:tavLst>
                                        <p:tav tm="0">
                                          <p:val>
                                            <p:clrVal>
                                              <a:schemeClr val="accent2"/>
                                            </p:clrVal>
                                          </p:val>
                                        </p:tav>
                                        <p:tav tm="50000">
                                          <p:val>
                                            <p:clrVal>
                                              <a:schemeClr val="hlink"/>
                                            </p:clrVal>
                                          </p:val>
                                        </p:tav>
                                      </p:tavLst>
                                    </p:anim>
                                    <p:set>
                                      <p:cBhvr>
                                        <p:cTn id="41" dur="200"/>
                                        <p:tgtEl>
                                          <p:spTgt spid="616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animBg="1"/>
      <p:bldP spid="6151" grpId="0"/>
      <p:bldP spid="6153" grpId="0" animBg="1"/>
      <p:bldP spid="6154" grpId="0" animBg="1"/>
      <p:bldP spid="6160" grpId="0"/>
      <p:bldP spid="616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ext Box 4"/>
          <p:cNvSpPr txBox="1">
            <a:spLocks noChangeArrowheads="1"/>
          </p:cNvSpPr>
          <p:nvPr/>
        </p:nvSpPr>
        <p:spPr bwMode="auto">
          <a:xfrm>
            <a:off x="1538569" y="3429000"/>
            <a:ext cx="9311216" cy="762000"/>
          </a:xfrm>
          <a:prstGeom prst="rect">
            <a:avLst/>
          </a:prstGeom>
          <a:solidFill>
            <a:srgbClr val="CCFFCC"/>
          </a:solidFill>
          <a:ln w="9525">
            <a:noFill/>
            <a:miter lim="800000"/>
            <a:headEnd/>
            <a:tailEnd/>
          </a:ln>
          <a:effectLst/>
        </p:spPr>
        <p:txBody>
          <a:bodyPr>
            <a:spAutoFit/>
          </a:bodyPr>
          <a:lstStyle/>
          <a:p>
            <a:pPr eaLnBrk="1" hangingPunct="1">
              <a:spcBef>
                <a:spcPct val="50000"/>
              </a:spcBef>
            </a:pPr>
            <a:r>
              <a:rPr lang="en-GB" altLang="en-US" sz="3600" b="1"/>
              <a:t>Fe</a:t>
            </a:r>
            <a:r>
              <a:rPr lang="en-GB" altLang="en-US" sz="3600" b="1" baseline="-25000"/>
              <a:t>2</a:t>
            </a:r>
            <a:r>
              <a:rPr lang="en-GB" altLang="en-US" sz="3600" b="1"/>
              <a:t>O</a:t>
            </a:r>
            <a:r>
              <a:rPr lang="en-GB" altLang="en-US" sz="3600" b="1" baseline="-25000"/>
              <a:t>3</a:t>
            </a:r>
            <a:r>
              <a:rPr lang="en-GB" altLang="en-US" sz="3600" b="1"/>
              <a:t>  +  3CO </a:t>
            </a:r>
            <a:r>
              <a:rPr lang="en-GB" altLang="en-US" sz="4400" b="1">
                <a:cs typeface="Arial" charset="0"/>
              </a:rPr>
              <a:t>→</a:t>
            </a:r>
            <a:r>
              <a:rPr lang="en-GB" altLang="en-US" sz="3600" b="1"/>
              <a:t>  </a:t>
            </a:r>
            <a:r>
              <a:rPr lang="en-GB" altLang="en-US" sz="3600" b="1">
                <a:solidFill>
                  <a:srgbClr val="0033CC"/>
                </a:solidFill>
              </a:rPr>
              <a:t>2Fe </a:t>
            </a:r>
            <a:r>
              <a:rPr lang="en-GB" altLang="en-US" sz="3600" b="1"/>
              <a:t> +  3CO</a:t>
            </a:r>
            <a:r>
              <a:rPr lang="en-GB" altLang="en-US" sz="3600" b="1" baseline="-25000"/>
              <a:t>2</a:t>
            </a:r>
            <a:endParaRPr lang="en-US" altLang="en-US" sz="3600" b="1" baseline="-25000"/>
          </a:p>
        </p:txBody>
      </p:sp>
      <p:sp>
        <p:nvSpPr>
          <p:cNvPr id="19461" name="Text Box 5"/>
          <p:cNvSpPr txBox="1">
            <a:spLocks noChangeArrowheads="1"/>
          </p:cNvSpPr>
          <p:nvPr/>
        </p:nvSpPr>
        <p:spPr bwMode="auto">
          <a:xfrm>
            <a:off x="1678518" y="4221164"/>
            <a:ext cx="8834967" cy="579437"/>
          </a:xfrm>
          <a:prstGeom prst="rect">
            <a:avLst/>
          </a:prstGeom>
          <a:noFill/>
          <a:ln w="9525">
            <a:noFill/>
            <a:miter lim="800000"/>
            <a:headEnd/>
            <a:tailEnd/>
          </a:ln>
          <a:effectLst/>
        </p:spPr>
        <p:txBody>
          <a:bodyPr>
            <a:spAutoFit/>
          </a:bodyPr>
          <a:lstStyle/>
          <a:p>
            <a:pPr eaLnBrk="1" hangingPunct="1">
              <a:spcBef>
                <a:spcPct val="50000"/>
              </a:spcBef>
            </a:pPr>
            <a:r>
              <a:rPr lang="en-GB" altLang="en-US" sz="3200" b="1"/>
              <a:t>160           84             </a:t>
            </a:r>
            <a:r>
              <a:rPr lang="en-GB" altLang="en-US" sz="3200" b="1">
                <a:solidFill>
                  <a:srgbClr val="0033CC"/>
                </a:solidFill>
              </a:rPr>
              <a:t>112</a:t>
            </a:r>
            <a:r>
              <a:rPr lang="en-GB" altLang="en-US" sz="3200" b="1"/>
              <a:t>        132</a:t>
            </a:r>
            <a:endParaRPr lang="en-US" altLang="en-US" sz="3200" b="1"/>
          </a:p>
        </p:txBody>
      </p:sp>
      <p:sp>
        <p:nvSpPr>
          <p:cNvPr id="19462" name="Text Box 6"/>
          <p:cNvSpPr txBox="1">
            <a:spLocks noChangeArrowheads="1"/>
          </p:cNvSpPr>
          <p:nvPr/>
        </p:nvSpPr>
        <p:spPr bwMode="auto">
          <a:xfrm>
            <a:off x="334433" y="2636838"/>
            <a:ext cx="11328400" cy="519112"/>
          </a:xfrm>
          <a:prstGeom prst="rect">
            <a:avLst/>
          </a:prstGeom>
          <a:noFill/>
          <a:ln w="9525">
            <a:noFill/>
            <a:miter lim="800000"/>
            <a:headEnd/>
            <a:tailEnd/>
          </a:ln>
          <a:effectLst/>
        </p:spPr>
        <p:txBody>
          <a:bodyPr>
            <a:spAutoFit/>
          </a:bodyPr>
          <a:lstStyle/>
          <a:p>
            <a:pPr eaLnBrk="1" hangingPunct="1">
              <a:spcBef>
                <a:spcPct val="50000"/>
              </a:spcBef>
            </a:pPr>
            <a:r>
              <a:rPr lang="en-GB" altLang="en-US" sz="2800" b="1"/>
              <a:t>Atom Economy</a:t>
            </a:r>
            <a:r>
              <a:rPr lang="en-GB" altLang="en-US" sz="2800"/>
              <a:t> = </a:t>
            </a:r>
            <a:r>
              <a:rPr lang="en-GB" altLang="en-US" sz="2800">
                <a:solidFill>
                  <a:srgbClr val="0000FF"/>
                </a:solidFill>
              </a:rPr>
              <a:t>80 </a:t>
            </a:r>
            <a:r>
              <a:rPr lang="en-GB" altLang="en-US" sz="2800"/>
              <a:t>/ 80 x 100% = </a:t>
            </a:r>
            <a:r>
              <a:rPr lang="en-GB" altLang="en-US" sz="2800" b="1" u="sng"/>
              <a:t>100 % </a:t>
            </a:r>
            <a:r>
              <a:rPr lang="en-GB" altLang="en-US" sz="2000" b="1"/>
              <a:t>(obviously)</a:t>
            </a:r>
            <a:endParaRPr lang="en-US" altLang="en-US" sz="2000" b="1"/>
          </a:p>
        </p:txBody>
      </p:sp>
      <p:sp>
        <p:nvSpPr>
          <p:cNvPr id="12293" name="Text Box 7"/>
          <p:cNvSpPr txBox="1">
            <a:spLocks noChangeArrowheads="1"/>
          </p:cNvSpPr>
          <p:nvPr/>
        </p:nvSpPr>
        <p:spPr bwMode="auto">
          <a:xfrm>
            <a:off x="334433" y="0"/>
            <a:ext cx="11135784" cy="831850"/>
          </a:xfrm>
          <a:prstGeom prst="rect">
            <a:avLst/>
          </a:prstGeom>
          <a:solidFill>
            <a:srgbClr val="FFFFCC"/>
          </a:solidFill>
          <a:ln w="9525">
            <a:solidFill>
              <a:srgbClr val="FF0000"/>
            </a:solidFill>
            <a:miter lim="800000"/>
            <a:headEnd/>
            <a:tailEnd/>
          </a:ln>
          <a:effectLst/>
        </p:spPr>
        <p:txBody>
          <a:bodyPr>
            <a:spAutoFit/>
          </a:bodyPr>
          <a:lstStyle/>
          <a:p>
            <a:pPr eaLnBrk="1" hangingPunct="1">
              <a:spcBef>
                <a:spcPct val="50000"/>
              </a:spcBef>
            </a:pPr>
            <a:r>
              <a:rPr lang="en-GB" altLang="en-US" sz="2400" b="1"/>
              <a:t>ATOM ECONOMY</a:t>
            </a:r>
            <a:r>
              <a:rPr lang="en-GB" altLang="en-US" sz="2400"/>
              <a:t> is the </a:t>
            </a:r>
            <a:r>
              <a:rPr lang="en-GB" altLang="en-US" sz="2400">
                <a:solidFill>
                  <a:srgbClr val="0000FF"/>
                </a:solidFill>
              </a:rPr>
              <a:t>mass of product you want</a:t>
            </a:r>
            <a:r>
              <a:rPr lang="en-GB" altLang="en-US" sz="2400"/>
              <a:t> as a % of the </a:t>
            </a:r>
            <a:r>
              <a:rPr lang="en-GB" altLang="en-US" sz="2400">
                <a:solidFill>
                  <a:srgbClr val="FF0000"/>
                </a:solidFill>
              </a:rPr>
              <a:t>mass of all the products you make</a:t>
            </a:r>
            <a:endParaRPr lang="en-US" altLang="en-US" sz="2400">
              <a:solidFill>
                <a:srgbClr val="FF0000"/>
              </a:solidFill>
            </a:endParaRPr>
          </a:p>
        </p:txBody>
      </p:sp>
      <p:sp>
        <p:nvSpPr>
          <p:cNvPr id="19464" name="Text Box 8"/>
          <p:cNvSpPr txBox="1">
            <a:spLocks noChangeArrowheads="1"/>
          </p:cNvSpPr>
          <p:nvPr/>
        </p:nvSpPr>
        <p:spPr bwMode="auto">
          <a:xfrm>
            <a:off x="1007534" y="981075"/>
            <a:ext cx="8735484" cy="762000"/>
          </a:xfrm>
          <a:prstGeom prst="rect">
            <a:avLst/>
          </a:prstGeom>
          <a:solidFill>
            <a:srgbClr val="E7FFE7"/>
          </a:solidFill>
          <a:ln w="9525">
            <a:noFill/>
            <a:miter lim="800000"/>
            <a:headEnd/>
            <a:tailEnd/>
          </a:ln>
          <a:effectLst/>
        </p:spPr>
        <p:txBody>
          <a:bodyPr>
            <a:spAutoFit/>
          </a:bodyPr>
          <a:lstStyle/>
          <a:p>
            <a:pPr eaLnBrk="1" hangingPunct="1">
              <a:spcBef>
                <a:spcPct val="50000"/>
              </a:spcBef>
            </a:pPr>
            <a:r>
              <a:rPr lang="en-GB" altLang="en-US" sz="3600" b="1"/>
              <a:t>2Mg     +     O</a:t>
            </a:r>
            <a:r>
              <a:rPr lang="en-GB" altLang="en-US" sz="3600" b="1" baseline="-25000"/>
              <a:t>2</a:t>
            </a:r>
            <a:r>
              <a:rPr lang="en-GB" altLang="en-US" sz="3600" b="1"/>
              <a:t>       </a:t>
            </a:r>
            <a:r>
              <a:rPr lang="en-GB" altLang="en-US" sz="4400" b="1">
                <a:cs typeface="Arial" charset="0"/>
              </a:rPr>
              <a:t>→</a:t>
            </a:r>
            <a:r>
              <a:rPr lang="en-GB" altLang="en-US" sz="3600" b="1"/>
              <a:t>    </a:t>
            </a:r>
            <a:r>
              <a:rPr lang="en-GB" altLang="en-US" sz="3600" b="1">
                <a:solidFill>
                  <a:srgbClr val="0033CC"/>
                </a:solidFill>
              </a:rPr>
              <a:t>2MgO</a:t>
            </a:r>
            <a:endParaRPr lang="en-US" altLang="en-US" sz="3600" b="1" baseline="-25000">
              <a:solidFill>
                <a:srgbClr val="0033CC"/>
              </a:solidFill>
            </a:endParaRPr>
          </a:p>
        </p:txBody>
      </p:sp>
      <p:sp>
        <p:nvSpPr>
          <p:cNvPr id="19465" name="Text Box 9"/>
          <p:cNvSpPr txBox="1">
            <a:spLocks noChangeArrowheads="1"/>
          </p:cNvSpPr>
          <p:nvPr/>
        </p:nvSpPr>
        <p:spPr bwMode="auto">
          <a:xfrm>
            <a:off x="1" y="1844675"/>
            <a:ext cx="9647767" cy="579438"/>
          </a:xfrm>
          <a:prstGeom prst="rect">
            <a:avLst/>
          </a:prstGeom>
          <a:noFill/>
          <a:ln w="9525">
            <a:noFill/>
            <a:miter lim="800000"/>
            <a:headEnd/>
            <a:tailEnd/>
          </a:ln>
          <a:effectLst/>
        </p:spPr>
        <p:txBody>
          <a:bodyPr>
            <a:spAutoFit/>
          </a:bodyPr>
          <a:lstStyle/>
          <a:p>
            <a:pPr eaLnBrk="1" hangingPunct="1">
              <a:spcBef>
                <a:spcPct val="50000"/>
              </a:spcBef>
            </a:pPr>
            <a:r>
              <a:rPr lang="en-GB" altLang="en-US" sz="3200" b="1" dirty="0" smtClean="0"/>
              <a:t> RFM</a:t>
            </a:r>
            <a:r>
              <a:rPr lang="en-GB" altLang="en-US" sz="3200" b="1" dirty="0"/>
              <a:t>:  48              </a:t>
            </a:r>
            <a:r>
              <a:rPr lang="en-GB" altLang="en-US" sz="3200" b="1" dirty="0" smtClean="0"/>
              <a:t>   32</a:t>
            </a:r>
            <a:r>
              <a:rPr lang="en-GB" altLang="en-US" sz="3200" b="1" dirty="0" smtClean="0">
                <a:solidFill>
                  <a:srgbClr val="0000FF"/>
                </a:solidFill>
              </a:rPr>
              <a:t>  </a:t>
            </a:r>
            <a:r>
              <a:rPr lang="en-GB" altLang="en-US" sz="3200" b="1" dirty="0" smtClean="0"/>
              <a:t>                    </a:t>
            </a:r>
            <a:r>
              <a:rPr lang="en-GB" altLang="en-US" sz="3200" b="1" dirty="0"/>
              <a:t>80</a:t>
            </a:r>
            <a:endParaRPr lang="en-US" altLang="en-US" sz="3200" b="1" dirty="0"/>
          </a:p>
        </p:txBody>
      </p:sp>
      <p:sp>
        <p:nvSpPr>
          <p:cNvPr id="12296" name="Text Box 10"/>
          <p:cNvSpPr txBox="1">
            <a:spLocks noChangeArrowheads="1"/>
          </p:cNvSpPr>
          <p:nvPr/>
        </p:nvSpPr>
        <p:spPr bwMode="auto">
          <a:xfrm>
            <a:off x="10354361" y="1176245"/>
            <a:ext cx="1488016" cy="1938992"/>
          </a:xfrm>
          <a:prstGeom prst="rect">
            <a:avLst/>
          </a:prstGeom>
          <a:solidFill>
            <a:srgbClr val="FFFF99"/>
          </a:solidFill>
          <a:ln w="9525">
            <a:solidFill>
              <a:srgbClr val="0000FF"/>
            </a:solidFill>
            <a:miter lim="800000"/>
            <a:headEnd/>
            <a:tailEnd/>
          </a:ln>
          <a:effectLst/>
        </p:spPr>
        <p:txBody>
          <a:bodyPr>
            <a:spAutoFit/>
          </a:bodyPr>
          <a:lstStyle/>
          <a:p>
            <a:pPr eaLnBrk="1" hangingPunct="1">
              <a:spcBef>
                <a:spcPct val="50000"/>
              </a:spcBef>
            </a:pPr>
            <a:r>
              <a:rPr lang="en-GB" altLang="en-US" sz="2400" b="1" dirty="0">
                <a:solidFill>
                  <a:srgbClr val="0000FF"/>
                </a:solidFill>
              </a:rPr>
              <a:t>RAM </a:t>
            </a:r>
          </a:p>
          <a:p>
            <a:pPr eaLnBrk="1" hangingPunct="1"/>
            <a:r>
              <a:rPr lang="en-GB" altLang="en-US" sz="2400" b="1" dirty="0">
                <a:solidFill>
                  <a:srgbClr val="0000FF"/>
                </a:solidFill>
              </a:rPr>
              <a:t>Mg 24   </a:t>
            </a:r>
            <a:endParaRPr lang="en-GB" altLang="en-US" sz="2400" b="1" dirty="0" smtClean="0">
              <a:solidFill>
                <a:srgbClr val="0000FF"/>
              </a:solidFill>
            </a:endParaRPr>
          </a:p>
          <a:p>
            <a:pPr eaLnBrk="1" hangingPunct="1"/>
            <a:r>
              <a:rPr lang="en-GB" altLang="en-US" sz="2400" b="1" dirty="0" smtClean="0">
                <a:solidFill>
                  <a:srgbClr val="0000FF"/>
                </a:solidFill>
              </a:rPr>
              <a:t>Fe </a:t>
            </a:r>
            <a:r>
              <a:rPr lang="en-GB" altLang="en-US" sz="2400" b="1" dirty="0">
                <a:solidFill>
                  <a:srgbClr val="0000FF"/>
                </a:solidFill>
              </a:rPr>
              <a:t>56   </a:t>
            </a:r>
            <a:endParaRPr lang="en-GB" altLang="en-US" sz="2400" b="1" dirty="0" smtClean="0">
              <a:solidFill>
                <a:srgbClr val="0000FF"/>
              </a:solidFill>
            </a:endParaRPr>
          </a:p>
          <a:p>
            <a:pPr eaLnBrk="1" hangingPunct="1"/>
            <a:r>
              <a:rPr lang="en-GB" altLang="en-US" sz="2400" b="1" dirty="0" smtClean="0">
                <a:solidFill>
                  <a:srgbClr val="0000FF"/>
                </a:solidFill>
              </a:rPr>
              <a:t>C </a:t>
            </a:r>
            <a:r>
              <a:rPr lang="en-GB" altLang="en-US" sz="2400" b="1" dirty="0">
                <a:solidFill>
                  <a:srgbClr val="0000FF"/>
                </a:solidFill>
              </a:rPr>
              <a:t>12</a:t>
            </a:r>
          </a:p>
          <a:p>
            <a:pPr eaLnBrk="1" hangingPunct="1"/>
            <a:r>
              <a:rPr lang="en-GB" altLang="en-US" sz="2400" b="1" dirty="0">
                <a:solidFill>
                  <a:srgbClr val="0000FF"/>
                </a:solidFill>
              </a:rPr>
              <a:t>O 16</a:t>
            </a:r>
            <a:endParaRPr lang="en-US" altLang="en-US" sz="2400" b="1" dirty="0">
              <a:solidFill>
                <a:srgbClr val="0000FF"/>
              </a:solidFill>
            </a:endParaRPr>
          </a:p>
        </p:txBody>
      </p:sp>
      <p:sp>
        <p:nvSpPr>
          <p:cNvPr id="19467" name="Text Box 11"/>
          <p:cNvSpPr txBox="1">
            <a:spLocks noChangeArrowheads="1"/>
          </p:cNvSpPr>
          <p:nvPr/>
        </p:nvSpPr>
        <p:spPr bwMode="auto">
          <a:xfrm>
            <a:off x="334433" y="5661026"/>
            <a:ext cx="11328400" cy="519113"/>
          </a:xfrm>
          <a:prstGeom prst="rect">
            <a:avLst/>
          </a:prstGeom>
          <a:noFill/>
          <a:ln w="9525">
            <a:noFill/>
            <a:miter lim="800000"/>
            <a:headEnd/>
            <a:tailEnd/>
          </a:ln>
          <a:effectLst/>
        </p:spPr>
        <p:txBody>
          <a:bodyPr>
            <a:spAutoFit/>
          </a:bodyPr>
          <a:lstStyle/>
          <a:p>
            <a:pPr eaLnBrk="1" hangingPunct="1">
              <a:spcBef>
                <a:spcPct val="50000"/>
              </a:spcBef>
            </a:pPr>
            <a:r>
              <a:rPr lang="en-GB" altLang="en-US" sz="2800" b="1"/>
              <a:t>Atom Economy</a:t>
            </a:r>
            <a:r>
              <a:rPr lang="en-GB" altLang="en-US" sz="2800"/>
              <a:t> = </a:t>
            </a:r>
            <a:r>
              <a:rPr lang="en-GB" altLang="en-US" sz="2800">
                <a:solidFill>
                  <a:srgbClr val="0000FF"/>
                </a:solidFill>
              </a:rPr>
              <a:t>112 </a:t>
            </a:r>
            <a:r>
              <a:rPr lang="en-GB" altLang="en-US" sz="2800"/>
              <a:t>/ </a:t>
            </a:r>
            <a:r>
              <a:rPr lang="en-GB" altLang="en-US" sz="2800">
                <a:solidFill>
                  <a:srgbClr val="FF0000"/>
                </a:solidFill>
              </a:rPr>
              <a:t>244</a:t>
            </a:r>
            <a:r>
              <a:rPr lang="en-GB" altLang="en-US" sz="2800"/>
              <a:t> x 100% = </a:t>
            </a:r>
            <a:r>
              <a:rPr lang="en-GB" altLang="en-US" sz="2800" b="1" u="sng"/>
              <a:t>45.9 %</a:t>
            </a:r>
            <a:endParaRPr lang="en-US" altLang="en-US" sz="2000" b="1"/>
          </a:p>
        </p:txBody>
      </p:sp>
      <p:sp>
        <p:nvSpPr>
          <p:cNvPr id="19468" name="AutoShape 12"/>
          <p:cNvSpPr>
            <a:spLocks/>
          </p:cNvSpPr>
          <p:nvPr/>
        </p:nvSpPr>
        <p:spPr bwMode="auto">
          <a:xfrm rot="16200000" flipV="1">
            <a:off x="5893921" y="3283604"/>
            <a:ext cx="444500" cy="3263900"/>
          </a:xfrm>
          <a:prstGeom prst="leftBrace">
            <a:avLst>
              <a:gd name="adj1" fmla="val 45893"/>
              <a:gd name="adj2" fmla="val 50000"/>
            </a:avLst>
          </a:prstGeom>
          <a:noFill/>
          <a:ln w="38100">
            <a:solidFill>
              <a:schemeClr val="tx1"/>
            </a:solidFill>
            <a:round/>
            <a:headEnd/>
            <a:tailEnd/>
          </a:ln>
          <a:effectLst/>
        </p:spPr>
        <p:txBody>
          <a:bodyPr wrap="none" anchor="ctr"/>
          <a:lstStyle/>
          <a:p>
            <a:pPr eaLnBrk="1" hangingPunct="1"/>
            <a:endParaRPr lang="en-GB"/>
          </a:p>
        </p:txBody>
      </p:sp>
      <p:sp>
        <p:nvSpPr>
          <p:cNvPr id="19469" name="Line 13"/>
          <p:cNvSpPr>
            <a:spLocks noChangeShapeType="1"/>
          </p:cNvSpPr>
          <p:nvPr/>
        </p:nvSpPr>
        <p:spPr bwMode="auto">
          <a:xfrm flipH="1" flipV="1">
            <a:off x="6212541" y="5217458"/>
            <a:ext cx="266577" cy="443567"/>
          </a:xfrm>
          <a:prstGeom prst="line">
            <a:avLst/>
          </a:prstGeom>
          <a:noFill/>
          <a:ln w="44450">
            <a:solidFill>
              <a:srgbClr val="FF0000"/>
            </a:solidFill>
            <a:round/>
            <a:headEnd/>
            <a:tailEnd type="triangle" w="med" len="med"/>
          </a:ln>
          <a:effectLst/>
        </p:spPr>
        <p:txBody>
          <a:bodyPr/>
          <a:lstStyle/>
          <a:p>
            <a:endParaRPr lang="en-US"/>
          </a:p>
        </p:txBody>
      </p:sp>
    </p:spTree>
    <p:custDataLst>
      <p:tags r:id="rId1"/>
    </p:custDataLst>
    <p:extLst>
      <p:ext uri="{BB962C8B-B14F-4D97-AF65-F5344CB8AC3E}">
        <p14:creationId xmlns:p14="http://schemas.microsoft.com/office/powerpoint/2010/main" val="10646216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9464"/>
                                        </p:tgtEl>
                                        <p:attrNameLst>
                                          <p:attrName>style.visibility</p:attrName>
                                        </p:attrNameLst>
                                      </p:cBhvr>
                                      <p:to>
                                        <p:strVal val="visible"/>
                                      </p:to>
                                    </p:set>
                                    <p:animEffect transition="in" filter="dissolve">
                                      <p:cBhvr>
                                        <p:cTn id="7" dur="500"/>
                                        <p:tgtEl>
                                          <p:spTgt spid="1946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460"/>
                                        </p:tgtEl>
                                        <p:attrNameLst>
                                          <p:attrName>style.visibility</p:attrName>
                                        </p:attrNameLst>
                                      </p:cBhvr>
                                      <p:to>
                                        <p:strVal val="visible"/>
                                      </p:to>
                                    </p:set>
                                    <p:animEffect transition="in" filter="dissolve">
                                      <p:cBhvr>
                                        <p:cTn id="10" dur="500"/>
                                        <p:tgtEl>
                                          <p:spTgt spid="1946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9465"/>
                                        </p:tgtEl>
                                        <p:attrNameLst>
                                          <p:attrName>style.visibility</p:attrName>
                                        </p:attrNameLst>
                                      </p:cBhvr>
                                      <p:to>
                                        <p:strVal val="visible"/>
                                      </p:to>
                                    </p:set>
                                    <p:anim calcmode="lin" valueType="num">
                                      <p:cBhvr additive="base">
                                        <p:cTn id="15" dur="500" fill="hold"/>
                                        <p:tgtEl>
                                          <p:spTgt spid="19465"/>
                                        </p:tgtEl>
                                        <p:attrNameLst>
                                          <p:attrName>ppt_x</p:attrName>
                                        </p:attrNameLst>
                                      </p:cBhvr>
                                      <p:tavLst>
                                        <p:tav tm="0">
                                          <p:val>
                                            <p:strVal val="0-#ppt_w/2"/>
                                          </p:val>
                                        </p:tav>
                                        <p:tav tm="100000">
                                          <p:val>
                                            <p:strVal val="#ppt_x"/>
                                          </p:val>
                                        </p:tav>
                                      </p:tavLst>
                                    </p:anim>
                                    <p:anim calcmode="lin" valueType="num">
                                      <p:cBhvr additive="base">
                                        <p:cTn id="16" dur="500" fill="hold"/>
                                        <p:tgtEl>
                                          <p:spTgt spid="19465"/>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9462"/>
                                        </p:tgtEl>
                                        <p:attrNameLst>
                                          <p:attrName>style.visibility</p:attrName>
                                        </p:attrNameLst>
                                      </p:cBhvr>
                                      <p:to>
                                        <p:strVal val="visible"/>
                                      </p:to>
                                    </p:set>
                                    <p:anim calcmode="lin" valueType="num">
                                      <p:cBhvr additive="base">
                                        <p:cTn id="21" dur="500" fill="hold"/>
                                        <p:tgtEl>
                                          <p:spTgt spid="19462"/>
                                        </p:tgtEl>
                                        <p:attrNameLst>
                                          <p:attrName>ppt_x</p:attrName>
                                        </p:attrNameLst>
                                      </p:cBhvr>
                                      <p:tavLst>
                                        <p:tav tm="0">
                                          <p:val>
                                            <p:strVal val="0-#ppt_w/2"/>
                                          </p:val>
                                        </p:tav>
                                        <p:tav tm="100000">
                                          <p:val>
                                            <p:strVal val="#ppt_x"/>
                                          </p:val>
                                        </p:tav>
                                      </p:tavLst>
                                    </p:anim>
                                    <p:anim calcmode="lin" valueType="num">
                                      <p:cBhvr additive="base">
                                        <p:cTn id="22" dur="500" fill="hold"/>
                                        <p:tgtEl>
                                          <p:spTgt spid="19462"/>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9461"/>
                                        </p:tgtEl>
                                        <p:attrNameLst>
                                          <p:attrName>style.visibility</p:attrName>
                                        </p:attrNameLst>
                                      </p:cBhvr>
                                      <p:to>
                                        <p:strVal val="visible"/>
                                      </p:to>
                                    </p:set>
                                    <p:anim calcmode="lin" valueType="num">
                                      <p:cBhvr additive="base">
                                        <p:cTn id="27" dur="500" fill="hold"/>
                                        <p:tgtEl>
                                          <p:spTgt spid="19461"/>
                                        </p:tgtEl>
                                        <p:attrNameLst>
                                          <p:attrName>ppt_x</p:attrName>
                                        </p:attrNameLst>
                                      </p:cBhvr>
                                      <p:tavLst>
                                        <p:tav tm="0">
                                          <p:val>
                                            <p:strVal val="0-#ppt_w/2"/>
                                          </p:val>
                                        </p:tav>
                                        <p:tav tm="100000">
                                          <p:val>
                                            <p:strVal val="#ppt_x"/>
                                          </p:val>
                                        </p:tav>
                                      </p:tavLst>
                                    </p:anim>
                                    <p:anim calcmode="lin" valueType="num">
                                      <p:cBhvr additive="base">
                                        <p:cTn id="28" dur="500" fill="hold"/>
                                        <p:tgtEl>
                                          <p:spTgt spid="19461"/>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9467"/>
                                        </p:tgtEl>
                                        <p:attrNameLst>
                                          <p:attrName>style.visibility</p:attrName>
                                        </p:attrNameLst>
                                      </p:cBhvr>
                                      <p:to>
                                        <p:strVal val="visible"/>
                                      </p:to>
                                    </p:set>
                                    <p:anim calcmode="lin" valueType="num">
                                      <p:cBhvr additive="base">
                                        <p:cTn id="33" dur="500" fill="hold"/>
                                        <p:tgtEl>
                                          <p:spTgt spid="19467"/>
                                        </p:tgtEl>
                                        <p:attrNameLst>
                                          <p:attrName>ppt_x</p:attrName>
                                        </p:attrNameLst>
                                      </p:cBhvr>
                                      <p:tavLst>
                                        <p:tav tm="0">
                                          <p:val>
                                            <p:strVal val="0-#ppt_w/2"/>
                                          </p:val>
                                        </p:tav>
                                        <p:tav tm="100000">
                                          <p:val>
                                            <p:strVal val="#ppt_x"/>
                                          </p:val>
                                        </p:tav>
                                      </p:tavLst>
                                    </p:anim>
                                    <p:anim calcmode="lin" valueType="num">
                                      <p:cBhvr additive="base">
                                        <p:cTn id="34" dur="500" fill="hold"/>
                                        <p:tgtEl>
                                          <p:spTgt spid="19467"/>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500"/>
                            </p:stCondLst>
                            <p:childTnLst>
                              <p:par>
                                <p:cTn id="36" presetID="9" presetClass="entr" presetSubtype="0" fill="hold" grpId="0" nodeType="afterEffect">
                                  <p:stCondLst>
                                    <p:cond delay="0"/>
                                  </p:stCondLst>
                                  <p:childTnLst>
                                    <p:set>
                                      <p:cBhvr>
                                        <p:cTn id="37" dur="1" fill="hold">
                                          <p:stCondLst>
                                            <p:cond delay="0"/>
                                          </p:stCondLst>
                                        </p:cTn>
                                        <p:tgtEl>
                                          <p:spTgt spid="19469"/>
                                        </p:tgtEl>
                                        <p:attrNameLst>
                                          <p:attrName>style.visibility</p:attrName>
                                        </p:attrNameLst>
                                      </p:cBhvr>
                                      <p:to>
                                        <p:strVal val="visible"/>
                                      </p:to>
                                    </p:set>
                                    <p:animEffect transition="in" filter="dissolve">
                                      <p:cBhvr>
                                        <p:cTn id="38" dur="500"/>
                                        <p:tgtEl>
                                          <p:spTgt spid="19469"/>
                                        </p:tgtEl>
                                      </p:cBhvr>
                                    </p:animEffect>
                                  </p:childTnLst>
                                </p:cTn>
                              </p:par>
                            </p:childTnLst>
                          </p:cTn>
                        </p:par>
                        <p:par>
                          <p:cTn id="39" fill="hold" nodeType="afterGroup">
                            <p:stCondLst>
                              <p:cond delay="1000"/>
                            </p:stCondLst>
                            <p:childTnLst>
                              <p:par>
                                <p:cTn id="40" presetID="9" presetClass="entr" presetSubtype="0" fill="hold" grpId="0" nodeType="afterEffect">
                                  <p:stCondLst>
                                    <p:cond delay="0"/>
                                  </p:stCondLst>
                                  <p:childTnLst>
                                    <p:set>
                                      <p:cBhvr>
                                        <p:cTn id="41" dur="1" fill="hold">
                                          <p:stCondLst>
                                            <p:cond delay="0"/>
                                          </p:stCondLst>
                                        </p:cTn>
                                        <p:tgtEl>
                                          <p:spTgt spid="19468"/>
                                        </p:tgtEl>
                                        <p:attrNameLst>
                                          <p:attrName>style.visibility</p:attrName>
                                        </p:attrNameLst>
                                      </p:cBhvr>
                                      <p:to>
                                        <p:strVal val="visible"/>
                                      </p:to>
                                    </p:set>
                                    <p:animEffect transition="in" filter="dissolve">
                                      <p:cBhvr>
                                        <p:cTn id="42" dur="500"/>
                                        <p:tgtEl>
                                          <p:spTgt spid="194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animBg="1"/>
      <p:bldP spid="19461" grpId="0"/>
      <p:bldP spid="19462" grpId="0"/>
      <p:bldP spid="19464" grpId="0" animBg="1"/>
      <p:bldP spid="19465" grpId="0"/>
      <p:bldP spid="19467" grpId="0"/>
      <p:bldP spid="19468" grpId="0" animBg="1"/>
      <p:bldP spid="1946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7972" y="287789"/>
            <a:ext cx="9873343" cy="6424140"/>
          </a:xfrm>
          <a:prstGeom prst="rect">
            <a:avLst/>
          </a:prstGeom>
          <a:ln>
            <a:solidFill>
              <a:srgbClr val="00B0F0"/>
            </a:solidFill>
          </a:ln>
        </p:spPr>
      </p:pic>
      <p:pic>
        <p:nvPicPr>
          <p:cNvPr id="3" name="Picture 2"/>
          <p:cNvPicPr>
            <a:picLocks noChangeAspect="1"/>
          </p:cNvPicPr>
          <p:nvPr/>
        </p:nvPicPr>
        <p:blipFill>
          <a:blip r:embed="rId3"/>
          <a:stretch>
            <a:fillRect/>
          </a:stretch>
        </p:blipFill>
        <p:spPr>
          <a:xfrm>
            <a:off x="2143805" y="2677205"/>
            <a:ext cx="9468708" cy="3299052"/>
          </a:xfrm>
          <a:prstGeom prst="rect">
            <a:avLst/>
          </a:prstGeom>
          <a:ln>
            <a:solidFill>
              <a:srgbClr val="FF0000"/>
            </a:solidFill>
          </a:ln>
        </p:spPr>
      </p:pic>
    </p:spTree>
    <p:extLst>
      <p:ext uri="{BB962C8B-B14F-4D97-AF65-F5344CB8AC3E}">
        <p14:creationId xmlns:p14="http://schemas.microsoft.com/office/powerpoint/2010/main" val="10819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6559" y="121102"/>
            <a:ext cx="8482012" cy="6640275"/>
          </a:xfrm>
          <a:prstGeom prst="rect">
            <a:avLst/>
          </a:prstGeom>
          <a:ln>
            <a:solidFill>
              <a:srgbClr val="00B0F0"/>
            </a:solidFill>
          </a:ln>
        </p:spPr>
      </p:pic>
      <p:pic>
        <p:nvPicPr>
          <p:cNvPr id="3" name="Picture 2"/>
          <p:cNvPicPr>
            <a:picLocks noChangeAspect="1"/>
          </p:cNvPicPr>
          <p:nvPr/>
        </p:nvPicPr>
        <p:blipFill>
          <a:blip r:embed="rId3"/>
          <a:stretch>
            <a:fillRect/>
          </a:stretch>
        </p:blipFill>
        <p:spPr>
          <a:xfrm>
            <a:off x="1255938" y="1973036"/>
            <a:ext cx="10602231" cy="3741964"/>
          </a:xfrm>
          <a:prstGeom prst="rect">
            <a:avLst/>
          </a:prstGeom>
          <a:ln>
            <a:solidFill>
              <a:srgbClr val="FF0000"/>
            </a:solidFill>
          </a:ln>
        </p:spPr>
      </p:pic>
    </p:spTree>
    <p:extLst>
      <p:ext uri="{BB962C8B-B14F-4D97-AF65-F5344CB8AC3E}">
        <p14:creationId xmlns:p14="http://schemas.microsoft.com/office/powerpoint/2010/main" val="482294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rotWithShape="1">
          <a:blip r:embed="rId2"/>
          <a:srcRect r="803"/>
          <a:stretch/>
        </p:blipFill>
        <p:spPr>
          <a:xfrm>
            <a:off x="74885" y="174899"/>
            <a:ext cx="9079625" cy="6437565"/>
          </a:xfrm>
          <a:prstGeom prst="rect">
            <a:avLst/>
          </a:prstGeom>
          <a:ln>
            <a:solidFill>
              <a:srgbClr val="00B0F0"/>
            </a:solidFill>
          </a:ln>
        </p:spPr>
      </p:pic>
    </p:spTree>
    <p:extLst>
      <p:ext uri="{BB962C8B-B14F-4D97-AF65-F5344CB8AC3E}">
        <p14:creationId xmlns:p14="http://schemas.microsoft.com/office/powerpoint/2010/main" val="36216908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46100" y="1299964"/>
            <a:ext cx="6671129"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smtClean="0">
                <a:ln>
                  <a:noFill/>
                </a:ln>
                <a:solidFill>
                  <a:srgbClr val="0070C0"/>
                </a:solidFill>
                <a:effectLst/>
                <a:uLnTx/>
                <a:uFillTx/>
                <a:latin typeface="Tw Cen MT" panose="020B0602020104020603"/>
                <a:ea typeface="+mn-ea"/>
                <a:cs typeface="+mn-cs"/>
              </a:rPr>
              <a:t>Titrations</a:t>
            </a:r>
            <a:r>
              <a:rPr kumimoji="0" lang="en-GB" sz="2800" b="0" i="0" u="none" strike="noStrike" kern="1200" cap="none" spc="0" normalizeH="0" baseline="0" noProof="0" dirty="0" smtClean="0">
                <a:ln>
                  <a:noFill/>
                </a:ln>
                <a:solidFill>
                  <a:prstClr val="black"/>
                </a:solidFill>
                <a:effectLst/>
                <a:uLnTx/>
                <a:uFillTx/>
                <a:latin typeface="Tw Cen MT" panose="020B0602020104020603"/>
                <a:ea typeface="+mn-ea"/>
                <a:cs typeface="+mn-cs"/>
              </a:rPr>
              <a:t> can be used to make a soluble salt from an </a:t>
            </a:r>
            <a:r>
              <a:rPr kumimoji="0" lang="en-GB" sz="2800" b="1" i="0" u="none" strike="noStrike" kern="1200" cap="none" spc="0" normalizeH="0" baseline="0" noProof="0" dirty="0" smtClean="0">
                <a:ln>
                  <a:noFill/>
                </a:ln>
                <a:solidFill>
                  <a:srgbClr val="0070C0"/>
                </a:solidFill>
                <a:effectLst/>
                <a:uLnTx/>
                <a:uFillTx/>
                <a:latin typeface="Tw Cen MT" panose="020B0602020104020603"/>
                <a:ea typeface="+mn-ea"/>
                <a:cs typeface="+mn-cs"/>
              </a:rPr>
              <a:t>acid and an alkali </a:t>
            </a:r>
            <a:r>
              <a:rPr kumimoji="0" lang="en-GB" sz="2800" b="0" i="0" u="none" strike="noStrike" kern="1200" cap="none" spc="0" normalizeH="0" baseline="0" noProof="0" dirty="0" smtClean="0">
                <a:ln>
                  <a:noFill/>
                </a:ln>
                <a:solidFill>
                  <a:prstClr val="black"/>
                </a:solidFill>
                <a:effectLst/>
                <a:uLnTx/>
                <a:uFillTx/>
                <a:latin typeface="Tw Cen MT" panose="020B0602020104020603"/>
                <a:ea typeface="+mn-ea"/>
                <a:cs typeface="+mn-cs"/>
              </a:rPr>
              <a:t>(soluble base).</a:t>
            </a:r>
            <a:endParaRPr kumimoji="0" lang="en-GB" sz="28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3" name="TextBox 2"/>
          <p:cNvSpPr txBox="1"/>
          <p:nvPr/>
        </p:nvSpPr>
        <p:spPr>
          <a:xfrm>
            <a:off x="603250" y="2551963"/>
            <a:ext cx="6613979"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err="1">
                <a:ln>
                  <a:noFill/>
                </a:ln>
                <a:solidFill>
                  <a:prstClr val="black"/>
                </a:solidFill>
                <a:effectLst/>
                <a:uLnTx/>
                <a:uFillTx/>
                <a:latin typeface="Tw Cen MT" panose="020B0602020104020603"/>
                <a:ea typeface="+mn-ea"/>
                <a:cs typeface="+mn-cs"/>
              </a:rPr>
              <a:t>e</a:t>
            </a:r>
            <a:r>
              <a:rPr kumimoji="0" lang="en-GB" sz="2400" b="0" i="1" u="none" strike="noStrike" kern="1200" cap="none" spc="0" normalizeH="0" baseline="0" noProof="0" dirty="0" err="1" smtClean="0">
                <a:ln>
                  <a:noFill/>
                </a:ln>
                <a:solidFill>
                  <a:prstClr val="black"/>
                </a:solidFill>
                <a:effectLst/>
                <a:uLnTx/>
                <a:uFillTx/>
                <a:latin typeface="Tw Cen MT" panose="020B0602020104020603"/>
                <a:ea typeface="+mn-ea"/>
                <a:cs typeface="+mn-cs"/>
              </a:rPr>
              <a:t>g</a:t>
            </a:r>
            <a:r>
              <a:rPr kumimoji="0" lang="en-GB" sz="2400" b="0" i="1" u="none" strike="noStrike" kern="1200" cap="none" spc="0" normalizeH="0" baseline="0" noProof="0" dirty="0" smtClean="0">
                <a:ln>
                  <a:noFill/>
                </a:ln>
                <a:solidFill>
                  <a:prstClr val="black"/>
                </a:solidFill>
                <a:effectLst/>
                <a:uLnTx/>
                <a:uFillTx/>
                <a:latin typeface="Tw Cen MT" panose="020B0602020104020603"/>
                <a:ea typeface="+mn-ea"/>
                <a:cs typeface="+mn-cs"/>
              </a:rPr>
              <a:t>. </a:t>
            </a:r>
            <a:r>
              <a:rPr kumimoji="0" lang="en-GB" sz="2400" b="1" i="1" u="none" strike="noStrike" kern="1200" cap="none" spc="0" normalizeH="0" baseline="0" noProof="0" dirty="0" smtClean="0">
                <a:ln>
                  <a:noFill/>
                </a:ln>
                <a:solidFill>
                  <a:prstClr val="black"/>
                </a:solidFill>
                <a:effectLst/>
                <a:uLnTx/>
                <a:uFillTx/>
                <a:latin typeface="Tw Cen MT" panose="020B0602020104020603"/>
                <a:ea typeface="+mn-ea"/>
                <a:cs typeface="+mn-cs"/>
              </a:rPr>
              <a:t>sodium chloride </a:t>
            </a:r>
            <a:r>
              <a:rPr kumimoji="0" lang="en-GB" sz="2400" b="0" i="1" u="none" strike="noStrike" kern="1200" cap="none" spc="0" normalizeH="0" baseline="0" noProof="0" dirty="0" smtClean="0">
                <a:ln>
                  <a:noFill/>
                </a:ln>
                <a:solidFill>
                  <a:prstClr val="black"/>
                </a:solidFill>
                <a:effectLst/>
                <a:uLnTx/>
                <a:uFillTx/>
                <a:latin typeface="Tw Cen MT" panose="020B0602020104020603"/>
                <a:ea typeface="+mn-ea"/>
                <a:cs typeface="+mn-cs"/>
              </a:rPr>
              <a:t>can be made from </a:t>
            </a:r>
            <a:r>
              <a:rPr kumimoji="0" lang="en-GB" sz="2400" b="1" i="1" u="none" strike="noStrike" kern="1200" cap="none" spc="0" normalizeH="0" baseline="0" noProof="0" dirty="0" smtClean="0">
                <a:ln>
                  <a:noFill/>
                </a:ln>
                <a:solidFill>
                  <a:prstClr val="black"/>
                </a:solidFill>
                <a:effectLst/>
                <a:uLnTx/>
                <a:uFillTx/>
                <a:latin typeface="Tw Cen MT" panose="020B0602020104020603"/>
                <a:ea typeface="+mn-ea"/>
                <a:cs typeface="+mn-cs"/>
              </a:rPr>
              <a:t>hydrochloric acid </a:t>
            </a:r>
            <a:r>
              <a:rPr kumimoji="0" lang="en-GB" sz="2400" b="0" i="1" u="none" strike="noStrike" kern="1200" cap="none" spc="0" normalizeH="0" baseline="0" noProof="0" dirty="0" smtClean="0">
                <a:ln>
                  <a:noFill/>
                </a:ln>
                <a:solidFill>
                  <a:prstClr val="black"/>
                </a:solidFill>
                <a:effectLst/>
                <a:uLnTx/>
                <a:uFillTx/>
                <a:latin typeface="Tw Cen MT" panose="020B0602020104020603"/>
                <a:ea typeface="+mn-ea"/>
                <a:cs typeface="+mn-cs"/>
              </a:rPr>
              <a:t>and </a:t>
            </a:r>
            <a:r>
              <a:rPr kumimoji="0" lang="en-GB" sz="2400" b="1" i="1" u="none" strike="noStrike" kern="1200" cap="none" spc="0" normalizeH="0" baseline="0" noProof="0" dirty="0" smtClean="0">
                <a:ln>
                  <a:noFill/>
                </a:ln>
                <a:solidFill>
                  <a:prstClr val="black"/>
                </a:solidFill>
                <a:effectLst/>
                <a:uLnTx/>
                <a:uFillTx/>
                <a:latin typeface="Tw Cen MT" panose="020B0602020104020603"/>
                <a:ea typeface="+mn-ea"/>
                <a:cs typeface="+mn-cs"/>
              </a:rPr>
              <a:t>sodium hydroxide</a:t>
            </a:r>
            <a:r>
              <a:rPr kumimoji="0" lang="en-GB" sz="2400" b="0" i="1" u="none" strike="noStrike" kern="1200" cap="none" spc="0" normalizeH="0" baseline="0" noProof="0" dirty="0" smtClean="0">
                <a:ln>
                  <a:noFill/>
                </a:ln>
                <a:solidFill>
                  <a:prstClr val="black"/>
                </a:solidFill>
                <a:effectLst/>
                <a:uLnTx/>
                <a:uFillTx/>
                <a:latin typeface="Tw Cen MT" panose="020B0602020104020603"/>
                <a:ea typeface="+mn-ea"/>
                <a:cs typeface="+mn-cs"/>
              </a:rPr>
              <a:t>, according to the equation:</a:t>
            </a:r>
            <a:r>
              <a:rPr kumimoji="0" lang="en-GB" sz="2400" b="0" i="1" u="none" strike="noStrike" kern="1200" cap="none" spc="0" normalizeH="0" baseline="0" noProof="0" dirty="0">
                <a:ln>
                  <a:noFill/>
                </a:ln>
                <a:solidFill>
                  <a:prstClr val="black"/>
                </a:solidFill>
                <a:effectLst/>
                <a:uLnTx/>
                <a:uFillTx/>
                <a:latin typeface="Tw Cen MT" panose="020B0602020104020603"/>
                <a:ea typeface="+mn-ea"/>
                <a:cs typeface="+mn-cs"/>
              </a:rPr>
              <a:t>	</a:t>
            </a:r>
            <a:r>
              <a:rPr kumimoji="0" lang="en-GB" sz="2400" b="0" i="1" u="none" strike="noStrike" kern="1200" cap="none" spc="0" normalizeH="0" baseline="0" noProof="0" dirty="0" smtClean="0">
                <a:ln>
                  <a:noFill/>
                </a:ln>
                <a:solidFill>
                  <a:prstClr val="black"/>
                </a:solidFill>
                <a:effectLst/>
                <a:uLnTx/>
                <a:uFillTx/>
                <a:latin typeface="Tw Cen MT" panose="020B0602020104020603"/>
                <a:ea typeface="+mn-ea"/>
                <a:cs typeface="+mn-cs"/>
              </a:rPr>
              <a:t> </a:t>
            </a:r>
            <a:endParaRPr kumimoji="0" lang="en-GB" sz="2400" b="0" i="1"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7" name="TextBox 6"/>
          <p:cNvSpPr txBox="1"/>
          <p:nvPr/>
        </p:nvSpPr>
        <p:spPr>
          <a:xfrm>
            <a:off x="273049" y="3847083"/>
            <a:ext cx="7217229"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err="1" smtClean="0">
                <a:ln>
                  <a:noFill/>
                </a:ln>
                <a:solidFill>
                  <a:srgbClr val="0070C0"/>
                </a:solidFill>
                <a:effectLst/>
                <a:uLnTx/>
                <a:uFillTx/>
                <a:latin typeface="Tw Cen MT" panose="020B0602020104020603"/>
                <a:ea typeface="+mn-ea"/>
                <a:cs typeface="+mn-cs"/>
              </a:rPr>
              <a:t>HCl</a:t>
            </a:r>
            <a:r>
              <a:rPr kumimoji="0" lang="en-GB" sz="3200" b="0" i="0" u="none" strike="noStrike" kern="1200" cap="none" spc="0" normalizeH="0" baseline="0" noProof="0" dirty="0" smtClean="0">
                <a:ln>
                  <a:noFill/>
                </a:ln>
                <a:solidFill>
                  <a:srgbClr val="0070C0"/>
                </a:solidFill>
                <a:effectLst/>
                <a:uLnTx/>
                <a:uFillTx/>
                <a:latin typeface="Tw Cen MT" panose="020B0602020104020603"/>
                <a:ea typeface="+mn-ea"/>
                <a:cs typeface="+mn-cs"/>
              </a:rPr>
              <a:t>(</a:t>
            </a:r>
            <a:r>
              <a:rPr kumimoji="0" lang="en-GB" sz="3200" b="0" i="0" u="none" strike="noStrike" kern="1200" cap="none" spc="0" normalizeH="0" baseline="0" noProof="0" dirty="0" err="1" smtClean="0">
                <a:ln>
                  <a:noFill/>
                </a:ln>
                <a:solidFill>
                  <a:srgbClr val="0070C0"/>
                </a:solidFill>
                <a:effectLst/>
                <a:uLnTx/>
                <a:uFillTx/>
                <a:latin typeface="Tw Cen MT" panose="020B0602020104020603"/>
                <a:ea typeface="+mn-ea"/>
                <a:cs typeface="+mn-cs"/>
              </a:rPr>
              <a:t>aq</a:t>
            </a:r>
            <a:r>
              <a:rPr kumimoji="0" lang="en-GB" sz="3200" b="0" i="0" u="none" strike="noStrike" kern="1200" cap="none" spc="0" normalizeH="0" baseline="0" noProof="0" dirty="0" smtClean="0">
                <a:ln>
                  <a:noFill/>
                </a:ln>
                <a:solidFill>
                  <a:srgbClr val="0070C0"/>
                </a:solidFill>
                <a:effectLst/>
                <a:uLnTx/>
                <a:uFillTx/>
                <a:latin typeface="Tw Cen MT" panose="020B0602020104020603"/>
                <a:ea typeface="+mn-ea"/>
                <a:cs typeface="+mn-cs"/>
              </a:rPr>
              <a:t>) + </a:t>
            </a:r>
            <a:r>
              <a:rPr kumimoji="0" lang="en-GB" sz="3200" b="0" i="0" u="none" strike="noStrike" kern="1200" cap="none" spc="0" normalizeH="0" baseline="0" noProof="0" dirty="0" err="1" smtClean="0">
                <a:ln>
                  <a:noFill/>
                </a:ln>
                <a:solidFill>
                  <a:srgbClr val="0070C0"/>
                </a:solidFill>
                <a:effectLst/>
                <a:uLnTx/>
                <a:uFillTx/>
                <a:latin typeface="Tw Cen MT" panose="020B0602020104020603"/>
                <a:ea typeface="+mn-ea"/>
                <a:cs typeface="+mn-cs"/>
              </a:rPr>
              <a:t>NaOH</a:t>
            </a:r>
            <a:r>
              <a:rPr kumimoji="0" lang="en-GB" sz="3200" b="0" i="0" u="none" strike="noStrike" kern="1200" cap="none" spc="0" normalizeH="0" baseline="0" noProof="0" dirty="0" smtClean="0">
                <a:ln>
                  <a:noFill/>
                </a:ln>
                <a:solidFill>
                  <a:srgbClr val="0070C0"/>
                </a:solidFill>
                <a:effectLst/>
                <a:uLnTx/>
                <a:uFillTx/>
                <a:latin typeface="Tw Cen MT" panose="020B0602020104020603"/>
                <a:ea typeface="+mn-ea"/>
                <a:cs typeface="+mn-cs"/>
              </a:rPr>
              <a:t>(</a:t>
            </a:r>
            <a:r>
              <a:rPr kumimoji="0" lang="en-GB" sz="3200" b="0" i="0" u="none" strike="noStrike" kern="1200" cap="none" spc="0" normalizeH="0" baseline="0" noProof="0" dirty="0" err="1" smtClean="0">
                <a:ln>
                  <a:noFill/>
                </a:ln>
                <a:solidFill>
                  <a:srgbClr val="0070C0"/>
                </a:solidFill>
                <a:effectLst/>
                <a:uLnTx/>
                <a:uFillTx/>
                <a:latin typeface="Tw Cen MT" panose="020B0602020104020603"/>
                <a:ea typeface="+mn-ea"/>
                <a:cs typeface="+mn-cs"/>
              </a:rPr>
              <a:t>aq</a:t>
            </a:r>
            <a:r>
              <a:rPr kumimoji="0" lang="en-GB" sz="3200" b="0" i="0" u="none" strike="noStrike" kern="1200" cap="none" spc="0" normalizeH="0" baseline="0" noProof="0" dirty="0" smtClean="0">
                <a:ln>
                  <a:noFill/>
                </a:ln>
                <a:solidFill>
                  <a:srgbClr val="0070C0"/>
                </a:solidFill>
                <a:effectLst/>
                <a:uLnTx/>
                <a:uFillTx/>
                <a:latin typeface="Tw Cen MT" panose="020B0602020104020603"/>
                <a:ea typeface="+mn-ea"/>
                <a:cs typeface="+mn-cs"/>
              </a:rPr>
              <a:t>) </a:t>
            </a:r>
            <a:r>
              <a:rPr kumimoji="0" lang="en-GB" sz="3200" b="0" i="0" u="none" strike="noStrike" kern="1200" cap="none" spc="0" normalizeH="0" baseline="0" noProof="0" dirty="0" smtClean="0">
                <a:ln>
                  <a:noFill/>
                </a:ln>
                <a:solidFill>
                  <a:srgbClr val="0070C0"/>
                </a:solidFill>
                <a:effectLst/>
                <a:uLnTx/>
                <a:uFillTx/>
                <a:latin typeface="Calibri" panose="020F0502020204030204" pitchFamily="34" charset="0"/>
                <a:ea typeface="+mn-ea"/>
                <a:cs typeface="+mn-cs"/>
              </a:rPr>
              <a:t>→ </a:t>
            </a:r>
            <a:r>
              <a:rPr kumimoji="0" lang="en-GB" sz="3200" b="0" i="0" u="none" strike="noStrike" kern="1200" cap="none" spc="0" normalizeH="0" baseline="0" noProof="0" dirty="0" err="1" smtClean="0">
                <a:ln>
                  <a:noFill/>
                </a:ln>
                <a:solidFill>
                  <a:srgbClr val="0070C0"/>
                </a:solidFill>
                <a:effectLst/>
                <a:uLnTx/>
                <a:uFillTx/>
                <a:latin typeface="Calibri" panose="020F0502020204030204" pitchFamily="34" charset="0"/>
                <a:ea typeface="+mn-ea"/>
                <a:cs typeface="+mn-cs"/>
              </a:rPr>
              <a:t>NaCl</a:t>
            </a:r>
            <a:r>
              <a:rPr kumimoji="0" lang="en-GB" sz="3200" b="0" i="0" u="none" strike="noStrike" kern="1200" cap="none" spc="0" normalizeH="0" baseline="0" noProof="0" dirty="0" smtClean="0">
                <a:ln>
                  <a:noFill/>
                </a:ln>
                <a:solidFill>
                  <a:srgbClr val="0070C0"/>
                </a:solidFill>
                <a:effectLst/>
                <a:uLnTx/>
                <a:uFillTx/>
                <a:latin typeface="Calibri" panose="020F0502020204030204" pitchFamily="34" charset="0"/>
                <a:ea typeface="+mn-ea"/>
                <a:cs typeface="+mn-cs"/>
              </a:rPr>
              <a:t>(</a:t>
            </a:r>
            <a:r>
              <a:rPr kumimoji="0" lang="en-GB" sz="3200" b="0" i="0" u="none" strike="noStrike" kern="1200" cap="none" spc="0" normalizeH="0" baseline="0" noProof="0" dirty="0" err="1" smtClean="0">
                <a:ln>
                  <a:noFill/>
                </a:ln>
                <a:solidFill>
                  <a:srgbClr val="0070C0"/>
                </a:solidFill>
                <a:effectLst/>
                <a:uLnTx/>
                <a:uFillTx/>
                <a:latin typeface="Calibri" panose="020F0502020204030204" pitchFamily="34" charset="0"/>
                <a:ea typeface="+mn-ea"/>
                <a:cs typeface="+mn-cs"/>
              </a:rPr>
              <a:t>aq</a:t>
            </a:r>
            <a:r>
              <a:rPr kumimoji="0" lang="en-GB" sz="3200" b="0" i="0" u="none" strike="noStrike" kern="1200" cap="none" spc="0" normalizeH="0" baseline="0" noProof="0" dirty="0" smtClean="0">
                <a:ln>
                  <a:noFill/>
                </a:ln>
                <a:solidFill>
                  <a:srgbClr val="0070C0"/>
                </a:solidFill>
                <a:effectLst/>
                <a:uLnTx/>
                <a:uFillTx/>
                <a:latin typeface="Calibri" panose="020F0502020204030204" pitchFamily="34" charset="0"/>
                <a:ea typeface="+mn-ea"/>
                <a:cs typeface="+mn-cs"/>
              </a:rPr>
              <a:t>) + H</a:t>
            </a:r>
            <a:r>
              <a:rPr kumimoji="0" lang="en-GB" sz="3200" b="0" i="0" u="none" strike="noStrike" kern="1200" cap="none" spc="0" normalizeH="0" baseline="-25000" noProof="0" dirty="0" smtClean="0">
                <a:ln>
                  <a:noFill/>
                </a:ln>
                <a:solidFill>
                  <a:srgbClr val="0070C0"/>
                </a:solidFill>
                <a:effectLst/>
                <a:uLnTx/>
                <a:uFillTx/>
                <a:latin typeface="Calibri" panose="020F0502020204030204" pitchFamily="34" charset="0"/>
                <a:ea typeface="+mn-ea"/>
                <a:cs typeface="+mn-cs"/>
              </a:rPr>
              <a:t>2</a:t>
            </a:r>
            <a:r>
              <a:rPr kumimoji="0" lang="en-GB" sz="3200" b="0" i="0" u="none" strike="noStrike" kern="1200" cap="none" spc="0" normalizeH="0" baseline="0" noProof="0" dirty="0" smtClean="0">
                <a:ln>
                  <a:noFill/>
                </a:ln>
                <a:solidFill>
                  <a:srgbClr val="0070C0"/>
                </a:solidFill>
                <a:effectLst/>
                <a:uLnTx/>
                <a:uFillTx/>
                <a:latin typeface="Calibri" panose="020F0502020204030204" pitchFamily="34" charset="0"/>
                <a:ea typeface="+mn-ea"/>
                <a:cs typeface="+mn-cs"/>
              </a:rPr>
              <a:t>O(l)</a:t>
            </a:r>
            <a:endParaRPr kumimoji="0" lang="en-GB" sz="3200" b="0" i="0" u="none" strike="noStrike" kern="1200" cap="none" spc="0" normalizeH="0" baseline="0" noProof="0" dirty="0">
              <a:ln>
                <a:noFill/>
              </a:ln>
              <a:solidFill>
                <a:srgbClr val="0070C0"/>
              </a:solidFill>
              <a:effectLst/>
              <a:uLnTx/>
              <a:uFillTx/>
              <a:latin typeface="Tw Cen MT" panose="020B0602020104020603"/>
              <a:ea typeface="+mn-ea"/>
              <a:cs typeface="+mn-cs"/>
            </a:endParaRPr>
          </a:p>
        </p:txBody>
      </p:sp>
      <p:pic>
        <p:nvPicPr>
          <p:cNvPr id="8" name="Picture 7"/>
          <p:cNvPicPr>
            <a:picLocks noChangeAspect="1"/>
          </p:cNvPicPr>
          <p:nvPr/>
        </p:nvPicPr>
        <p:blipFill>
          <a:blip r:embed="rId2"/>
          <a:stretch>
            <a:fillRect/>
          </a:stretch>
        </p:blipFill>
        <p:spPr>
          <a:xfrm>
            <a:off x="7364185" y="586692"/>
            <a:ext cx="4977229" cy="6271308"/>
          </a:xfrm>
          <a:prstGeom prst="rect">
            <a:avLst/>
          </a:prstGeom>
        </p:spPr>
      </p:pic>
    </p:spTree>
    <p:extLst>
      <p:ext uri="{BB962C8B-B14F-4D97-AF65-F5344CB8AC3E}">
        <p14:creationId xmlns:p14="http://schemas.microsoft.com/office/powerpoint/2010/main" val="30096819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688" y="1361141"/>
            <a:ext cx="11288486" cy="95410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0" u="sng" strike="noStrike" kern="1200" cap="none" spc="0" normalizeH="0" baseline="0" noProof="0" dirty="0" smtClean="0">
                <a:ln>
                  <a:noFill/>
                </a:ln>
                <a:solidFill>
                  <a:prstClr val="black"/>
                </a:solidFill>
                <a:effectLst/>
                <a:uLnTx/>
                <a:uFillTx/>
                <a:latin typeface="Tw Cen MT" panose="020B0602020104020603"/>
                <a:ea typeface="+mn-ea"/>
                <a:cs typeface="+mn-cs"/>
              </a:rPr>
              <a:t>Converting concentrations in </a:t>
            </a:r>
            <a:r>
              <a:rPr kumimoji="0" lang="en-GB" sz="3200" b="1" i="0" u="sng" strike="noStrike" kern="1200" cap="none" spc="0" normalizeH="0" baseline="0" noProof="0" dirty="0" err="1" smtClean="0">
                <a:ln>
                  <a:noFill/>
                </a:ln>
                <a:solidFill>
                  <a:prstClr val="black"/>
                </a:solidFill>
                <a:effectLst/>
                <a:uLnTx/>
                <a:uFillTx/>
                <a:latin typeface="Tw Cen MT" panose="020B0602020104020603"/>
                <a:ea typeface="+mn-ea"/>
                <a:cs typeface="+mn-cs"/>
              </a:rPr>
              <a:t>mol</a:t>
            </a:r>
            <a:r>
              <a:rPr kumimoji="0" lang="en-GB" sz="3200" b="1" i="0" u="sng" strike="noStrike" kern="1200" cap="none" spc="0" normalizeH="0" baseline="0" noProof="0" dirty="0" smtClean="0">
                <a:ln>
                  <a:noFill/>
                </a:ln>
                <a:solidFill>
                  <a:prstClr val="black"/>
                </a:solidFill>
                <a:effectLst/>
                <a:uLnTx/>
                <a:uFillTx/>
                <a:latin typeface="Tw Cen MT" panose="020B0602020104020603"/>
                <a:ea typeface="+mn-ea"/>
                <a:cs typeface="+mn-cs"/>
              </a:rPr>
              <a:t>/dm</a:t>
            </a:r>
            <a:r>
              <a:rPr kumimoji="0" lang="en-GB" sz="3200" b="1" i="0" u="sng" strike="noStrike" kern="1200" cap="none" spc="0" normalizeH="0" baseline="30000" noProof="0" dirty="0" smtClean="0">
                <a:ln>
                  <a:noFill/>
                </a:ln>
                <a:solidFill>
                  <a:prstClr val="black"/>
                </a:solidFill>
                <a:effectLst/>
                <a:uLnTx/>
                <a:uFillTx/>
                <a:latin typeface="Tw Cen MT" panose="020B0602020104020603"/>
                <a:ea typeface="+mn-ea"/>
                <a:cs typeface="+mn-cs"/>
              </a:rPr>
              <a:t>3</a:t>
            </a:r>
            <a:r>
              <a:rPr kumimoji="0" lang="en-GB" sz="3200" b="1" i="0" u="sng" strike="noStrike" kern="1200" cap="none" spc="0" normalizeH="0" baseline="0" noProof="0" dirty="0" smtClean="0">
                <a:ln>
                  <a:noFill/>
                </a:ln>
                <a:solidFill>
                  <a:prstClr val="black"/>
                </a:solidFill>
                <a:effectLst/>
                <a:uLnTx/>
                <a:uFillTx/>
                <a:latin typeface="Tw Cen MT" panose="020B0602020104020603"/>
                <a:ea typeface="+mn-ea"/>
                <a:cs typeface="+mn-cs"/>
              </a:rPr>
              <a:t> to g/dm</a:t>
            </a:r>
            <a:r>
              <a:rPr kumimoji="0" lang="en-GB" sz="3200" b="1" i="0" u="sng" strike="noStrike" kern="1200" cap="none" spc="0" normalizeH="0" baseline="30000" noProof="0" dirty="0" smtClean="0">
                <a:ln>
                  <a:noFill/>
                </a:ln>
                <a:solidFill>
                  <a:prstClr val="black"/>
                </a:solidFill>
                <a:effectLst/>
                <a:uLnTx/>
                <a:uFillTx/>
                <a:latin typeface="Tw Cen MT" panose="020B0602020104020603"/>
                <a:ea typeface="+mn-ea"/>
                <a:cs typeface="+mn-cs"/>
              </a:rPr>
              <a:t>3</a:t>
            </a:r>
            <a:r>
              <a:rPr kumimoji="0" lang="en-GB" sz="3200" b="1" i="0" u="sng" strike="noStrike" kern="1200" cap="none" spc="0" normalizeH="0" baseline="0" noProof="0" dirty="0" smtClean="0">
                <a:ln>
                  <a:noFill/>
                </a:ln>
                <a:solidFill>
                  <a:prstClr val="black"/>
                </a:solidFill>
                <a:effectLst/>
                <a:uLnTx/>
                <a:uFillTx/>
                <a:latin typeface="Tw Cen MT" panose="020B0602020104020603"/>
                <a:ea typeface="+mn-ea"/>
                <a:cs typeface="+mn-cs"/>
              </a:rPr>
              <a:t>:</a:t>
            </a:r>
            <a:endParaRPr kumimoji="0" lang="en-GB" sz="3200" b="1" i="1" u="sng" strike="noStrike" kern="1200" cap="none" spc="0" normalizeH="0" baseline="0" noProof="0" dirty="0" smtClean="0">
              <a:ln>
                <a:noFill/>
              </a:ln>
              <a:solidFill>
                <a:prstClr val="black"/>
              </a:solidFill>
              <a:effectLst/>
              <a:uLnTx/>
              <a:uFillTx/>
              <a:latin typeface="Tw Cen MT" panose="020B0602020104020603"/>
              <a:ea typeface="+mn-ea"/>
              <a:cs typeface="+mn-cs"/>
            </a:endParaRPr>
          </a:p>
        </p:txBody>
      </p:sp>
      <p:sp>
        <p:nvSpPr>
          <p:cNvPr id="11" name="Rectangle 10"/>
          <p:cNvSpPr/>
          <p:nvPr/>
        </p:nvSpPr>
        <p:spPr>
          <a:xfrm>
            <a:off x="696686" y="2217314"/>
            <a:ext cx="11288486" cy="415498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400" b="0" i="1"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dirty="0" smtClean="0">
                <a:ln>
                  <a:noFill/>
                </a:ln>
                <a:solidFill>
                  <a:prstClr val="black"/>
                </a:solidFill>
                <a:effectLst/>
                <a:uLnTx/>
                <a:uFillTx/>
                <a:latin typeface="Tw Cen MT" panose="020B0602020104020603"/>
                <a:ea typeface="+mn-ea"/>
                <a:cs typeface="+mn-cs"/>
              </a:rPr>
              <a:t>Worked </a:t>
            </a:r>
            <a:r>
              <a:rPr kumimoji="0" lang="en-GB" sz="2400" b="1" i="0" u="sng" strike="noStrike" kern="1200" cap="none" spc="0" normalizeH="0" baseline="0" noProof="0" dirty="0" err="1" smtClean="0">
                <a:ln>
                  <a:noFill/>
                </a:ln>
                <a:solidFill>
                  <a:prstClr val="black"/>
                </a:solidFill>
                <a:effectLst/>
                <a:uLnTx/>
                <a:uFillTx/>
                <a:latin typeface="Tw Cen MT" panose="020B0602020104020603"/>
                <a:ea typeface="+mn-ea"/>
                <a:cs typeface="+mn-cs"/>
              </a:rPr>
              <a:t>eg</a:t>
            </a:r>
            <a:r>
              <a:rPr kumimoji="0" lang="en-GB" sz="2400" b="1" i="0" u="sng" strike="noStrike" kern="1200" cap="none" spc="0" normalizeH="0" baseline="0" noProof="0" dirty="0" smtClean="0">
                <a:ln>
                  <a:noFill/>
                </a:ln>
                <a:solidFill>
                  <a:prstClr val="black"/>
                </a:solidFill>
                <a:effectLst/>
                <a:uLnTx/>
                <a:uFillTx/>
                <a:latin typeface="Tw Cen MT" panose="020B0602020104020603"/>
                <a:ea typeface="+mn-ea"/>
                <a:cs typeface="+mn-cs"/>
              </a:rPr>
              <a:t>.</a:t>
            </a:r>
            <a:r>
              <a:rPr kumimoji="0" lang="en-GB" sz="2400" b="0" i="0" u="none" strike="noStrike" kern="1200" cap="none" spc="0" normalizeH="0" baseline="0" noProof="0" dirty="0" smtClean="0">
                <a:ln>
                  <a:noFill/>
                </a:ln>
                <a:solidFill>
                  <a:prstClr val="black"/>
                </a:solidFill>
                <a:effectLst/>
                <a:uLnTx/>
                <a:uFillTx/>
                <a:latin typeface="Tw Cen MT" panose="020B0602020104020603"/>
                <a:ea typeface="+mn-ea"/>
                <a:cs typeface="+mn-cs"/>
              </a:rPr>
              <a:t> A </a:t>
            </a:r>
            <a:r>
              <a:rPr kumimoji="0" lang="en-GB" sz="2400" b="0" i="0" u="none" strike="noStrike" kern="1200" cap="none" spc="0" normalizeH="0" baseline="0" noProof="0" dirty="0" err="1" smtClean="0">
                <a:ln>
                  <a:noFill/>
                </a:ln>
                <a:solidFill>
                  <a:prstClr val="black"/>
                </a:solidFill>
                <a:effectLst/>
                <a:uLnTx/>
                <a:uFillTx/>
                <a:latin typeface="Tw Cen MT" panose="020B0602020104020603"/>
                <a:ea typeface="+mn-ea"/>
                <a:cs typeface="+mn-cs"/>
              </a:rPr>
              <a:t>sulfuric</a:t>
            </a:r>
            <a:r>
              <a:rPr kumimoji="0" lang="en-GB" sz="2400" b="0" i="0" u="none" strike="noStrike" kern="1200" cap="none" spc="0" normalizeH="0" baseline="0" noProof="0" dirty="0" smtClean="0">
                <a:ln>
                  <a:noFill/>
                </a:ln>
                <a:solidFill>
                  <a:prstClr val="black"/>
                </a:solidFill>
                <a:effectLst/>
                <a:uLnTx/>
                <a:uFillTx/>
                <a:latin typeface="Tw Cen MT" panose="020B0602020104020603"/>
                <a:ea typeface="+mn-ea"/>
                <a:cs typeface="+mn-cs"/>
              </a:rPr>
              <a:t> acid (H</a:t>
            </a:r>
            <a:r>
              <a:rPr kumimoji="0" lang="en-GB" sz="2400" b="0" i="0" u="none" strike="noStrike" kern="1200" cap="none" spc="0" normalizeH="0" baseline="-25000" noProof="0" dirty="0" smtClean="0">
                <a:ln>
                  <a:noFill/>
                </a:ln>
                <a:solidFill>
                  <a:prstClr val="black"/>
                </a:solidFill>
                <a:effectLst/>
                <a:uLnTx/>
                <a:uFillTx/>
                <a:latin typeface="Tw Cen MT" panose="020B0602020104020603"/>
                <a:ea typeface="+mn-ea"/>
                <a:cs typeface="+mn-cs"/>
              </a:rPr>
              <a:t>2</a:t>
            </a:r>
            <a:r>
              <a:rPr kumimoji="0" lang="en-GB" sz="2400" b="0" i="0" u="none" strike="noStrike" kern="1200" cap="none" spc="0" normalizeH="0" baseline="0" noProof="0" dirty="0" smtClean="0">
                <a:ln>
                  <a:noFill/>
                </a:ln>
                <a:solidFill>
                  <a:prstClr val="black"/>
                </a:solidFill>
                <a:effectLst/>
                <a:uLnTx/>
                <a:uFillTx/>
                <a:latin typeface="Tw Cen MT" panose="020B0602020104020603"/>
                <a:ea typeface="+mn-ea"/>
                <a:cs typeface="+mn-cs"/>
              </a:rPr>
              <a:t>SO</a:t>
            </a:r>
            <a:r>
              <a:rPr kumimoji="0" lang="en-GB" sz="2400" b="0" i="0" u="none" strike="noStrike" kern="1200" cap="none" spc="0" normalizeH="0" baseline="-25000" noProof="0" dirty="0" smtClean="0">
                <a:ln>
                  <a:noFill/>
                </a:ln>
                <a:solidFill>
                  <a:prstClr val="black"/>
                </a:solidFill>
                <a:effectLst/>
                <a:uLnTx/>
                <a:uFillTx/>
                <a:latin typeface="Tw Cen MT" panose="020B0602020104020603"/>
                <a:ea typeface="+mn-ea"/>
                <a:cs typeface="+mn-cs"/>
              </a:rPr>
              <a:t>4</a:t>
            </a:r>
            <a:r>
              <a:rPr kumimoji="0" lang="en-GB" sz="2400" b="0" i="0" u="none" strike="noStrike" kern="1200" cap="none" spc="0" normalizeH="0" baseline="0" noProof="0" dirty="0" smtClean="0">
                <a:ln>
                  <a:noFill/>
                </a:ln>
                <a:solidFill>
                  <a:prstClr val="black"/>
                </a:solidFill>
                <a:effectLst/>
                <a:uLnTx/>
                <a:uFillTx/>
                <a:latin typeface="Tw Cen MT" panose="020B0602020104020603"/>
                <a:ea typeface="+mn-ea"/>
                <a:cs typeface="+mn-cs"/>
              </a:rPr>
              <a:t>) solution has a concentration of 0.25 </a:t>
            </a:r>
            <a:r>
              <a:rPr kumimoji="0" lang="en-GB" sz="2400" b="0" i="0" u="none" strike="noStrike" kern="1200" cap="none" spc="0" normalizeH="0" baseline="0" noProof="0" dirty="0" err="1" smtClean="0">
                <a:ln>
                  <a:noFill/>
                </a:ln>
                <a:solidFill>
                  <a:prstClr val="black"/>
                </a:solidFill>
                <a:effectLst/>
                <a:uLnTx/>
                <a:uFillTx/>
                <a:latin typeface="Tw Cen MT" panose="020B0602020104020603"/>
                <a:ea typeface="+mn-ea"/>
                <a:cs typeface="+mn-cs"/>
              </a:rPr>
              <a:t>mol</a:t>
            </a:r>
            <a:r>
              <a:rPr kumimoji="0" lang="en-GB" sz="2400" b="0" i="0" u="none" strike="noStrike" kern="1200" cap="none" spc="0" normalizeH="0" baseline="0" noProof="0" dirty="0" smtClean="0">
                <a:ln>
                  <a:noFill/>
                </a:ln>
                <a:solidFill>
                  <a:prstClr val="black"/>
                </a:solidFill>
                <a:effectLst/>
                <a:uLnTx/>
                <a:uFillTx/>
                <a:latin typeface="Tw Cen MT" panose="020B0602020104020603"/>
                <a:ea typeface="+mn-ea"/>
                <a:cs typeface="+mn-cs"/>
              </a:rPr>
              <a:t>/dm</a:t>
            </a:r>
            <a:r>
              <a:rPr kumimoji="0" lang="en-GB" sz="2400" b="0" i="0" u="none" strike="noStrike" kern="1200" cap="none" spc="0" normalizeH="0" baseline="30000" noProof="0" dirty="0" smtClean="0">
                <a:ln>
                  <a:noFill/>
                </a:ln>
                <a:solidFill>
                  <a:prstClr val="black"/>
                </a:solidFill>
                <a:effectLst/>
                <a:uLnTx/>
                <a:uFillTx/>
                <a:latin typeface="Tw Cen MT" panose="020B0602020104020603"/>
                <a:ea typeface="+mn-ea"/>
                <a:cs typeface="+mn-cs"/>
              </a:rPr>
              <a:t>3</a:t>
            </a:r>
            <a:r>
              <a:rPr kumimoji="0" lang="en-GB" sz="2400" b="0" i="0" u="none" strike="noStrike" kern="1200" cap="none" spc="0" normalizeH="0" baseline="0" noProof="0" dirty="0" smtClean="0">
                <a:ln>
                  <a:noFill/>
                </a:ln>
                <a:solidFill>
                  <a:prstClr val="black"/>
                </a:solidFill>
                <a:effectLst/>
                <a:uLnTx/>
                <a:uFillTx/>
                <a:latin typeface="Tw Cen MT" panose="020B0602020104020603"/>
                <a:ea typeface="+mn-ea"/>
                <a:cs typeface="+mn-cs"/>
              </a:rPr>
              <a:t>. What is its concentration in grams per dm</a:t>
            </a:r>
            <a:r>
              <a:rPr kumimoji="0" lang="en-GB" sz="2400" b="0" i="0" u="none" strike="noStrike" kern="1200" cap="none" spc="0" normalizeH="0" baseline="30000" noProof="0" dirty="0" smtClean="0">
                <a:ln>
                  <a:noFill/>
                </a:ln>
                <a:solidFill>
                  <a:prstClr val="black"/>
                </a:solidFill>
                <a:effectLst/>
                <a:uLnTx/>
                <a:uFillTx/>
                <a:latin typeface="Tw Cen MT" panose="020B0602020104020603"/>
                <a:ea typeface="+mn-ea"/>
                <a:cs typeface="+mn-cs"/>
              </a:rPr>
              <a:t>3</a:t>
            </a:r>
            <a:r>
              <a:rPr kumimoji="0" lang="en-GB" sz="2400" b="0" i="0" u="none" strike="noStrike" kern="1200" cap="none" spc="0" normalizeH="0" baseline="0" noProof="0" dirty="0" smtClean="0">
                <a:ln>
                  <a:noFill/>
                </a:ln>
                <a:solidFill>
                  <a:prstClr val="black"/>
                </a:solidFill>
                <a:effectLst/>
                <a:uLnTx/>
                <a:uFillTx/>
                <a:latin typeface="Tw Cen MT" panose="020B06020201040206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400" b="0" i="1"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srgbClr val="0070C0"/>
                </a:solidFill>
                <a:effectLst/>
                <a:uLnTx/>
                <a:uFillTx/>
                <a:latin typeface="Tw Cen MT" panose="020B0602020104020603"/>
                <a:ea typeface="+mn-ea"/>
                <a:cs typeface="+mn-cs"/>
              </a:rPr>
              <a:t>m</a:t>
            </a:r>
            <a:r>
              <a:rPr kumimoji="0" lang="en-GB" sz="2400" b="0" i="1" u="none" strike="noStrike" kern="1200" cap="none" spc="0" normalizeH="0" baseline="0" noProof="0" dirty="0" smtClean="0">
                <a:ln>
                  <a:noFill/>
                </a:ln>
                <a:solidFill>
                  <a:srgbClr val="0070C0"/>
                </a:solidFill>
                <a:effectLst/>
                <a:uLnTx/>
                <a:uFillTx/>
                <a:latin typeface="Tw Cen MT" panose="020B0602020104020603"/>
                <a:ea typeface="+mn-ea"/>
                <a:cs typeface="+mn-cs"/>
              </a:rPr>
              <a:t>ass = moles x Mr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smtClean="0">
                <a:ln>
                  <a:noFill/>
                </a:ln>
                <a:solidFill>
                  <a:srgbClr val="0070C0"/>
                </a:solidFill>
                <a:effectLst/>
                <a:uLnTx/>
                <a:uFillTx/>
                <a:latin typeface="Tw Cen MT" panose="020B0602020104020603"/>
                <a:ea typeface="+mn-ea"/>
                <a:cs typeface="+mn-cs"/>
              </a:rPr>
              <a:t>	  = 0.25 x (2x1+32+4x16)</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0070C0"/>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smtClean="0">
                <a:ln>
                  <a:noFill/>
                </a:ln>
                <a:solidFill>
                  <a:srgbClr val="0070C0"/>
                </a:solidFill>
                <a:effectLst/>
                <a:uLnTx/>
                <a:uFillTx/>
                <a:latin typeface="Tw Cen MT" panose="020B0602020104020603"/>
                <a:ea typeface="+mn-ea"/>
                <a:cs typeface="+mn-cs"/>
              </a:rPr>
              <a:t>  	  = 24.5 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70C0"/>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smtClean="0">
                <a:ln>
                  <a:noFill/>
                </a:ln>
                <a:solidFill>
                  <a:srgbClr val="0070C0"/>
                </a:solidFill>
                <a:effectLst/>
                <a:uLnTx/>
                <a:uFillTx/>
                <a:latin typeface="Tw Cen MT" panose="020B0602020104020603"/>
                <a:ea typeface="+mn-ea"/>
                <a:cs typeface="+mn-cs"/>
              </a:rPr>
              <a:t>Therefore concentration =24.5 g/dm</a:t>
            </a:r>
            <a:r>
              <a:rPr kumimoji="0" lang="en-GB" sz="2400" b="0" i="1" u="none" strike="noStrike" kern="1200" cap="none" spc="0" normalizeH="0" baseline="30000" noProof="0" dirty="0" smtClean="0">
                <a:ln>
                  <a:noFill/>
                </a:ln>
                <a:solidFill>
                  <a:srgbClr val="0070C0"/>
                </a:solidFill>
                <a:effectLst/>
                <a:uLnTx/>
                <a:uFillTx/>
                <a:latin typeface="Tw Cen MT" panose="020B0602020104020603"/>
                <a:ea typeface="+mn-ea"/>
                <a:cs typeface="+mn-cs"/>
              </a:rPr>
              <a:t>3</a:t>
            </a:r>
            <a:endParaRPr kumimoji="0" lang="en-GB" sz="2400" b="0" i="1" u="none" strike="noStrike" kern="1200" cap="none" spc="0" normalizeH="0" baseline="0" noProof="0" dirty="0" smtClean="0">
              <a:ln>
                <a:noFill/>
              </a:ln>
              <a:solidFill>
                <a:srgbClr val="0070C0"/>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400" b="0" i="1" u="none" strike="noStrike" kern="1200" cap="none" spc="0" normalizeH="0" baseline="0" noProof="0" dirty="0">
              <a:ln>
                <a:noFill/>
              </a:ln>
              <a:solidFill>
                <a:prstClr val="black"/>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400" b="0" i="1" u="none" strike="noStrike" kern="1200" cap="none" spc="0" normalizeH="0" baseline="0" noProof="0" dirty="0" smtClean="0">
              <a:ln>
                <a:noFill/>
              </a:ln>
              <a:solidFill>
                <a:prstClr val="black"/>
              </a:solidFill>
              <a:effectLst/>
              <a:uLnTx/>
              <a:uFillTx/>
              <a:latin typeface="Tw Cen MT" panose="020B0602020104020603"/>
              <a:ea typeface="+mn-ea"/>
              <a:cs typeface="+mn-cs"/>
            </a:endParaRPr>
          </a:p>
        </p:txBody>
      </p:sp>
      <p:grpSp>
        <p:nvGrpSpPr>
          <p:cNvPr id="2" name="Group 1"/>
          <p:cNvGrpSpPr/>
          <p:nvPr/>
        </p:nvGrpSpPr>
        <p:grpSpPr>
          <a:xfrm>
            <a:off x="3465739" y="3756354"/>
            <a:ext cx="7809140" cy="369332"/>
            <a:chOff x="3465739" y="3756354"/>
            <a:chExt cx="7809140" cy="369332"/>
          </a:xfrm>
        </p:grpSpPr>
        <p:cxnSp>
          <p:nvCxnSpPr>
            <p:cNvPr id="6" name="Straight Arrow Connector 5"/>
            <p:cNvCxnSpPr/>
            <p:nvPr/>
          </p:nvCxnSpPr>
          <p:spPr>
            <a:xfrm flipH="1">
              <a:off x="3465739" y="3972894"/>
              <a:ext cx="10450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675415" y="3756354"/>
              <a:ext cx="6599464"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Rearrange the equation to make mass the subject.</a:t>
              </a:r>
            </a:p>
          </p:txBody>
        </p:sp>
      </p:grpSp>
      <p:grpSp>
        <p:nvGrpSpPr>
          <p:cNvPr id="3" name="Group 2"/>
          <p:cNvGrpSpPr/>
          <p:nvPr/>
        </p:nvGrpSpPr>
        <p:grpSpPr>
          <a:xfrm>
            <a:off x="4883600" y="4159242"/>
            <a:ext cx="5852437" cy="646331"/>
            <a:chOff x="4883600" y="4159242"/>
            <a:chExt cx="5852437" cy="646331"/>
          </a:xfrm>
        </p:grpSpPr>
        <p:cxnSp>
          <p:nvCxnSpPr>
            <p:cNvPr id="13" name="Straight Arrow Connector 12"/>
            <p:cNvCxnSpPr/>
            <p:nvPr/>
          </p:nvCxnSpPr>
          <p:spPr>
            <a:xfrm flipH="1">
              <a:off x="4883600" y="4343400"/>
              <a:ext cx="521154" cy="5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5504089" y="4159242"/>
              <a:ext cx="5231948" cy="64633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Substitute the values in, including </a:t>
              </a:r>
              <a:r>
                <a:rPr kumimoji="0" lang="en-GB" sz="1800" b="0" i="0" u="none" strike="noStrike" kern="1200" cap="none" spc="0" normalizeH="0" baseline="0" noProof="0" dirty="0" err="1" smtClean="0">
                  <a:ln>
                    <a:noFill/>
                  </a:ln>
                  <a:solidFill>
                    <a:prstClr val="black"/>
                  </a:solidFill>
                  <a:effectLst/>
                  <a:uLnTx/>
                  <a:uFillTx/>
                  <a:latin typeface="Tw Cen MT" panose="020B0602020104020603"/>
                  <a:ea typeface="+mn-ea"/>
                  <a:cs typeface="+mn-cs"/>
                </a:rPr>
                <a:t>Ar</a:t>
              </a:r>
              <a:r>
                <a:rPr kumimoji="0" lang="en-GB"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 values from the periodic table to calculate the relative formula mass.</a:t>
              </a:r>
            </a:p>
          </p:txBody>
        </p:sp>
      </p:grpSp>
      <p:grpSp>
        <p:nvGrpSpPr>
          <p:cNvPr id="5" name="Group 4"/>
          <p:cNvGrpSpPr/>
          <p:nvPr/>
        </p:nvGrpSpPr>
        <p:grpSpPr>
          <a:xfrm>
            <a:off x="5404754" y="5251695"/>
            <a:ext cx="7817306" cy="369332"/>
            <a:chOff x="5404754" y="5251695"/>
            <a:chExt cx="7817306" cy="369332"/>
          </a:xfrm>
        </p:grpSpPr>
        <p:cxnSp>
          <p:nvCxnSpPr>
            <p:cNvPr id="15" name="Straight Arrow Connector 14"/>
            <p:cNvCxnSpPr/>
            <p:nvPr/>
          </p:nvCxnSpPr>
          <p:spPr>
            <a:xfrm flipH="1">
              <a:off x="5404754" y="5436361"/>
              <a:ext cx="104502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6622596" y="5251695"/>
              <a:ext cx="6599464"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Answer, with units.</a:t>
              </a:r>
            </a:p>
          </p:txBody>
        </p:sp>
      </p:grpSp>
      <p:sp>
        <p:nvSpPr>
          <p:cNvPr id="17" name="Rectangle 16"/>
          <p:cNvSpPr/>
          <p:nvPr/>
        </p:nvSpPr>
        <p:spPr>
          <a:xfrm>
            <a:off x="398688" y="275312"/>
            <a:ext cx="3013983" cy="119574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8" name="Rectangle 17"/>
          <p:cNvSpPr/>
          <p:nvPr/>
        </p:nvSpPr>
        <p:spPr>
          <a:xfrm>
            <a:off x="-1411061" y="24507"/>
            <a:ext cx="5921828" cy="144655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Tw Cen MT" panose="020B0602020104020603"/>
                <a:ea typeface="+mn-ea"/>
                <a:cs typeface="+mn-cs"/>
              </a:rPr>
              <a:t>	</a:t>
            </a:r>
            <a:r>
              <a:rPr kumimoji="0" lang="en-GB" sz="2400" b="0" i="0" u="none" strike="noStrike" kern="1200" cap="none" spc="0" normalizeH="0" baseline="0" noProof="0" dirty="0" smtClean="0">
                <a:ln>
                  <a:noFill/>
                </a:ln>
                <a:solidFill>
                  <a:prstClr val="black"/>
                </a:solidFill>
                <a:effectLst/>
                <a:uLnTx/>
                <a:uFillTx/>
                <a:latin typeface="Tw Cen MT" panose="020B0602020104020603"/>
                <a:ea typeface="+mn-ea"/>
                <a:cs typeface="+mn-cs"/>
              </a:rPr>
              <a:t>			</a:t>
            </a:r>
            <a:r>
              <a:rPr kumimoji="0" lang="en-GB" sz="3200" b="1" i="0" u="none" strike="noStrike" kern="1200" cap="none" spc="0" normalizeH="0" baseline="0" noProof="0" dirty="0" smtClean="0">
                <a:ln>
                  <a:noFill/>
                </a:ln>
                <a:solidFill>
                  <a:prstClr val="black"/>
                </a:solidFill>
                <a:effectLst/>
                <a:uLnTx/>
                <a:uFillTx/>
                <a:latin typeface="Tw Cen MT" panose="020B0602020104020603"/>
                <a:ea typeface="+mn-ea"/>
                <a:cs typeface="+mn-cs"/>
              </a:rPr>
              <a:t>moles =   </a:t>
            </a:r>
            <a:r>
              <a:rPr kumimoji="0" lang="en-GB" sz="3200" b="1" i="0" u="sng" strike="noStrike" kern="1200" cap="none" spc="0" normalizeH="0" baseline="0" noProof="0" dirty="0" smtClean="0">
                <a:ln>
                  <a:noFill/>
                </a:ln>
                <a:solidFill>
                  <a:prstClr val="black"/>
                </a:solidFill>
                <a:effectLst/>
                <a:uLnTx/>
                <a:uFillTx/>
                <a:latin typeface="Tw Cen MT" panose="020B0602020104020603"/>
                <a:ea typeface="+mn-ea"/>
                <a:cs typeface="+mn-cs"/>
              </a:rPr>
              <a:t>mass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smtClean="0">
                <a:ln>
                  <a:noFill/>
                </a:ln>
                <a:solidFill>
                  <a:prstClr val="black"/>
                </a:solidFill>
                <a:effectLst/>
                <a:uLnTx/>
                <a:uFillTx/>
                <a:latin typeface="Tw Cen MT" panose="020B0602020104020603"/>
                <a:ea typeface="+mn-ea"/>
                <a:cs typeface="+mn-cs"/>
              </a:rPr>
              <a:t>								Mr</a:t>
            </a:r>
          </a:p>
        </p:txBody>
      </p:sp>
    </p:spTree>
    <p:extLst>
      <p:ext uri="{BB962C8B-B14F-4D97-AF65-F5344CB8AC3E}">
        <p14:creationId xmlns:p14="http://schemas.microsoft.com/office/powerpoint/2010/main" val="2482100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 y="0"/>
            <a:ext cx="10625959" cy="6689322"/>
          </a:xfrm>
          <a:prstGeom prst="rect">
            <a:avLst/>
          </a:prstGeom>
          <a:ln>
            <a:solidFill>
              <a:srgbClr val="00B0F0"/>
            </a:solidFill>
          </a:ln>
        </p:spPr>
      </p:pic>
      <p:sp>
        <p:nvSpPr>
          <p:cNvPr id="5" name="Rectangle 4"/>
          <p:cNvSpPr/>
          <p:nvPr/>
        </p:nvSpPr>
        <p:spPr>
          <a:xfrm>
            <a:off x="0" y="2710543"/>
            <a:ext cx="7369629" cy="7728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29208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t>Moles of gases</a:t>
            </a:r>
            <a:endParaRPr lang="en-GB" b="1" u="sng" dirty="0"/>
          </a:p>
        </p:txBody>
      </p:sp>
      <p:sp>
        <p:nvSpPr>
          <p:cNvPr id="3" name="Content Placeholder 2"/>
          <p:cNvSpPr>
            <a:spLocks noGrp="1"/>
          </p:cNvSpPr>
          <p:nvPr>
            <p:ph idx="1"/>
          </p:nvPr>
        </p:nvSpPr>
        <p:spPr>
          <a:xfrm>
            <a:off x="838200" y="1825624"/>
            <a:ext cx="10515600" cy="4869089"/>
          </a:xfrm>
        </p:spPr>
        <p:txBody>
          <a:bodyPr>
            <a:normAutofit/>
          </a:bodyPr>
          <a:lstStyle/>
          <a:p>
            <a:r>
              <a:rPr lang="en-GB" dirty="0" smtClean="0"/>
              <a:t>1 mole H</a:t>
            </a:r>
            <a:r>
              <a:rPr lang="en-GB" baseline="-25000" dirty="0" smtClean="0"/>
              <a:t>2</a:t>
            </a:r>
            <a:r>
              <a:rPr lang="en-GB" dirty="0" smtClean="0"/>
              <a:t> weighs 2g.</a:t>
            </a:r>
          </a:p>
          <a:p>
            <a:endParaRPr lang="en-GB" dirty="0"/>
          </a:p>
          <a:p>
            <a:r>
              <a:rPr lang="en-GB" dirty="0" smtClean="0"/>
              <a:t>This means 2g of Hydrogen gas will have a volume of 24dm</a:t>
            </a:r>
            <a:r>
              <a:rPr lang="en-GB" baseline="30000" dirty="0" smtClean="0"/>
              <a:t>3</a:t>
            </a:r>
            <a:endParaRPr lang="en-GB" dirty="0" smtClean="0"/>
          </a:p>
          <a:p>
            <a:endParaRPr lang="en-GB" dirty="0"/>
          </a:p>
          <a:p>
            <a:r>
              <a:rPr lang="en-GB" dirty="0" smtClean="0"/>
              <a:t>This is the same volume as 4g of He gas.</a:t>
            </a:r>
          </a:p>
          <a:p>
            <a:endParaRPr lang="en-GB" dirty="0"/>
          </a:p>
          <a:p>
            <a:r>
              <a:rPr lang="en-GB" dirty="0" smtClean="0"/>
              <a:t>To find volume of the gas </a:t>
            </a:r>
            <a:r>
              <a:rPr lang="en-GB" b="1" u="sng" dirty="0" smtClean="0"/>
              <a:t>multiply Number of moles by 24</a:t>
            </a:r>
            <a:r>
              <a:rPr lang="en-GB" dirty="0" smtClean="0"/>
              <a:t>.</a:t>
            </a:r>
          </a:p>
          <a:p>
            <a:endParaRPr lang="en-GB" dirty="0" smtClean="0"/>
          </a:p>
          <a:p>
            <a:pPr marL="0" indent="0">
              <a:buNone/>
            </a:pPr>
            <a:r>
              <a:rPr lang="en-GB" dirty="0" err="1" smtClean="0"/>
              <a:t>E.g</a:t>
            </a:r>
            <a:r>
              <a:rPr lang="en-GB" dirty="0" smtClean="0"/>
              <a:t> 0.25 moles Hydrogen gas. 0.25 x 24 = 6 dm</a:t>
            </a:r>
            <a:r>
              <a:rPr lang="en-GB" baseline="30000" dirty="0" smtClean="0"/>
              <a:t>3</a:t>
            </a:r>
            <a:endParaRPr lang="en-GB" baseline="30000" dirty="0"/>
          </a:p>
        </p:txBody>
      </p:sp>
    </p:spTree>
    <p:extLst>
      <p:ext uri="{BB962C8B-B14F-4D97-AF65-F5344CB8AC3E}">
        <p14:creationId xmlns:p14="http://schemas.microsoft.com/office/powerpoint/2010/main" val="195462365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udio">
  <a:themeElements>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fontScheme name="Studio">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clrMap bg1="lt1" tx1="dk1" bg2="lt2" tx2="dk2" accent1="accent1" accent2="accent2" accent3="accent3" accent4="accent4" accent5="accent5" accent6="accent6" hlink="hlink" folHlink="folHlink"/>
    </a:extraClrScheme>
    <a:extraClrScheme>
      <a:clrScheme name="Studio 2">
        <a:dk1>
          <a:srgbClr val="000000"/>
        </a:dk1>
        <a:lt1>
          <a:srgbClr val="FFFFFF"/>
        </a:lt1>
        <a:dk2>
          <a:srgbClr val="3732A0"/>
        </a:dk2>
        <a:lt2>
          <a:srgbClr val="666699"/>
        </a:lt2>
        <a:accent1>
          <a:srgbClr val="CCCCFF"/>
        </a:accent1>
        <a:accent2>
          <a:srgbClr val="009999"/>
        </a:accent2>
        <a:accent3>
          <a:srgbClr val="FFFFFF"/>
        </a:accent3>
        <a:accent4>
          <a:srgbClr val="000000"/>
        </a:accent4>
        <a:accent5>
          <a:srgbClr val="E2E2FF"/>
        </a:accent5>
        <a:accent6>
          <a:srgbClr val="008A8A"/>
        </a:accent6>
        <a:hlink>
          <a:srgbClr val="3366CC"/>
        </a:hlink>
        <a:folHlink>
          <a:srgbClr val="9094B8"/>
        </a:folHlink>
      </a:clrScheme>
      <a:clrMap bg1="lt1" tx1="dk1" bg2="lt2" tx2="dk2" accent1="accent1" accent2="accent2" accent3="accent3" accent4="accent4" accent5="accent5" accent6="accent6" hlink="hlink" folHlink="folHlink"/>
    </a:extraClrScheme>
    <a:extraClrScheme>
      <a:clrScheme name="Studio 3">
        <a:dk1>
          <a:srgbClr val="000000"/>
        </a:dk1>
        <a:lt1>
          <a:srgbClr val="FFFFFF"/>
        </a:lt1>
        <a:dk2>
          <a:srgbClr val="CD0505"/>
        </a:dk2>
        <a:lt2>
          <a:srgbClr val="5F5F5F"/>
        </a:lt2>
        <a:accent1>
          <a:srgbClr val="D2D5DE"/>
        </a:accent1>
        <a:accent2>
          <a:srgbClr val="D55757"/>
        </a:accent2>
        <a:accent3>
          <a:srgbClr val="FFFFFF"/>
        </a:accent3>
        <a:accent4>
          <a:srgbClr val="000000"/>
        </a:accent4>
        <a:accent5>
          <a:srgbClr val="E5E7EC"/>
        </a:accent5>
        <a:accent6>
          <a:srgbClr val="C14E4E"/>
        </a:accent6>
        <a:hlink>
          <a:srgbClr val="F42D1E"/>
        </a:hlink>
        <a:folHlink>
          <a:srgbClr val="7C849E"/>
        </a:folHlink>
      </a:clrScheme>
      <a:clrMap bg1="lt1" tx1="dk1" bg2="lt2" tx2="dk2" accent1="accent1" accent2="accent2" accent3="accent3" accent4="accent4" accent5="accent5" accent6="accent6" hlink="hlink" folHlink="folHlink"/>
    </a:extraClrScheme>
    <a:extraClrScheme>
      <a:clrScheme name="Studio 4">
        <a:dk1>
          <a:srgbClr val="000000"/>
        </a:dk1>
        <a:lt1>
          <a:srgbClr val="FFFFFF"/>
        </a:lt1>
        <a:dk2>
          <a:srgbClr val="551A07"/>
        </a:dk2>
        <a:lt2>
          <a:srgbClr val="CC3300"/>
        </a:lt2>
        <a:accent1>
          <a:srgbClr val="F4B400"/>
        </a:accent1>
        <a:accent2>
          <a:srgbClr val="993300"/>
        </a:accent2>
        <a:accent3>
          <a:srgbClr val="FFFFFF"/>
        </a:accent3>
        <a:accent4>
          <a:srgbClr val="000000"/>
        </a:accent4>
        <a:accent5>
          <a:srgbClr val="F8D6AA"/>
        </a:accent5>
        <a:accent6>
          <a:srgbClr val="8A2D00"/>
        </a:accent6>
        <a:hlink>
          <a:srgbClr val="FF3300"/>
        </a:hlink>
        <a:folHlink>
          <a:srgbClr val="666699"/>
        </a:folHlink>
      </a:clrScheme>
      <a:clrMap bg1="lt1" tx1="dk1" bg2="lt2" tx2="dk2" accent1="accent1" accent2="accent2" accent3="accent3" accent4="accent4" accent5="accent5" accent6="accent6" hlink="hlink" folHlink="folHlink"/>
    </a:extraClrScheme>
    <a:extraClrScheme>
      <a:clrScheme name="Studio 5">
        <a:dk1>
          <a:srgbClr val="000000"/>
        </a:dk1>
        <a:lt1>
          <a:srgbClr val="FFFFFF"/>
        </a:lt1>
        <a:dk2>
          <a:srgbClr val="FF0000"/>
        </a:dk2>
        <a:lt2>
          <a:srgbClr val="FFCC00"/>
        </a:lt2>
        <a:accent1>
          <a:srgbClr val="66CCFF"/>
        </a:accent1>
        <a:accent2>
          <a:srgbClr val="009900"/>
        </a:accent2>
        <a:accent3>
          <a:srgbClr val="FFFFFF"/>
        </a:accent3>
        <a:accent4>
          <a:srgbClr val="000000"/>
        </a:accent4>
        <a:accent5>
          <a:srgbClr val="B8E2FF"/>
        </a:accent5>
        <a:accent6>
          <a:srgbClr val="008A00"/>
        </a:accent6>
        <a:hlink>
          <a:srgbClr val="FF3300"/>
        </a:hlink>
        <a:folHlink>
          <a:srgbClr val="6600FF"/>
        </a:folHlink>
      </a:clrScheme>
      <a:clrMap bg1="lt1" tx1="dk1" bg2="lt2" tx2="dk2" accent1="accent1" accent2="accent2" accent3="accent3" accent4="accent4" accent5="accent5" accent6="accent6" hlink="hlink" folHlink="folHlink"/>
    </a:extraClrScheme>
    <a:extraClrScheme>
      <a:clrScheme name="Studio 6">
        <a:dk1>
          <a:srgbClr val="666633"/>
        </a:dk1>
        <a:lt1>
          <a:srgbClr val="FFFFFF"/>
        </a:lt1>
        <a:dk2>
          <a:srgbClr val="000000"/>
        </a:dk2>
        <a:lt2>
          <a:srgbClr val="CC3300"/>
        </a:lt2>
        <a:accent1>
          <a:srgbClr val="808000"/>
        </a:accent1>
        <a:accent2>
          <a:srgbClr val="FF9900"/>
        </a:accent2>
        <a:accent3>
          <a:srgbClr val="AAAAAA"/>
        </a:accent3>
        <a:accent4>
          <a:srgbClr val="DADADA"/>
        </a:accent4>
        <a:accent5>
          <a:srgbClr val="C0C0AA"/>
        </a:accent5>
        <a:accent6>
          <a:srgbClr val="E78A00"/>
        </a:accent6>
        <a:hlink>
          <a:srgbClr val="CC6600"/>
        </a:hlink>
        <a:folHlink>
          <a:srgbClr val="434B1F"/>
        </a:folHlink>
      </a:clrScheme>
      <a:clrMap bg1="dk2" tx1="lt1" bg2="dk1" tx2="lt2" accent1="accent1" accent2="accent2" accent3="accent3" accent4="accent4" accent5="accent5" accent6="accent6" hlink="hlink" folHlink="folHlink"/>
    </a:extraClrScheme>
    <a:extraClrScheme>
      <a:clrScheme name="Studio 7">
        <a:dk1>
          <a:srgbClr val="766997"/>
        </a:dk1>
        <a:lt1>
          <a:srgbClr val="FFFFFF"/>
        </a:lt1>
        <a:dk2>
          <a:srgbClr val="530901"/>
        </a:dk2>
        <a:lt2>
          <a:srgbClr val="FFFFFF"/>
        </a:lt2>
        <a:accent1>
          <a:srgbClr val="FF3300"/>
        </a:accent1>
        <a:accent2>
          <a:srgbClr val="CC6600"/>
        </a:accent2>
        <a:accent3>
          <a:srgbClr val="B3AAAA"/>
        </a:accent3>
        <a:accent4>
          <a:srgbClr val="DADADA"/>
        </a:accent4>
        <a:accent5>
          <a:srgbClr val="FFADAA"/>
        </a:accent5>
        <a:accent6>
          <a:srgbClr val="B95C00"/>
        </a:accent6>
        <a:hlink>
          <a:srgbClr val="FF9900"/>
        </a:hlink>
        <a:folHlink>
          <a:srgbClr val="993300"/>
        </a:folHlink>
      </a:clrScheme>
      <a:clrMap bg1="dk2" tx1="lt1" bg2="dk1" tx2="lt2" accent1="accent1" accent2="accent2" accent3="accent3" accent4="accent4" accent5="accent5" accent6="accent6" hlink="hlink" folHlink="folHlink"/>
    </a:extraClrScheme>
    <a:extraClrScheme>
      <a:clrScheme name="Studio 8">
        <a:dk1>
          <a:srgbClr val="666699"/>
        </a:dk1>
        <a:lt1>
          <a:srgbClr val="FFFFFF"/>
        </a:lt1>
        <a:dk2>
          <a:srgbClr val="4C004C"/>
        </a:dk2>
        <a:lt2>
          <a:srgbClr val="FFFFFF"/>
        </a:lt2>
        <a:accent1>
          <a:srgbClr val="0099CC"/>
        </a:accent1>
        <a:accent2>
          <a:srgbClr val="993366"/>
        </a:accent2>
        <a:accent3>
          <a:srgbClr val="B2AAB2"/>
        </a:accent3>
        <a:accent4>
          <a:srgbClr val="DADADA"/>
        </a:accent4>
        <a:accent5>
          <a:srgbClr val="AACAE2"/>
        </a:accent5>
        <a:accent6>
          <a:srgbClr val="8A2D5C"/>
        </a:accent6>
        <a:hlink>
          <a:srgbClr val="99CC00"/>
        </a:hlink>
        <a:folHlink>
          <a:srgbClr val="006699"/>
        </a:folHlink>
      </a:clrScheme>
      <a:clrMap bg1="dk2" tx1="lt1" bg2="dk1" tx2="lt2" accent1="accent1" accent2="accent2" accent3="accent3" accent4="accent4" accent5="accent5" accent6="accent6" hlink="hlink" folHlink="folHlink"/>
    </a:extraClrScheme>
    <a:extraClrScheme>
      <a:clrScheme name="Studio 9">
        <a:dk1>
          <a:srgbClr val="565682"/>
        </a:dk1>
        <a:lt1>
          <a:srgbClr val="FFFFFF"/>
        </a:lt1>
        <a:dk2>
          <a:srgbClr val="1E1551"/>
        </a:dk2>
        <a:lt2>
          <a:srgbClr val="CCFFFF"/>
        </a:lt2>
        <a:accent1>
          <a:srgbClr val="33CCCC"/>
        </a:accent1>
        <a:accent2>
          <a:srgbClr val="009999"/>
        </a:accent2>
        <a:accent3>
          <a:srgbClr val="ABAAB3"/>
        </a:accent3>
        <a:accent4>
          <a:srgbClr val="DADADA"/>
        </a:accent4>
        <a:accent5>
          <a:srgbClr val="ADE2E2"/>
        </a:accent5>
        <a:accent6>
          <a:srgbClr val="008A8A"/>
        </a:accent6>
        <a:hlink>
          <a:srgbClr val="FF9900"/>
        </a:hlink>
        <a:folHlink>
          <a:srgbClr val="005986"/>
        </a:folHlink>
      </a:clrScheme>
      <a:clrMap bg1="dk2" tx1="lt1" bg2="dk1" tx2="lt2" accent1="accent1" accent2="accent2" accent3="accent3" accent4="accent4" accent5="accent5" accent6="accent6" hlink="hlink" folHlink="folHlink"/>
    </a:extraClrScheme>
    <a:extraClrScheme>
      <a:clrScheme name="Studio 10">
        <a:dk1>
          <a:srgbClr val="CCCC99"/>
        </a:dk1>
        <a:lt1>
          <a:srgbClr val="FFFFFF"/>
        </a:lt1>
        <a:dk2>
          <a:srgbClr val="2E5D5C"/>
        </a:dk2>
        <a:lt2>
          <a:srgbClr val="FFFFFF"/>
        </a:lt2>
        <a:accent1>
          <a:srgbClr val="0099CC"/>
        </a:accent1>
        <a:accent2>
          <a:srgbClr val="D6E0E0"/>
        </a:accent2>
        <a:accent3>
          <a:srgbClr val="ADB6B5"/>
        </a:accent3>
        <a:accent4>
          <a:srgbClr val="DADADA"/>
        </a:accent4>
        <a:accent5>
          <a:srgbClr val="AACAE2"/>
        </a:accent5>
        <a:accent6>
          <a:srgbClr val="C2CBCB"/>
        </a:accent6>
        <a:hlink>
          <a:srgbClr val="CCCC99"/>
        </a:hlink>
        <a:folHlink>
          <a:srgbClr val="428A8C"/>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TotalTime>
  <Words>1607</Words>
  <Application>Microsoft Office PowerPoint</Application>
  <PresentationFormat>Widescreen</PresentationFormat>
  <Paragraphs>276</Paragraphs>
  <Slides>50</Slides>
  <Notes>6</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50</vt:i4>
      </vt:variant>
    </vt:vector>
  </HeadingPairs>
  <TitlesOfParts>
    <vt:vector size="63" baseType="lpstr">
      <vt:lpstr>Arial</vt:lpstr>
      <vt:lpstr>Arial Black</vt:lpstr>
      <vt:lpstr>Calibri</vt:lpstr>
      <vt:lpstr>Calibri Light</vt:lpstr>
      <vt:lpstr>Comic Sans MS</vt:lpstr>
      <vt:lpstr>Lucida Sans Unicode</vt:lpstr>
      <vt:lpstr>Times New Roman</vt:lpstr>
      <vt:lpstr>Tw Cen MT</vt:lpstr>
      <vt:lpstr>Wingdings</vt:lpstr>
      <vt:lpstr>Wingdings 3</vt:lpstr>
      <vt:lpstr>Office Theme</vt:lpstr>
      <vt:lpstr>Studio</vt:lpstr>
      <vt:lpstr>Droplet</vt:lpstr>
      <vt:lpstr>PowerPoint Presentation</vt:lpstr>
      <vt:lpstr>Word equations</vt:lpstr>
      <vt:lpstr>PowerPoint Presentation</vt:lpstr>
      <vt:lpstr>PowerPoint Presentation</vt:lpstr>
      <vt:lpstr>PowerPoint Presentation</vt:lpstr>
      <vt:lpstr>PowerPoint Presentation</vt:lpstr>
      <vt:lpstr>PowerPoint Presentation</vt:lpstr>
      <vt:lpstr>Relative formula mass</vt:lpstr>
      <vt:lpstr>PowerPoint Presentation</vt:lpstr>
      <vt:lpstr>PowerPoint Presentation</vt:lpstr>
      <vt:lpstr>PowerPoint Presentation</vt:lpstr>
      <vt:lpstr>PowerPoint Presentation</vt:lpstr>
      <vt:lpstr>Error / Uncertainty </vt:lpstr>
      <vt:lpstr>PowerPoint Presentation</vt:lpstr>
      <vt:lpstr>PowerPoint Presentation</vt:lpstr>
      <vt:lpstr>PowerPoint Presentation</vt:lpstr>
      <vt:lpstr>PowerPoint Presentation</vt:lpstr>
      <vt:lpstr>Masses of atoms and moles</vt:lpstr>
      <vt:lpstr>PowerPoint Presentation</vt:lpstr>
      <vt:lpstr>2H2  +  O2   2H2O</vt:lpstr>
      <vt:lpstr>Worked Example 1</vt:lpstr>
      <vt:lpstr>Worked Example 2</vt:lpstr>
      <vt:lpstr>Reacting masses</vt:lpstr>
      <vt:lpstr>PowerPoint Presentation</vt:lpstr>
      <vt:lpstr>PowerPoint Presentation</vt:lpstr>
      <vt:lpstr>Reacting masses</vt:lpstr>
      <vt:lpstr>PowerPoint Presentation</vt:lpstr>
      <vt:lpstr>Limiting reactants</vt:lpstr>
      <vt:lpstr>PowerPoint Presentation</vt:lpstr>
      <vt:lpstr>PowerPoint Presentation</vt:lpstr>
      <vt:lpstr>PowerPoint Presentation</vt:lpstr>
      <vt:lpstr>Concentrate!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Moles of gases</vt:lpstr>
    </vt:vector>
  </TitlesOfParts>
  <Company>Torch Academy Gateway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Fugill</dc:creator>
  <cp:lastModifiedBy>I. Singh</cp:lastModifiedBy>
  <cp:revision>25</cp:revision>
  <dcterms:created xsi:type="dcterms:W3CDTF">2018-05-10T11:30:44Z</dcterms:created>
  <dcterms:modified xsi:type="dcterms:W3CDTF">2019-06-05T09:42:10Z</dcterms:modified>
</cp:coreProperties>
</file>