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87" r:id="rId3"/>
    <p:sldId id="257" r:id="rId4"/>
    <p:sldId id="288" r:id="rId5"/>
    <p:sldId id="258" r:id="rId6"/>
    <p:sldId id="261" r:id="rId7"/>
    <p:sldId id="262" r:id="rId8"/>
    <p:sldId id="263" r:id="rId9"/>
    <p:sldId id="264" r:id="rId10"/>
    <p:sldId id="265" r:id="rId11"/>
    <p:sldId id="259" r:id="rId12"/>
    <p:sldId id="289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4" r:id="rId21"/>
    <p:sldId id="285" r:id="rId22"/>
    <p:sldId id="286" r:id="rId23"/>
    <p:sldId id="260" r:id="rId24"/>
    <p:sldId id="290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74" d="100"/>
          <a:sy n="74" d="100"/>
        </p:scale>
        <p:origin x="22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EB1DA-BBBF-4F27-BC58-EA8379BC87BB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D4986-094E-4A41-A04C-B60226CC0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707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 is correct. Velocity is at a tangent to the circular path. Demo with golf ball on string – let go instead of cutting. Could also use a sparkler in a drill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437A4-3CEB-4EBE-945D-F5165D628A8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88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Remind pupils that velocity is a vector so it changes with direction hence there is an acceleration.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437A4-3CEB-4EBE-945D-F5165D628A8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158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 of Earth and sun – starting to link in speed and orbital radius.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437A4-3CEB-4EBE-945D-F5165D628A8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251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Should link in increasing radius to tidal forces. This is complicated so if short on time – delete the why question or leave it in for students to wonder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437A4-3CEB-4EBE-945D-F5165D628A8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953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Should link in increasing radius to slow moving moon. As an extension you could ask why this rate is increasing over time (HINT: Tides)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437A4-3CEB-4EBE-945D-F5165D628A8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791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Use </a:t>
            </a:r>
            <a:r>
              <a:rPr lang="en-GB" dirty="0" err="1"/>
              <a:t>keplers</a:t>
            </a:r>
            <a:r>
              <a:rPr lang="en-GB" dirty="0"/>
              <a:t>… r</a:t>
            </a:r>
            <a:r>
              <a:rPr lang="en-GB" baseline="30000" dirty="0"/>
              <a:t>3</a:t>
            </a:r>
            <a:r>
              <a:rPr lang="en-GB" baseline="0" dirty="0"/>
              <a:t>/T</a:t>
            </a:r>
            <a:r>
              <a:rPr lang="en-GB" baseline="30000" dirty="0"/>
              <a:t>2 = </a:t>
            </a:r>
            <a:r>
              <a:rPr lang="en-GB" baseline="0" dirty="0"/>
              <a:t>GM/4pi</a:t>
            </a:r>
            <a:r>
              <a:rPr lang="en-GB" baseline="30000" dirty="0"/>
              <a:t>2</a:t>
            </a:r>
            <a:endParaRPr lang="en-US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437A4-3CEB-4EBE-945D-F5165D628A8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254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Top right – POES -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Polar Operational Environmental Satellites 14.1 orbits per day – orbital period just under 1h45min</a:t>
            </a:r>
          </a:p>
          <a:p>
            <a:r>
              <a:rPr lang="en-GB" dirty="0"/>
              <a:t>Bottom right – ISS – 1.5 hour orbital period</a:t>
            </a:r>
          </a:p>
          <a:p>
            <a:endParaRPr lang="en-GB" dirty="0"/>
          </a:p>
          <a:p>
            <a:r>
              <a:rPr lang="en-GB" dirty="0"/>
              <a:t>For advanced classes – mention </a:t>
            </a:r>
            <a:r>
              <a:rPr lang="en-GB" dirty="0" err="1"/>
              <a:t>keplers</a:t>
            </a:r>
            <a:r>
              <a:rPr lang="en-GB" dirty="0"/>
              <a:t>… r</a:t>
            </a:r>
            <a:r>
              <a:rPr lang="en-GB" baseline="30000" dirty="0"/>
              <a:t>3</a:t>
            </a:r>
            <a:r>
              <a:rPr lang="en-GB" baseline="0" dirty="0"/>
              <a:t>/T</a:t>
            </a:r>
            <a:r>
              <a:rPr lang="en-GB" baseline="30000" dirty="0"/>
              <a:t>2 = </a:t>
            </a:r>
            <a:r>
              <a:rPr lang="en-GB" baseline="0" dirty="0"/>
              <a:t>GM/4pi</a:t>
            </a:r>
            <a:r>
              <a:rPr lang="en-GB" baseline="30000" dirty="0"/>
              <a:t>2</a:t>
            </a:r>
            <a:endParaRPr lang="en-US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437A4-3CEB-4EBE-945D-F5165D628A8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209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At this speed it would take about 22.22 minutes to go around the Earth or about 6 seconds from </a:t>
            </a:r>
            <a:r>
              <a:rPr lang="en-GB" dirty="0" err="1"/>
              <a:t>Wilsthorpe</a:t>
            </a:r>
            <a:r>
              <a:rPr lang="en-GB" dirty="0"/>
              <a:t> to London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437A4-3CEB-4EBE-945D-F5165D628A8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041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2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17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12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54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52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4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31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71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7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94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88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48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ndRVjMovQk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w3DuiHQzn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kMA18ppu9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90DOE87TYc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Redshift.png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6" y="0"/>
            <a:ext cx="8545286" cy="6746278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3" name="Rounded Rectangle 2"/>
          <p:cNvSpPr/>
          <p:nvPr/>
        </p:nvSpPr>
        <p:spPr>
          <a:xfrm>
            <a:off x="9175531" y="3289738"/>
            <a:ext cx="3016469" cy="1271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Learn these facts</a:t>
            </a:r>
            <a:endParaRPr lang="en-GB" sz="3600" dirty="0"/>
          </a:p>
        </p:txBody>
      </p:sp>
      <p:cxnSp>
        <p:nvCxnSpPr>
          <p:cNvPr id="6" name="Straight Arrow Connector 5"/>
          <p:cNvCxnSpPr>
            <a:stCxn id="3" idx="1"/>
          </p:cNvCxnSpPr>
          <p:nvPr/>
        </p:nvCxnSpPr>
        <p:spPr>
          <a:xfrm flipH="1" flipV="1">
            <a:off x="7301688" y="3443743"/>
            <a:ext cx="1873843" cy="4818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3" idx="1"/>
          </p:cNvCxnSpPr>
          <p:nvPr/>
        </p:nvCxnSpPr>
        <p:spPr>
          <a:xfrm flipH="1">
            <a:off x="8336956" y="3925614"/>
            <a:ext cx="838575" cy="1839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" idx="1"/>
            <a:endCxn id="13" idx="3"/>
          </p:cNvCxnSpPr>
          <p:nvPr/>
        </p:nvCxnSpPr>
        <p:spPr>
          <a:xfrm flipH="1" flipV="1">
            <a:off x="8208579" y="2393050"/>
            <a:ext cx="966952" cy="15325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05105" y="1659953"/>
            <a:ext cx="8103474" cy="14661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05105" y="3209547"/>
            <a:ext cx="7178564" cy="4683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05105" y="3761340"/>
            <a:ext cx="8231851" cy="7153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09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ndRVjMovQ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5120" y="162560"/>
            <a:ext cx="11348720" cy="638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7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4" y="119062"/>
            <a:ext cx="11640912" cy="538025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3004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Vw3DuiHQzn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8960" y="265430"/>
            <a:ext cx="11165840" cy="628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1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268" y="0"/>
            <a:ext cx="6712855" cy="692263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869322" y="5213132"/>
            <a:ext cx="5693351" cy="367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76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t="25778" r="22501" b="9557"/>
          <a:stretch>
            <a:fillRect/>
          </a:stretch>
        </p:blipFill>
        <p:spPr bwMode="auto">
          <a:xfrm>
            <a:off x="1387475" y="46038"/>
            <a:ext cx="9417050" cy="676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943475" y="404813"/>
            <a:ext cx="1152525" cy="50323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4756150" y="1825625"/>
            <a:ext cx="1655763" cy="50482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2825750" y="3260725"/>
            <a:ext cx="1655763" cy="50482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2825750" y="4652963"/>
            <a:ext cx="1655763" cy="50482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6672263" y="4652963"/>
            <a:ext cx="1655762" cy="50482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6672263" y="3260725"/>
            <a:ext cx="1655762" cy="50482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2825750" y="6076950"/>
            <a:ext cx="1655763" cy="50323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5583238" y="6075363"/>
            <a:ext cx="1657350" cy="50482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7751763" y="6075363"/>
            <a:ext cx="1657350" cy="50482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960841" y="258466"/>
            <a:ext cx="2448272" cy="2531566"/>
          </a:xfrm>
          <a:prstGeom prst="wedgeRoundRectCallout">
            <a:avLst>
              <a:gd name="adj1" fmla="val -70992"/>
              <a:gd name="adj2" fmla="val 23175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Fusion – turning Hydrogen into Helium.  </a:t>
            </a:r>
            <a:r>
              <a:rPr lang="en-GB" sz="2400"/>
              <a:t>Main Stable </a:t>
            </a:r>
            <a:r>
              <a:rPr lang="en-GB" sz="2400" dirty="0"/>
              <a:t>because forces within it are </a:t>
            </a:r>
            <a:r>
              <a:rPr lang="en-GB" sz="2400" b="1" u="sng" dirty="0"/>
              <a:t>balanced.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956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60350"/>
            <a:ext cx="11017250" cy="34512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3068960"/>
            <a:ext cx="10204450" cy="25193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3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22225"/>
            <a:ext cx="8172450" cy="757078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52513"/>
            <a:ext cx="9147175" cy="5661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710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260350"/>
            <a:ext cx="11039475" cy="417671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835" y="692696"/>
            <a:ext cx="9136063" cy="5715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323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260350"/>
            <a:ext cx="8783637" cy="64770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0"/>
            <a:ext cx="7448550" cy="68500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29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9" y="203427"/>
            <a:ext cx="10340067" cy="645896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00712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okMA18ppu9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6400" y="160020"/>
            <a:ext cx="11389360" cy="640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5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5C82C4-1075-4852-B018-4184696FFAF0}"/>
              </a:ext>
            </a:extLst>
          </p:cNvPr>
          <p:cNvCxnSpPr>
            <a:cxnSpLocks/>
          </p:cNvCxnSpPr>
          <p:nvPr/>
        </p:nvCxnSpPr>
        <p:spPr>
          <a:xfrm flipV="1">
            <a:off x="8685048" y="68571"/>
            <a:ext cx="0" cy="89370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CEA0E41-2C80-4011-A84F-A70D64562508}"/>
              </a:ext>
            </a:extLst>
          </p:cNvPr>
          <p:cNvCxnSpPr>
            <a:cxnSpLocks/>
          </p:cNvCxnSpPr>
          <p:nvPr/>
        </p:nvCxnSpPr>
        <p:spPr>
          <a:xfrm flipH="1">
            <a:off x="6141702" y="877945"/>
            <a:ext cx="254334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E5CF0D62-7B68-4209-A437-494D858A9A62}"/>
              </a:ext>
            </a:extLst>
          </p:cNvPr>
          <p:cNvSpPr>
            <a:spLocks noChangeAspect="1"/>
          </p:cNvSpPr>
          <p:nvPr/>
        </p:nvSpPr>
        <p:spPr>
          <a:xfrm>
            <a:off x="5844069" y="864738"/>
            <a:ext cx="5787379" cy="5782655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F921E536-C1E0-4370-AEF8-1ADE4FA7DE1B}"/>
              </a:ext>
            </a:extLst>
          </p:cNvPr>
          <p:cNvSpPr/>
          <p:nvPr/>
        </p:nvSpPr>
        <p:spPr>
          <a:xfrm rot="15941294">
            <a:off x="5818992" y="865753"/>
            <a:ext cx="5787379" cy="5779008"/>
          </a:xfrm>
          <a:prstGeom prst="arc">
            <a:avLst>
              <a:gd name="adj1" fmla="val 18467122"/>
              <a:gd name="adj2" fmla="val 122690"/>
            </a:avLst>
          </a:prstGeom>
          <a:ln w="571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40348-E200-4CB3-A7A1-A21B2D65F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853" y="2837364"/>
            <a:ext cx="3958795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Which direction would the ball go if the string was cut?</a:t>
            </a:r>
            <a:endParaRPr lang="en-US" dirty="0"/>
          </a:p>
        </p:txBody>
      </p:sp>
      <p:pic>
        <p:nvPicPr>
          <p:cNvPr id="1030" name="Picture 6" descr="Image result for fist from top">
            <a:extLst>
              <a:ext uri="{FF2B5EF4-FFF2-40B4-BE49-F238E27FC236}">
                <a16:creationId xmlns:a16="http://schemas.microsoft.com/office/drawing/2014/main" id="{06BC7DAE-0D5A-4D12-AFF7-F35609406F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7488" r="39167" b="9570"/>
          <a:stretch/>
        </p:blipFill>
        <p:spPr bwMode="auto">
          <a:xfrm>
            <a:off x="8130715" y="2791073"/>
            <a:ext cx="1163933" cy="162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B8188F4-92E4-4C34-A694-AD1E8DE49DC1}"/>
              </a:ext>
            </a:extLst>
          </p:cNvPr>
          <p:cNvGrpSpPr/>
          <p:nvPr/>
        </p:nvGrpSpPr>
        <p:grpSpPr>
          <a:xfrm>
            <a:off x="8030236" y="555873"/>
            <a:ext cx="1320800" cy="5486400"/>
            <a:chOff x="6248400" y="285750"/>
            <a:chExt cx="990600" cy="41148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248952B-7F3A-4977-AE8D-0B0D9BE2D6EA}"/>
                </a:ext>
              </a:extLst>
            </p:cNvPr>
            <p:cNvGrpSpPr/>
            <p:nvPr/>
          </p:nvGrpSpPr>
          <p:grpSpPr>
            <a:xfrm>
              <a:off x="6248400" y="285750"/>
              <a:ext cx="990600" cy="3191303"/>
              <a:chOff x="6269573" y="371047"/>
              <a:chExt cx="990600" cy="3191303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EFBB82B2-3CCC-49E9-A6AA-CE97DA21E8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764873" y="828247"/>
                <a:ext cx="16927" cy="1600200"/>
              </a:xfrm>
              <a:prstGeom prst="line">
                <a:avLst/>
              </a:prstGeom>
              <a:ln w="28575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pic>
            <p:nvPicPr>
              <p:cNvPr id="1028" name="Picture 4" descr="Image result for golf ball no background">
                <a:extLst>
                  <a:ext uri="{FF2B5EF4-FFF2-40B4-BE49-F238E27FC236}">
                    <a16:creationId xmlns:a16="http://schemas.microsoft.com/office/drawing/2014/main" id="{F5712617-A41C-4099-97A6-F7F472AA42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69573" y="371047"/>
                <a:ext cx="990600" cy="5759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EEDFEBCA-668D-4423-B0DA-F5CD52861D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36831" y="2114550"/>
                <a:ext cx="0" cy="1447800"/>
              </a:xfrm>
              <a:prstGeom prst="line">
                <a:avLst/>
              </a:prstGeom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6324E07-BA78-4F99-9AAD-783E1C44F2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22582" y="2343150"/>
              <a:ext cx="16927" cy="2057400"/>
            </a:xfrm>
            <a:prstGeom prst="line">
              <a:avLst/>
            </a:prstGeom>
            <a:ln>
              <a:solidFill>
                <a:schemeClr val="accent1">
                  <a:shade val="95000"/>
                  <a:satMod val="105000"/>
                  <a:alpha val="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0E8718-AC4E-4B95-B2DA-97FD11AD4C9A}"/>
              </a:ext>
            </a:extLst>
          </p:cNvPr>
          <p:cNvCxnSpPr>
            <a:cxnSpLocks/>
          </p:cNvCxnSpPr>
          <p:nvPr/>
        </p:nvCxnSpPr>
        <p:spPr>
          <a:xfrm>
            <a:off x="8177049" y="1165473"/>
            <a:ext cx="1055865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AF8D3183-4FBC-4D23-865A-60654612B02D}"/>
              </a:ext>
            </a:extLst>
          </p:cNvPr>
          <p:cNvSpPr/>
          <p:nvPr/>
        </p:nvSpPr>
        <p:spPr>
          <a:xfrm flipV="1">
            <a:off x="5702072" y="3543548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81BF73E9-C6CE-43E0-BB33-2F3CD4B234E3}"/>
              </a:ext>
            </a:extLst>
          </p:cNvPr>
          <p:cNvSpPr/>
          <p:nvPr/>
        </p:nvSpPr>
        <p:spPr>
          <a:xfrm>
            <a:off x="11468888" y="3419107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7B0F26-B612-4DC2-9D40-84A94D7AF410}"/>
              </a:ext>
            </a:extLst>
          </p:cNvPr>
          <p:cNvSpPr txBox="1"/>
          <p:nvPr/>
        </p:nvSpPr>
        <p:spPr>
          <a:xfrm>
            <a:off x="6141701" y="1323780"/>
            <a:ext cx="391454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67" b="1" dirty="0">
                <a:solidFill>
                  <a:srgbClr val="FF0000"/>
                </a:solidFill>
              </a:rPr>
              <a:t>A</a:t>
            </a:r>
            <a:endParaRPr lang="en-US" sz="2667" b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0BFEEA-E7D5-4705-B821-0F9FFB342063}"/>
              </a:ext>
            </a:extLst>
          </p:cNvPr>
          <p:cNvSpPr txBox="1"/>
          <p:nvPr/>
        </p:nvSpPr>
        <p:spPr>
          <a:xfrm>
            <a:off x="6407732" y="898733"/>
            <a:ext cx="37702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67" b="1" dirty="0">
                <a:solidFill>
                  <a:srgbClr val="0070C0"/>
                </a:solidFill>
              </a:rPr>
              <a:t>B</a:t>
            </a:r>
            <a:endParaRPr lang="en-US" sz="2667" b="1" dirty="0">
              <a:solidFill>
                <a:srgbClr val="0070C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7EB91C-FA45-4C5D-8B47-AF05AE0EE085}"/>
              </a:ext>
            </a:extLst>
          </p:cNvPr>
          <p:cNvSpPr txBox="1"/>
          <p:nvPr/>
        </p:nvSpPr>
        <p:spPr>
          <a:xfrm>
            <a:off x="8177048" y="176361"/>
            <a:ext cx="36580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67" b="1" dirty="0">
                <a:solidFill>
                  <a:srgbClr val="00B050"/>
                </a:solidFill>
              </a:rPr>
              <a:t>C</a:t>
            </a:r>
            <a:endParaRPr lang="en-US" sz="2667" b="1" dirty="0">
              <a:solidFill>
                <a:srgbClr val="00B050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3FAA328-08CC-4191-BF0C-8DEEA6341993}"/>
              </a:ext>
            </a:extLst>
          </p:cNvPr>
          <p:cNvSpPr txBox="1">
            <a:spLocks/>
          </p:cNvSpPr>
          <p:nvPr/>
        </p:nvSpPr>
        <p:spPr>
          <a:xfrm>
            <a:off x="220718" y="69660"/>
            <a:ext cx="4853600" cy="147002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>
                <a:latin typeface="+mn-lt"/>
              </a:rPr>
              <a:t>Circular Motion</a:t>
            </a:r>
          </a:p>
        </p:txBody>
      </p:sp>
    </p:spTree>
    <p:extLst>
      <p:ext uri="{BB962C8B-B14F-4D97-AF65-F5344CB8AC3E}">
        <p14:creationId xmlns:p14="http://schemas.microsoft.com/office/powerpoint/2010/main" val="553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1" grpId="0" animBg="1"/>
      <p:bldP spid="16" grpId="0" animBg="1"/>
      <p:bldP spid="15" grpId="0"/>
      <p:bldP spid="24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CEA0E41-2C80-4011-A84F-A70D64562508}"/>
              </a:ext>
            </a:extLst>
          </p:cNvPr>
          <p:cNvCxnSpPr>
            <a:cxnSpLocks/>
          </p:cNvCxnSpPr>
          <p:nvPr/>
        </p:nvCxnSpPr>
        <p:spPr>
          <a:xfrm flipH="1">
            <a:off x="6499054" y="804672"/>
            <a:ext cx="254334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E5CF0D62-7B68-4209-A437-494D858A9A62}"/>
              </a:ext>
            </a:extLst>
          </p:cNvPr>
          <p:cNvSpPr>
            <a:spLocks noChangeAspect="1"/>
          </p:cNvSpPr>
          <p:nvPr/>
        </p:nvSpPr>
        <p:spPr>
          <a:xfrm>
            <a:off x="6201421" y="791465"/>
            <a:ext cx="5787379" cy="5782655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30" name="Picture 6" descr="Image result for fist from top">
            <a:extLst>
              <a:ext uri="{FF2B5EF4-FFF2-40B4-BE49-F238E27FC236}">
                <a16:creationId xmlns:a16="http://schemas.microsoft.com/office/drawing/2014/main" id="{06BC7DAE-0D5A-4D12-AFF7-F35609406F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7488" r="39167" b="9570"/>
          <a:stretch/>
        </p:blipFill>
        <p:spPr bwMode="auto">
          <a:xfrm>
            <a:off x="8488067" y="2717800"/>
            <a:ext cx="1163933" cy="162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B8188F4-92E4-4C34-A694-AD1E8DE49DC1}"/>
              </a:ext>
            </a:extLst>
          </p:cNvPr>
          <p:cNvGrpSpPr/>
          <p:nvPr/>
        </p:nvGrpSpPr>
        <p:grpSpPr>
          <a:xfrm>
            <a:off x="8387588" y="482600"/>
            <a:ext cx="1320800" cy="5486400"/>
            <a:chOff x="6248400" y="285750"/>
            <a:chExt cx="990600" cy="41148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248952B-7F3A-4977-AE8D-0B0D9BE2D6EA}"/>
                </a:ext>
              </a:extLst>
            </p:cNvPr>
            <p:cNvGrpSpPr/>
            <p:nvPr/>
          </p:nvGrpSpPr>
          <p:grpSpPr>
            <a:xfrm>
              <a:off x="6248400" y="285750"/>
              <a:ext cx="990600" cy="3191303"/>
              <a:chOff x="6269573" y="371047"/>
              <a:chExt cx="990600" cy="3191303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EFBB82B2-3CCC-49E9-A6AA-CE97DA21E8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764873" y="828247"/>
                <a:ext cx="16927" cy="1600200"/>
              </a:xfrm>
              <a:prstGeom prst="line">
                <a:avLst/>
              </a:prstGeom>
              <a:ln w="28575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pic>
            <p:nvPicPr>
              <p:cNvPr id="1028" name="Picture 4" descr="Image result for golf ball no background">
                <a:extLst>
                  <a:ext uri="{FF2B5EF4-FFF2-40B4-BE49-F238E27FC236}">
                    <a16:creationId xmlns:a16="http://schemas.microsoft.com/office/drawing/2014/main" id="{F5712617-A41C-4099-97A6-F7F472AA42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69573" y="371047"/>
                <a:ext cx="990600" cy="5759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EEDFEBCA-668D-4423-B0DA-F5CD52861D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36831" y="2114550"/>
                <a:ext cx="0" cy="1447800"/>
              </a:xfrm>
              <a:prstGeom prst="line">
                <a:avLst/>
              </a:prstGeom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6324E07-BA78-4F99-9AAD-783E1C44F2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22582" y="2343150"/>
              <a:ext cx="16927" cy="2057400"/>
            </a:xfrm>
            <a:prstGeom prst="line">
              <a:avLst/>
            </a:prstGeom>
            <a:ln>
              <a:solidFill>
                <a:schemeClr val="accent1">
                  <a:shade val="95000"/>
                  <a:satMod val="105000"/>
                  <a:alpha val="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AF8D3183-4FBC-4D23-865A-60654612B02D}"/>
              </a:ext>
            </a:extLst>
          </p:cNvPr>
          <p:cNvSpPr/>
          <p:nvPr/>
        </p:nvSpPr>
        <p:spPr>
          <a:xfrm flipV="1">
            <a:off x="6059424" y="3470275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81BF73E9-C6CE-43E0-BB33-2F3CD4B234E3}"/>
              </a:ext>
            </a:extLst>
          </p:cNvPr>
          <p:cNvSpPr/>
          <p:nvPr/>
        </p:nvSpPr>
        <p:spPr>
          <a:xfrm>
            <a:off x="11826240" y="3345834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0BFEEA-E7D5-4705-B821-0F9FFB342063}"/>
              </a:ext>
            </a:extLst>
          </p:cNvPr>
          <p:cNvSpPr txBox="1"/>
          <p:nvPr/>
        </p:nvSpPr>
        <p:spPr>
          <a:xfrm>
            <a:off x="6802481" y="198897"/>
            <a:ext cx="131491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67" b="1" dirty="0">
                <a:solidFill>
                  <a:srgbClr val="0070C0"/>
                </a:solidFill>
              </a:rPr>
              <a:t>Velocity</a:t>
            </a:r>
            <a:endParaRPr lang="en-US" sz="2667" b="1" dirty="0">
              <a:solidFill>
                <a:srgbClr val="0070C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7EB91C-FA45-4C5D-8B47-AF05AE0EE085}"/>
              </a:ext>
            </a:extLst>
          </p:cNvPr>
          <p:cNvSpPr txBox="1"/>
          <p:nvPr/>
        </p:nvSpPr>
        <p:spPr>
          <a:xfrm>
            <a:off x="7974542" y="1226839"/>
            <a:ext cx="95308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67" b="1" dirty="0">
                <a:solidFill>
                  <a:srgbClr val="00B050"/>
                </a:solidFill>
              </a:rPr>
              <a:t>Force</a:t>
            </a:r>
            <a:endParaRPr lang="en-US" sz="2667" b="1" dirty="0">
              <a:solidFill>
                <a:srgbClr val="00B050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5C82C4-1075-4852-B018-4184696FFAF0}"/>
              </a:ext>
            </a:extLst>
          </p:cNvPr>
          <p:cNvCxnSpPr>
            <a:cxnSpLocks/>
          </p:cNvCxnSpPr>
          <p:nvPr/>
        </p:nvCxnSpPr>
        <p:spPr>
          <a:xfrm flipH="1">
            <a:off x="9042401" y="1092201"/>
            <a:ext cx="5587" cy="106861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4F7D37A-F5CE-4032-B9A1-C3A9D9016E65}"/>
              </a:ext>
            </a:extLst>
          </p:cNvPr>
          <p:cNvSpPr txBox="1"/>
          <p:nvPr/>
        </p:nvSpPr>
        <p:spPr>
          <a:xfrm>
            <a:off x="161695" y="1844485"/>
            <a:ext cx="5927993" cy="4196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667" dirty="0"/>
              <a:t>Force acting towards centre is a </a:t>
            </a:r>
            <a:r>
              <a:rPr lang="en-GB" sz="2667" b="1" dirty="0"/>
              <a:t>resultant force </a:t>
            </a:r>
            <a:r>
              <a:rPr lang="en-GB" sz="2667" dirty="0"/>
              <a:t>called the </a:t>
            </a:r>
            <a:r>
              <a:rPr lang="en-GB" sz="2667" b="1" dirty="0">
                <a:solidFill>
                  <a:srgbClr val="7030A0"/>
                </a:solidFill>
              </a:rPr>
              <a:t>centripetal force.</a:t>
            </a:r>
            <a:r>
              <a:rPr lang="en-GB" sz="2667" b="1" dirty="0"/>
              <a:t> </a:t>
            </a:r>
            <a:endParaRPr lang="en-GB" sz="2667" b="1" dirty="0" smtClean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667" b="1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667" dirty="0"/>
              <a:t>The ball is travelling at a </a:t>
            </a:r>
            <a:r>
              <a:rPr lang="en-GB" sz="2667" b="1" dirty="0"/>
              <a:t>constant speed </a:t>
            </a:r>
            <a:r>
              <a:rPr lang="en-GB" sz="2667" dirty="0"/>
              <a:t>but the </a:t>
            </a:r>
            <a:r>
              <a:rPr lang="en-GB" sz="2667" b="1" dirty="0"/>
              <a:t>velocity is changing </a:t>
            </a:r>
            <a:r>
              <a:rPr lang="en-GB" sz="2667" dirty="0"/>
              <a:t>constantly. </a:t>
            </a:r>
            <a:endParaRPr lang="en-GB" sz="2667" dirty="0" smtClean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667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667" dirty="0"/>
              <a:t>This means that the ball is </a:t>
            </a:r>
            <a:r>
              <a:rPr lang="en-GB" sz="2667" b="1" dirty="0"/>
              <a:t>accelerating</a:t>
            </a:r>
            <a:r>
              <a:rPr lang="en-GB" sz="2667" dirty="0"/>
              <a:t> towards the centre of the circle.</a:t>
            </a:r>
            <a:endParaRPr lang="en-US" sz="2667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FAA328-08CC-4191-BF0C-8DEEA6341993}"/>
              </a:ext>
            </a:extLst>
          </p:cNvPr>
          <p:cNvSpPr txBox="1">
            <a:spLocks/>
          </p:cNvSpPr>
          <p:nvPr/>
        </p:nvSpPr>
        <p:spPr>
          <a:xfrm>
            <a:off x="161695" y="-33350"/>
            <a:ext cx="4853600" cy="147002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>
                <a:latin typeface="+mn-lt"/>
              </a:rPr>
              <a:t>Circular Motion</a:t>
            </a:r>
          </a:p>
        </p:txBody>
      </p:sp>
    </p:spTree>
    <p:extLst>
      <p:ext uri="{BB962C8B-B14F-4D97-AF65-F5344CB8AC3E}">
        <p14:creationId xmlns:p14="http://schemas.microsoft.com/office/powerpoint/2010/main" val="326330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CEA0E41-2C80-4011-A84F-A70D64562508}"/>
              </a:ext>
            </a:extLst>
          </p:cNvPr>
          <p:cNvCxnSpPr>
            <a:cxnSpLocks/>
          </p:cNvCxnSpPr>
          <p:nvPr/>
        </p:nvCxnSpPr>
        <p:spPr>
          <a:xfrm flipH="1">
            <a:off x="6499054" y="804672"/>
            <a:ext cx="254334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E5CF0D62-7B68-4209-A437-494D858A9A62}"/>
              </a:ext>
            </a:extLst>
          </p:cNvPr>
          <p:cNvSpPr>
            <a:spLocks noChangeAspect="1"/>
          </p:cNvSpPr>
          <p:nvPr/>
        </p:nvSpPr>
        <p:spPr>
          <a:xfrm>
            <a:off x="6201421" y="791465"/>
            <a:ext cx="5787379" cy="5782655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30" name="Picture 6" descr="Image result for fist from top">
            <a:extLst>
              <a:ext uri="{FF2B5EF4-FFF2-40B4-BE49-F238E27FC236}">
                <a16:creationId xmlns:a16="http://schemas.microsoft.com/office/drawing/2014/main" id="{06BC7DAE-0D5A-4D12-AFF7-F35609406F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7488" r="39167" b="9570"/>
          <a:stretch/>
        </p:blipFill>
        <p:spPr bwMode="auto">
          <a:xfrm>
            <a:off x="8488067" y="2717800"/>
            <a:ext cx="1163933" cy="162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AF8D3183-4FBC-4D23-865A-60654612B02D}"/>
              </a:ext>
            </a:extLst>
          </p:cNvPr>
          <p:cNvSpPr/>
          <p:nvPr/>
        </p:nvSpPr>
        <p:spPr>
          <a:xfrm flipV="1">
            <a:off x="6059424" y="3470275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81BF73E9-C6CE-43E0-BB33-2F3CD4B234E3}"/>
              </a:ext>
            </a:extLst>
          </p:cNvPr>
          <p:cNvSpPr/>
          <p:nvPr/>
        </p:nvSpPr>
        <p:spPr>
          <a:xfrm>
            <a:off x="11826240" y="3345834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0BFEEA-E7D5-4705-B821-0F9FFB342063}"/>
              </a:ext>
            </a:extLst>
          </p:cNvPr>
          <p:cNvSpPr txBox="1"/>
          <p:nvPr/>
        </p:nvSpPr>
        <p:spPr>
          <a:xfrm>
            <a:off x="6802481" y="198897"/>
            <a:ext cx="131491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67" b="1" dirty="0">
                <a:solidFill>
                  <a:srgbClr val="0070C0"/>
                </a:solidFill>
              </a:rPr>
              <a:t>Velocity</a:t>
            </a:r>
            <a:endParaRPr lang="en-US" sz="2667" b="1" dirty="0">
              <a:solidFill>
                <a:srgbClr val="0070C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7EB91C-FA45-4C5D-8B47-AF05AE0EE085}"/>
              </a:ext>
            </a:extLst>
          </p:cNvPr>
          <p:cNvSpPr txBox="1"/>
          <p:nvPr/>
        </p:nvSpPr>
        <p:spPr>
          <a:xfrm>
            <a:off x="7411237" y="1121663"/>
            <a:ext cx="168422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67" b="1" dirty="0">
                <a:solidFill>
                  <a:srgbClr val="00B050"/>
                </a:solidFill>
              </a:rPr>
              <a:t>Force</a:t>
            </a:r>
          </a:p>
          <a:p>
            <a:pPr algn="ctr"/>
            <a:r>
              <a:rPr lang="en-GB" sz="2667" b="1" dirty="0">
                <a:solidFill>
                  <a:srgbClr val="00B050"/>
                </a:solidFill>
              </a:rPr>
              <a:t>of gravity</a:t>
            </a:r>
            <a:endParaRPr lang="en-US" sz="2667" b="1" dirty="0">
              <a:solidFill>
                <a:srgbClr val="00B050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5C82C4-1075-4852-B018-4184696FFAF0}"/>
              </a:ext>
            </a:extLst>
          </p:cNvPr>
          <p:cNvCxnSpPr>
            <a:cxnSpLocks/>
          </p:cNvCxnSpPr>
          <p:nvPr/>
        </p:nvCxnSpPr>
        <p:spPr>
          <a:xfrm flipH="1">
            <a:off x="9042401" y="1092201"/>
            <a:ext cx="5587" cy="106861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4F7D37A-F5CE-4032-B9A1-C3A9D9016E65}"/>
              </a:ext>
            </a:extLst>
          </p:cNvPr>
          <p:cNvSpPr txBox="1"/>
          <p:nvPr/>
        </p:nvSpPr>
        <p:spPr>
          <a:xfrm>
            <a:off x="165536" y="2228277"/>
            <a:ext cx="5822890" cy="3375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667" dirty="0"/>
              <a:t>In the same way the Earth is constantly falling (accelerating) towards the sun</a:t>
            </a:r>
            <a:r>
              <a:rPr lang="en-GB" sz="2667" dirty="0" smtClean="0"/>
              <a:t>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667" b="1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667" dirty="0"/>
              <a:t>It is moving at a constant speed. If this speed were to change then the orbit radius would change. How might speed and radius be linked?</a:t>
            </a:r>
            <a:endParaRPr lang="en-US" sz="2667" dirty="0"/>
          </a:p>
        </p:txBody>
      </p:sp>
      <p:pic>
        <p:nvPicPr>
          <p:cNvPr id="2050" name="Picture 2" descr="File:Earth Western Hemisphere transparent background.png">
            <a:extLst>
              <a:ext uri="{FF2B5EF4-FFF2-40B4-BE49-F238E27FC236}">
                <a16:creationId xmlns:a16="http://schemas.microsoft.com/office/drawing/2014/main" id="{B283CED2-3972-4E67-B4D9-2055970A6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668" y="388665"/>
            <a:ext cx="791464" cy="79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sun no background">
            <a:extLst>
              <a:ext uri="{FF2B5EF4-FFF2-40B4-BE49-F238E27FC236}">
                <a16:creationId xmlns:a16="http://schemas.microsoft.com/office/drawing/2014/main" id="{7AFAC239-9820-4C55-B096-940A5E4D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831" y="2491014"/>
            <a:ext cx="2118559" cy="211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93FAA328-08CC-4191-BF0C-8DEEA6341993}"/>
              </a:ext>
            </a:extLst>
          </p:cNvPr>
          <p:cNvSpPr txBox="1">
            <a:spLocks/>
          </p:cNvSpPr>
          <p:nvPr/>
        </p:nvSpPr>
        <p:spPr>
          <a:xfrm>
            <a:off x="220718" y="69660"/>
            <a:ext cx="4853600" cy="147002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>
                <a:latin typeface="+mn-lt"/>
              </a:rPr>
              <a:t>Circular Motion</a:t>
            </a:r>
          </a:p>
        </p:txBody>
      </p:sp>
    </p:spTree>
    <p:extLst>
      <p:ext uri="{BB962C8B-B14F-4D97-AF65-F5344CB8AC3E}">
        <p14:creationId xmlns:p14="http://schemas.microsoft.com/office/powerpoint/2010/main" val="155903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CEA0E41-2C80-4011-A84F-A70D64562508}"/>
              </a:ext>
            </a:extLst>
          </p:cNvPr>
          <p:cNvCxnSpPr>
            <a:cxnSpLocks/>
          </p:cNvCxnSpPr>
          <p:nvPr/>
        </p:nvCxnSpPr>
        <p:spPr>
          <a:xfrm flipH="1">
            <a:off x="6499054" y="804672"/>
            <a:ext cx="254334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E5CF0D62-7B68-4209-A437-494D858A9A62}"/>
              </a:ext>
            </a:extLst>
          </p:cNvPr>
          <p:cNvSpPr>
            <a:spLocks noChangeAspect="1"/>
          </p:cNvSpPr>
          <p:nvPr/>
        </p:nvSpPr>
        <p:spPr>
          <a:xfrm>
            <a:off x="6201421" y="791465"/>
            <a:ext cx="5787379" cy="5782655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AF8D3183-4FBC-4D23-865A-60654612B02D}"/>
              </a:ext>
            </a:extLst>
          </p:cNvPr>
          <p:cNvSpPr/>
          <p:nvPr/>
        </p:nvSpPr>
        <p:spPr>
          <a:xfrm flipV="1">
            <a:off x="6059424" y="3470275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81BF73E9-C6CE-43E0-BB33-2F3CD4B234E3}"/>
              </a:ext>
            </a:extLst>
          </p:cNvPr>
          <p:cNvSpPr/>
          <p:nvPr/>
        </p:nvSpPr>
        <p:spPr>
          <a:xfrm>
            <a:off x="11826240" y="3345834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0BFEEA-E7D5-4705-B821-0F9FFB342063}"/>
              </a:ext>
            </a:extLst>
          </p:cNvPr>
          <p:cNvSpPr txBox="1"/>
          <p:nvPr/>
        </p:nvSpPr>
        <p:spPr>
          <a:xfrm>
            <a:off x="6802481" y="198897"/>
            <a:ext cx="131491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67" b="1" dirty="0">
                <a:solidFill>
                  <a:srgbClr val="0070C0"/>
                </a:solidFill>
              </a:rPr>
              <a:t>Velocity</a:t>
            </a:r>
            <a:endParaRPr lang="en-US" sz="2667" b="1" dirty="0">
              <a:solidFill>
                <a:srgbClr val="0070C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7EB91C-FA45-4C5D-8B47-AF05AE0EE085}"/>
              </a:ext>
            </a:extLst>
          </p:cNvPr>
          <p:cNvSpPr txBox="1"/>
          <p:nvPr/>
        </p:nvSpPr>
        <p:spPr>
          <a:xfrm>
            <a:off x="7411237" y="1121663"/>
            <a:ext cx="168422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67" b="1" dirty="0">
                <a:solidFill>
                  <a:srgbClr val="00B050"/>
                </a:solidFill>
              </a:rPr>
              <a:t>Force</a:t>
            </a:r>
          </a:p>
          <a:p>
            <a:pPr algn="ctr"/>
            <a:r>
              <a:rPr lang="en-GB" sz="2667" b="1" dirty="0">
                <a:solidFill>
                  <a:srgbClr val="00B050"/>
                </a:solidFill>
              </a:rPr>
              <a:t>of gravity</a:t>
            </a:r>
            <a:endParaRPr lang="en-US" sz="2667" b="1" dirty="0">
              <a:solidFill>
                <a:srgbClr val="00B050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5C82C4-1075-4852-B018-4184696FFAF0}"/>
              </a:ext>
            </a:extLst>
          </p:cNvPr>
          <p:cNvCxnSpPr>
            <a:cxnSpLocks/>
          </p:cNvCxnSpPr>
          <p:nvPr/>
        </p:nvCxnSpPr>
        <p:spPr>
          <a:xfrm flipH="1">
            <a:off x="9042401" y="1092201"/>
            <a:ext cx="5587" cy="106861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4F7D37A-F5CE-4032-B9A1-C3A9D9016E65}"/>
              </a:ext>
            </a:extLst>
          </p:cNvPr>
          <p:cNvSpPr txBox="1"/>
          <p:nvPr/>
        </p:nvSpPr>
        <p:spPr>
          <a:xfrm>
            <a:off x="276990" y="2375372"/>
            <a:ext cx="5738808" cy="296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667" dirty="0"/>
              <a:t>The moon is constantly accelerating towards the Earth in a near stable orbit</a:t>
            </a:r>
            <a:r>
              <a:rPr lang="en-GB" sz="2667" dirty="0" smtClean="0"/>
              <a:t>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GB" sz="2667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667" b="1" dirty="0" smtClean="0"/>
              <a:t>Interesting </a:t>
            </a:r>
            <a:r>
              <a:rPr lang="en-GB" sz="2667" b="1" dirty="0"/>
              <a:t>fact: </a:t>
            </a:r>
            <a:r>
              <a:rPr lang="en-GB" sz="2667" dirty="0"/>
              <a:t>The moon is moving away from us at a rate of around 4 cm per year. Why?</a:t>
            </a:r>
            <a:endParaRPr lang="en-US" sz="2667" b="1" dirty="0"/>
          </a:p>
        </p:txBody>
      </p:sp>
      <p:pic>
        <p:nvPicPr>
          <p:cNvPr id="2050" name="Picture 2" descr="File:Earth Western Hemisphere transparent background.png">
            <a:extLst>
              <a:ext uri="{FF2B5EF4-FFF2-40B4-BE49-F238E27FC236}">
                <a16:creationId xmlns:a16="http://schemas.microsoft.com/office/drawing/2014/main" id="{B283CED2-3972-4E67-B4D9-2055970A6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668" y="388665"/>
            <a:ext cx="791464" cy="79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sun no background">
            <a:extLst>
              <a:ext uri="{FF2B5EF4-FFF2-40B4-BE49-F238E27FC236}">
                <a16:creationId xmlns:a16="http://schemas.microsoft.com/office/drawing/2014/main" id="{7AFAC239-9820-4C55-B096-940A5E4D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831" y="2491014"/>
            <a:ext cx="2118559" cy="211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result for moon no background">
            <a:extLst>
              <a:ext uri="{FF2B5EF4-FFF2-40B4-BE49-F238E27FC236}">
                <a16:creationId xmlns:a16="http://schemas.microsoft.com/office/drawing/2014/main" id="{23C8CC27-EA89-46E2-93AE-8A971B6C7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702" y="387173"/>
            <a:ext cx="1098953" cy="82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93FAA328-08CC-4191-BF0C-8DEEA6341993}"/>
              </a:ext>
            </a:extLst>
          </p:cNvPr>
          <p:cNvSpPr txBox="1">
            <a:spLocks/>
          </p:cNvSpPr>
          <p:nvPr/>
        </p:nvSpPr>
        <p:spPr>
          <a:xfrm>
            <a:off x="220718" y="69660"/>
            <a:ext cx="4853600" cy="147002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>
                <a:latin typeface="+mn-lt"/>
              </a:rPr>
              <a:t>Circular Motion</a:t>
            </a:r>
          </a:p>
        </p:txBody>
      </p:sp>
    </p:spTree>
    <p:extLst>
      <p:ext uri="{BB962C8B-B14F-4D97-AF65-F5344CB8AC3E}">
        <p14:creationId xmlns:p14="http://schemas.microsoft.com/office/powerpoint/2010/main" val="412226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82716E-6 L 0.00434 0.40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20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220000" y="2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CEA0E41-2C80-4011-A84F-A70D64562508}"/>
              </a:ext>
            </a:extLst>
          </p:cNvPr>
          <p:cNvCxnSpPr>
            <a:cxnSpLocks/>
          </p:cNvCxnSpPr>
          <p:nvPr/>
        </p:nvCxnSpPr>
        <p:spPr>
          <a:xfrm flipH="1">
            <a:off x="6499054" y="804672"/>
            <a:ext cx="254334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E5CF0D62-7B68-4209-A437-494D858A9A62}"/>
              </a:ext>
            </a:extLst>
          </p:cNvPr>
          <p:cNvSpPr>
            <a:spLocks noChangeAspect="1"/>
          </p:cNvSpPr>
          <p:nvPr/>
        </p:nvSpPr>
        <p:spPr>
          <a:xfrm>
            <a:off x="6201421" y="791465"/>
            <a:ext cx="5787379" cy="5782655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AF8D3183-4FBC-4D23-865A-60654612B02D}"/>
              </a:ext>
            </a:extLst>
          </p:cNvPr>
          <p:cNvSpPr/>
          <p:nvPr/>
        </p:nvSpPr>
        <p:spPr>
          <a:xfrm flipV="1">
            <a:off x="6059424" y="3470275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81BF73E9-C6CE-43E0-BB33-2F3CD4B234E3}"/>
              </a:ext>
            </a:extLst>
          </p:cNvPr>
          <p:cNvSpPr/>
          <p:nvPr/>
        </p:nvSpPr>
        <p:spPr>
          <a:xfrm>
            <a:off x="11826240" y="3345834"/>
            <a:ext cx="304800" cy="3651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0BFEEA-E7D5-4705-B821-0F9FFB342063}"/>
              </a:ext>
            </a:extLst>
          </p:cNvPr>
          <p:cNvSpPr txBox="1"/>
          <p:nvPr/>
        </p:nvSpPr>
        <p:spPr>
          <a:xfrm>
            <a:off x="6802481" y="198897"/>
            <a:ext cx="1314912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67" b="1" dirty="0">
                <a:solidFill>
                  <a:srgbClr val="0070C0"/>
                </a:solidFill>
              </a:rPr>
              <a:t>Velocity</a:t>
            </a:r>
            <a:endParaRPr lang="en-US" sz="2667" b="1" dirty="0">
              <a:solidFill>
                <a:srgbClr val="0070C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7EB91C-FA45-4C5D-8B47-AF05AE0EE085}"/>
              </a:ext>
            </a:extLst>
          </p:cNvPr>
          <p:cNvSpPr txBox="1"/>
          <p:nvPr/>
        </p:nvSpPr>
        <p:spPr>
          <a:xfrm>
            <a:off x="6935762" y="990600"/>
            <a:ext cx="403703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67" b="1" dirty="0">
                <a:solidFill>
                  <a:srgbClr val="00B050"/>
                </a:solidFill>
              </a:rPr>
              <a:t>Force of     gravity</a:t>
            </a:r>
            <a:endParaRPr lang="en-US" sz="2667" b="1" dirty="0">
              <a:solidFill>
                <a:srgbClr val="00B050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5C82C4-1075-4852-B018-4184696FFAF0}"/>
              </a:ext>
            </a:extLst>
          </p:cNvPr>
          <p:cNvCxnSpPr>
            <a:cxnSpLocks/>
          </p:cNvCxnSpPr>
          <p:nvPr/>
        </p:nvCxnSpPr>
        <p:spPr>
          <a:xfrm>
            <a:off x="9047988" y="990601"/>
            <a:ext cx="0" cy="46465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4F7D37A-F5CE-4032-B9A1-C3A9D9016E65}"/>
              </a:ext>
            </a:extLst>
          </p:cNvPr>
          <p:cNvSpPr txBox="1"/>
          <p:nvPr/>
        </p:nvSpPr>
        <p:spPr>
          <a:xfrm>
            <a:off x="205918" y="2022202"/>
            <a:ext cx="5791359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GB" sz="2667" dirty="0"/>
              <a:t>Artificial satellites orbit close to the Earth but with enough speed to prevent them hitting the Earth. </a:t>
            </a:r>
            <a:endParaRPr lang="en-US" sz="2667" b="1" dirty="0"/>
          </a:p>
        </p:txBody>
      </p:sp>
      <p:pic>
        <p:nvPicPr>
          <p:cNvPr id="2050" name="Picture 2" descr="File:Earth Western Hemisphere transparent background.png">
            <a:extLst>
              <a:ext uri="{FF2B5EF4-FFF2-40B4-BE49-F238E27FC236}">
                <a16:creationId xmlns:a16="http://schemas.microsoft.com/office/drawing/2014/main" id="{B283CED2-3972-4E67-B4D9-2055970A6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708" y="1167313"/>
            <a:ext cx="4971048" cy="497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Image result for satellite no background">
            <a:extLst>
              <a:ext uri="{FF2B5EF4-FFF2-40B4-BE49-F238E27FC236}">
                <a16:creationId xmlns:a16="http://schemas.microsoft.com/office/drawing/2014/main" id="{AC29F993-ED8A-4F3C-88CC-DD60DBFD6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603" y="245871"/>
            <a:ext cx="1117600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3FAA328-08CC-4191-BF0C-8DEEA6341993}"/>
              </a:ext>
            </a:extLst>
          </p:cNvPr>
          <p:cNvSpPr txBox="1">
            <a:spLocks/>
          </p:cNvSpPr>
          <p:nvPr/>
        </p:nvSpPr>
        <p:spPr>
          <a:xfrm>
            <a:off x="220718" y="69660"/>
            <a:ext cx="4853600" cy="1470025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>
                <a:latin typeface="+mn-lt"/>
              </a:rPr>
              <a:t>Circular Motion</a:t>
            </a:r>
          </a:p>
        </p:txBody>
      </p:sp>
    </p:spTree>
    <p:extLst>
      <p:ext uri="{BB962C8B-B14F-4D97-AF65-F5344CB8AC3E}">
        <p14:creationId xmlns:p14="http://schemas.microsoft.com/office/powerpoint/2010/main" val="39211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191" y="190537"/>
            <a:ext cx="6551837" cy="868363"/>
          </a:xfrm>
        </p:spPr>
        <p:txBody>
          <a:bodyPr>
            <a:normAutofit/>
          </a:bodyPr>
          <a:lstStyle/>
          <a:p>
            <a:r>
              <a:rPr lang="en-GB" sz="4800" b="1" u="sng" dirty="0"/>
              <a:t>Geostationary orbits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23" y="1447800"/>
            <a:ext cx="8536977" cy="5249347"/>
          </a:xfrm>
        </p:spPr>
        <p:txBody>
          <a:bodyPr>
            <a:normAutofit/>
          </a:bodyPr>
          <a:lstStyle/>
          <a:p>
            <a:r>
              <a:rPr lang="en-GB" dirty="0"/>
              <a:t>A special orbit that is very useful is one that orbits above the equation on planet Earth and has a rotational period of exactly 24 hours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This is useful because fixed receivers on Earth do not need to move to track these </a:t>
            </a:r>
            <a:r>
              <a:rPr lang="en-GB" dirty="0" smtClean="0"/>
              <a:t>satellites </a:t>
            </a:r>
            <a:r>
              <a:rPr lang="en-GB" dirty="0"/>
              <a:t>because they appear to be stationary in the sky. </a:t>
            </a:r>
            <a:endParaRPr lang="en-GB" dirty="0" smtClean="0"/>
          </a:p>
          <a:p>
            <a:endParaRPr lang="en-GB" dirty="0"/>
          </a:p>
          <a:p>
            <a:r>
              <a:rPr lang="en-GB" dirty="0"/>
              <a:t>All geostationary satellite orbit at 36,000 km above sea level.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7170" name="Picture 2" descr="Image result for geostationary orbi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0"/>
            <a:ext cx="32512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Satellite in geostationary orbit is always above the same point on Earth.">
            <a:extLst>
              <a:ext uri="{FF2B5EF4-FFF2-40B4-BE49-F238E27FC236}">
                <a16:creationId xmlns:a16="http://schemas.microsoft.com/office/drawing/2014/main" id="{4A4DFC3E-8469-4D82-8847-7D5D7A946B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49" y="2863863"/>
            <a:ext cx="3371851" cy="348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90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animation of poes orbits">
            <a:extLst>
              <a:ext uri="{FF2B5EF4-FFF2-40B4-BE49-F238E27FC236}">
                <a16:creationId xmlns:a16="http://schemas.microsoft.com/office/drawing/2014/main" id="{D70F77FC-6795-4BEE-A4A9-A0C3C465D0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1" y="-385226"/>
            <a:ext cx="11074004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872165-51F4-4DEE-B739-365A171ABD57}"/>
              </a:ext>
            </a:extLst>
          </p:cNvPr>
          <p:cNvSpPr/>
          <p:nvPr/>
        </p:nvSpPr>
        <p:spPr>
          <a:xfrm>
            <a:off x="7213600" y="-736600"/>
            <a:ext cx="1828800" cy="477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679" y="98950"/>
            <a:ext cx="6551837" cy="868363"/>
          </a:xfrm>
        </p:spPr>
        <p:txBody>
          <a:bodyPr>
            <a:normAutofit/>
          </a:bodyPr>
          <a:lstStyle/>
          <a:p>
            <a:r>
              <a:rPr lang="en-GB" b="1" u="sng" dirty="0"/>
              <a:t>Monitoring orbits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366" y="1413926"/>
            <a:ext cx="8128063" cy="5249347"/>
          </a:xfrm>
        </p:spPr>
        <p:txBody>
          <a:bodyPr>
            <a:normAutofit/>
          </a:bodyPr>
          <a:lstStyle/>
          <a:p>
            <a:r>
              <a:rPr lang="en-GB" dirty="0"/>
              <a:t>Some satellites have monitoring orbits which are usually: </a:t>
            </a:r>
          </a:p>
          <a:p>
            <a:pPr lvl="1"/>
            <a:r>
              <a:rPr lang="en-GB" dirty="0"/>
              <a:t>much lower</a:t>
            </a:r>
          </a:p>
          <a:p>
            <a:pPr lvl="1"/>
            <a:r>
              <a:rPr lang="en-GB" dirty="0"/>
              <a:t>have higher speeds</a:t>
            </a:r>
          </a:p>
          <a:p>
            <a:pPr lvl="1"/>
            <a:r>
              <a:rPr lang="en-GB" dirty="0"/>
              <a:t>and an orbital period of much less than 24 hours, perhaps only 1.5 hours</a:t>
            </a:r>
            <a:r>
              <a:rPr lang="en-GB" dirty="0" smtClean="0"/>
              <a:t>!</a:t>
            </a:r>
          </a:p>
          <a:p>
            <a:pPr lvl="1"/>
            <a:endParaRPr lang="en-GB" dirty="0"/>
          </a:p>
          <a:p>
            <a:r>
              <a:rPr lang="en-GB" dirty="0"/>
              <a:t>These can be used to monitor climate, weather, and environment.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8" name="Picture 2" descr="Image result for from ISS">
            <a:extLst>
              <a:ext uri="{FF2B5EF4-FFF2-40B4-BE49-F238E27FC236}">
                <a16:creationId xmlns:a16="http://schemas.microsoft.com/office/drawing/2014/main" id="{BC9B728A-11D2-433B-AD4E-9BFA27771CB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01" y="3767674"/>
            <a:ext cx="4683180" cy="309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23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How Fast?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The distance around a circle is equal to it’s circumference:</a:t>
                </a:r>
              </a:p>
              <a:p>
                <a:pPr marL="0" indent="0">
                  <a:buNone/>
                </a:pPr>
                <a:endParaRPr lang="en-GB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  <a:p>
                <a:endParaRPr lang="en-GB" dirty="0" smtClean="0"/>
              </a:p>
              <a:p>
                <a:r>
                  <a:rPr lang="en-GB" dirty="0" smtClean="0"/>
                  <a:t>Speed </a:t>
                </a:r>
                <a:r>
                  <a:rPr lang="en-GB" dirty="0"/>
                  <a:t>(note not velocity!!)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distance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time</m:t>
                        </m:r>
                      </m:den>
                    </m:f>
                  </m:oMath>
                </a14:m>
                <a:endParaRPr lang="en-GB" dirty="0"/>
              </a:p>
              <a:p>
                <a:endParaRPr lang="en-GB" dirty="0" smtClean="0"/>
              </a:p>
              <a:p>
                <a:r>
                  <a:rPr lang="en-GB" dirty="0" smtClean="0"/>
                  <a:t>So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orbital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speed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GB" dirty="0"/>
                  <a:t> where T is the period of the orbit (time taken </a:t>
                </a:r>
                <a:r>
                  <a:rPr lang="en-GB" dirty="0" smtClean="0"/>
                  <a:t>for </a:t>
                </a:r>
                <a:r>
                  <a:rPr lang="en-GB" dirty="0"/>
                  <a:t>one whole orbit)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4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485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197" y="0"/>
            <a:ext cx="10515600" cy="1325563"/>
          </a:xfrm>
        </p:spPr>
        <p:txBody>
          <a:bodyPr/>
          <a:lstStyle/>
          <a:p>
            <a:pPr algn="ctr"/>
            <a:r>
              <a:rPr lang="en-GB" b="1" u="sng" dirty="0"/>
              <a:t>How Fast?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60956B-732E-4417-B36D-BAF76B64D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3" y="1498600"/>
            <a:ext cx="11499288" cy="2235200"/>
          </a:xfrm>
        </p:spPr>
        <p:txBody>
          <a:bodyPr>
            <a:normAutofit/>
          </a:bodyPr>
          <a:lstStyle/>
          <a:p>
            <a:pPr marL="685783" indent="-685783">
              <a:buFont typeface="+mj-lt"/>
              <a:buAutoNum type="arabicPeriod"/>
            </a:pPr>
            <a:r>
              <a:rPr lang="en-GB" sz="3200" dirty="0"/>
              <a:t>The Earth is 150 million km from the Sun and takes 365.25 days to orbit it. What is the orbital speed of the Earth in:</a:t>
            </a:r>
          </a:p>
          <a:p>
            <a:pPr marL="1219170" lvl="1" indent="-685783">
              <a:buFont typeface="+mj-lt"/>
              <a:buAutoNum type="alphaLcParenR"/>
            </a:pPr>
            <a:r>
              <a:rPr lang="en-GB" sz="2667" dirty="0"/>
              <a:t>km / day</a:t>
            </a:r>
          </a:p>
          <a:p>
            <a:pPr marL="1219170" lvl="1" indent="-685783">
              <a:buFont typeface="+mj-lt"/>
              <a:buAutoNum type="alphaLcParenR"/>
            </a:pPr>
            <a:r>
              <a:rPr lang="en-GB" sz="2667" dirty="0"/>
              <a:t>km / s </a:t>
            </a:r>
          </a:p>
          <a:p>
            <a:pPr marL="0" indent="0">
              <a:buNone/>
            </a:pP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7E7984-05FA-48D9-A31F-009C105D18B1}"/>
                  </a:ext>
                </a:extLst>
              </p:cNvPr>
              <p:cNvSpPr txBox="1"/>
              <p:nvPr/>
            </p:nvSpPr>
            <p:spPr>
              <a:xfrm>
                <a:off x="1500012" y="2903230"/>
                <a:ext cx="9445195" cy="3682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𝑜𝑟𝑏𝑖𝑡𝑎𝑙</m:t>
                      </m:r>
                      <m:r>
                        <a:rPr lang="en-GB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𝑠𝑝𝑒𝑒𝑑</m:t>
                      </m:r>
                      <m:r>
                        <a:rPr lang="en-GB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GB" sz="3200" b="1" i="1" dirty="0">
                  <a:solidFill>
                    <a:srgbClr val="7030A0"/>
                  </a:solidFill>
                  <a:cs typeface="Calibri" panose="020F0502020204030204" pitchFamily="34" charset="0"/>
                </a:endParaRPr>
              </a:p>
              <a:p>
                <a:r>
                  <a:rPr lang="en-GB" sz="3200" b="1" dirty="0">
                    <a:solidFill>
                      <a:srgbClr val="7030A0"/>
                    </a:solidFill>
                    <a:cs typeface="Calibri" panose="020F0502020204030204" pitchFamily="34" charset="0"/>
                  </a:rPr>
                  <a:t>Where r = 150,000,000 km and T = 365.25 </a:t>
                </a:r>
                <a:r>
                  <a:rPr lang="en-GB" sz="3200" b="1" dirty="0" smtClean="0">
                    <a:solidFill>
                      <a:srgbClr val="7030A0"/>
                    </a:solidFill>
                    <a:cs typeface="Calibri" panose="020F0502020204030204" pitchFamily="34" charset="0"/>
                  </a:rPr>
                  <a:t>days</a:t>
                </a:r>
              </a:p>
              <a:p>
                <a:endParaRPr lang="en-GB" sz="3200" b="1" dirty="0">
                  <a:solidFill>
                    <a:srgbClr val="7030A0"/>
                  </a:solidFill>
                  <a:cs typeface="Calibri" panose="020F0502020204030204" pitchFamily="34" charset="0"/>
                </a:endParaRPr>
              </a:p>
              <a:p>
                <a:pPr marL="609585" indent="-609585">
                  <a:buFont typeface="+mj-lt"/>
                  <a:buAutoNum type="alphaLcParenR"/>
                </a:pPr>
                <a:r>
                  <a:rPr lang="en-GB" sz="3200" b="1" dirty="0">
                    <a:solidFill>
                      <a:srgbClr val="7030A0"/>
                    </a:solidFill>
                    <a:cs typeface="Calibri" panose="020F0502020204030204" pitchFamily="34" charset="0"/>
                  </a:rPr>
                  <a:t>Orbital speed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𝝅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 × 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𝟏𝟓𝟎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𝟎𝟎𝟎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𝟎𝟎𝟎</m:t>
                        </m:r>
                      </m:num>
                      <m:den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𝟑𝟔𝟓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.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𝟐𝟓</m:t>
                        </m:r>
                      </m:den>
                    </m:f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𝟐</m:t>
                    </m:r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𝟔</m:t>
                    </m:r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𝒎𝒊𝒍𝒍𝒊𝒐𝒏</m:t>
                    </m:r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667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𝐤𝐦</m:t>
                    </m:r>
                    <m:r>
                      <a:rPr lang="en-GB" sz="2667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r>
                      <a:rPr lang="en-GB" sz="2667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𝐝𝐚𝐲</m:t>
                    </m:r>
                  </m:oMath>
                </a14:m>
                <a:endParaRPr lang="en-US" sz="3200" b="1" dirty="0">
                  <a:solidFill>
                    <a:srgbClr val="7030A0"/>
                  </a:solidFill>
                  <a:cs typeface="Calibri" panose="020F0502020204030204" pitchFamily="34" charset="0"/>
                </a:endParaRPr>
              </a:p>
              <a:p>
                <a:pPr marL="609585" indent="-609585">
                  <a:buFont typeface="+mj-lt"/>
                  <a:buAutoNum type="alphaLcParenR"/>
                </a:pPr>
                <a:endParaRPr lang="en-GB" sz="3200" b="1" dirty="0">
                  <a:solidFill>
                    <a:srgbClr val="7030A0"/>
                  </a:solidFill>
                  <a:cs typeface="Calibri" panose="020F0502020204030204" pitchFamily="34" charset="0"/>
                </a:endParaRPr>
              </a:p>
              <a:p>
                <a:pPr marL="609585" indent="-609585">
                  <a:buFont typeface="+mj-lt"/>
                  <a:buAutoNum type="alphaLcParenR"/>
                </a:pPr>
                <a:r>
                  <a:rPr lang="en-GB" sz="3200" b="1" dirty="0">
                    <a:solidFill>
                      <a:srgbClr val="7030A0"/>
                    </a:solidFill>
                    <a:cs typeface="Calibri" panose="020F0502020204030204" pitchFamily="34" charset="0"/>
                  </a:rPr>
                  <a:t>In km/s this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𝟐𝟔𝟎𝟎𝟎𝟎𝟎</m:t>
                        </m:r>
                      </m:num>
                      <m:den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𝟐𝟒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𝟔𝟎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 ×</m:t>
                        </m:r>
                        <m:r>
                          <a:rPr lang="en-GB" sz="2667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𝟔𝟎</m:t>
                        </m:r>
                      </m:den>
                    </m:f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𝟑𝟎</m:t>
                    </m:r>
                    <m:r>
                      <a:rPr lang="en-GB" sz="2667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n-GB" sz="2667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𝐤𝐦</m:t>
                    </m:r>
                    <m:r>
                      <a:rPr lang="en-GB" sz="2667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/</m:t>
                    </m:r>
                    <m:r>
                      <a:rPr lang="en-GB" sz="2667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𝐬</m:t>
                    </m:r>
                  </m:oMath>
                </a14:m>
                <a:endParaRPr lang="en-US" sz="3200" b="1" dirty="0">
                  <a:solidFill>
                    <a:srgbClr val="7030A0"/>
                  </a:solidFill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7E7984-05FA-48D9-A31F-009C105D1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012" y="2903230"/>
                <a:ext cx="9445195" cy="3682803"/>
              </a:xfrm>
              <a:prstGeom prst="rect">
                <a:avLst/>
              </a:prstGeom>
              <a:blipFill>
                <a:blip r:embed="rId3"/>
                <a:stretch>
                  <a:fillRect l="-1679" b="-2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69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3733" b="1" u="sng" dirty="0"/>
              <a:t>What effects the size of the centripetal force?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4911" y="1604797"/>
            <a:ext cx="10931730" cy="49785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The </a:t>
            </a:r>
            <a:r>
              <a:rPr lang="en-GB" sz="4133" b="1" dirty="0">
                <a:solidFill>
                  <a:srgbClr val="7030A0"/>
                </a:solidFill>
              </a:rPr>
              <a:t>centripetal</a:t>
            </a:r>
            <a:r>
              <a:rPr lang="en-GB" dirty="0"/>
              <a:t> </a:t>
            </a:r>
            <a:r>
              <a:rPr lang="en-GB" sz="4133" b="1" dirty="0">
                <a:solidFill>
                  <a:srgbClr val="7030A0"/>
                </a:solidFill>
              </a:rPr>
              <a:t>force</a:t>
            </a:r>
            <a:r>
              <a:rPr lang="en-GB" dirty="0"/>
              <a:t> needed to maintain circular motion will </a:t>
            </a:r>
            <a:r>
              <a:rPr lang="en-GB" sz="4133" b="1" dirty="0">
                <a:solidFill>
                  <a:srgbClr val="7030A0"/>
                </a:solidFill>
              </a:rPr>
              <a:t>increase</a:t>
            </a:r>
            <a:r>
              <a:rPr lang="en-GB" dirty="0"/>
              <a:t> if:</a:t>
            </a:r>
          </a:p>
          <a:p>
            <a:r>
              <a:rPr lang="en-GB" dirty="0"/>
              <a:t>The </a:t>
            </a:r>
            <a:r>
              <a:rPr lang="en-GB" b="1" dirty="0">
                <a:solidFill>
                  <a:srgbClr val="7030A0"/>
                </a:solidFill>
              </a:rPr>
              <a:t>mass</a:t>
            </a:r>
            <a:r>
              <a:rPr lang="en-GB" dirty="0"/>
              <a:t> of the object </a:t>
            </a:r>
            <a:r>
              <a:rPr lang="en-GB" sz="4133" b="1" dirty="0">
                <a:solidFill>
                  <a:srgbClr val="7030A0"/>
                </a:solidFill>
              </a:rPr>
              <a:t>increases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F = ma so to maintain circular motion a higher force is needed.</a:t>
            </a:r>
          </a:p>
          <a:p>
            <a:r>
              <a:rPr lang="en-GB" dirty="0"/>
              <a:t>The </a:t>
            </a:r>
            <a:r>
              <a:rPr lang="en-GB" sz="4133" b="1" dirty="0">
                <a:solidFill>
                  <a:srgbClr val="7030A0"/>
                </a:solidFill>
              </a:rPr>
              <a:t>speed</a:t>
            </a:r>
            <a:r>
              <a:rPr lang="en-GB" dirty="0"/>
              <a:t> of </a:t>
            </a:r>
            <a:r>
              <a:rPr lang="en-GB" dirty="0" smtClean="0"/>
              <a:t>the </a:t>
            </a:r>
            <a:r>
              <a:rPr lang="en-GB" dirty="0"/>
              <a:t>object </a:t>
            </a:r>
            <a:r>
              <a:rPr lang="en-GB" sz="4133" b="1" dirty="0">
                <a:solidFill>
                  <a:srgbClr val="7030A0"/>
                </a:solidFill>
              </a:rPr>
              <a:t>increases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Faster objects cover more distance so a larger deflection is required which means larger acceleration and thus larger force.</a:t>
            </a:r>
          </a:p>
          <a:p>
            <a:r>
              <a:rPr lang="en-GB" dirty="0"/>
              <a:t>The </a:t>
            </a:r>
            <a:r>
              <a:rPr lang="en-GB" sz="4133" b="1" dirty="0">
                <a:solidFill>
                  <a:srgbClr val="7030A0"/>
                </a:solidFill>
              </a:rPr>
              <a:t>radius</a:t>
            </a:r>
            <a:r>
              <a:rPr lang="en-GB" dirty="0"/>
              <a:t> of the orbit </a:t>
            </a:r>
            <a:r>
              <a:rPr lang="en-GB" sz="4133" b="1" dirty="0">
                <a:solidFill>
                  <a:srgbClr val="7030A0"/>
                </a:solidFill>
              </a:rPr>
              <a:t>decreases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Smaller circles require higher acceleration towards the centre of the circle to maintain the rapidly changing angle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38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25" y="97974"/>
            <a:ext cx="11572195" cy="565079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794" y="0"/>
            <a:ext cx="9982881" cy="664586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08628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90DOE87TY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70560" y="252730"/>
            <a:ext cx="11043920" cy="621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922114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The expanding universe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893" y="3414053"/>
            <a:ext cx="3996952" cy="3240360"/>
          </a:xfrm>
          <a:solidFill>
            <a:schemeClr val="tx2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GB" sz="1600" b="1" u="sng" dirty="0">
                <a:solidFill>
                  <a:schemeClr val="bg1"/>
                </a:solidFill>
              </a:rPr>
              <a:t>Edwin Hubble </a:t>
            </a:r>
          </a:p>
          <a:p>
            <a:pPr>
              <a:buNone/>
            </a:pPr>
            <a:r>
              <a:rPr lang="en-GB" sz="1600" b="1" i="1" dirty="0">
                <a:solidFill>
                  <a:schemeClr val="bg1"/>
                </a:solidFill>
              </a:rPr>
              <a:t>Discovered that:</a:t>
            </a:r>
          </a:p>
          <a:p>
            <a:pPr>
              <a:buNone/>
            </a:pPr>
            <a:r>
              <a:rPr lang="en-GB" sz="1600" dirty="0">
                <a:solidFill>
                  <a:schemeClr val="bg1"/>
                </a:solidFill>
              </a:rPr>
              <a:t>The light from distance galaxies was red-shifted, The further away, the bigger the red shift   </a:t>
            </a:r>
          </a:p>
          <a:p>
            <a:pPr>
              <a:buNone/>
            </a:pPr>
            <a:r>
              <a:rPr lang="en-GB" sz="1600" b="1" i="1" dirty="0">
                <a:solidFill>
                  <a:schemeClr val="bg1"/>
                </a:solidFill>
              </a:rPr>
              <a:t>Concluded that:</a:t>
            </a:r>
          </a:p>
          <a:p>
            <a:pPr>
              <a:buNone/>
            </a:pPr>
            <a:r>
              <a:rPr lang="en-GB" sz="1600" dirty="0">
                <a:solidFill>
                  <a:schemeClr val="bg1"/>
                </a:solidFill>
              </a:rPr>
              <a:t>Distant galaxies are moving away from us, Greater the distance the greater the speed its moving away </a:t>
            </a:r>
          </a:p>
          <a:p>
            <a:pPr>
              <a:buNone/>
            </a:pPr>
            <a:r>
              <a:rPr lang="en-GB" sz="1600" b="1" i="1" dirty="0">
                <a:solidFill>
                  <a:schemeClr val="bg1"/>
                </a:solidFill>
              </a:rPr>
              <a:t>This must mean that the whole universe is expanding 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7528" y="2002874"/>
            <a:ext cx="4983091" cy="124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physicsclassroom.com/class/waves/u10l3d3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3"/>
          <a:stretch/>
        </p:blipFill>
        <p:spPr bwMode="auto">
          <a:xfrm>
            <a:off x="7198824" y="1383905"/>
            <a:ext cx="3889590" cy="176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260986" y="1212951"/>
            <a:ext cx="6156176" cy="1324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000" b="1" dirty="0"/>
              <a:t>	</a:t>
            </a:r>
            <a:r>
              <a:rPr lang="en-GB" sz="2000" b="1" u="sng" dirty="0"/>
              <a:t>The Doppler effect</a:t>
            </a:r>
            <a:r>
              <a:rPr lang="en-GB" sz="2000" dirty="0"/>
              <a:t>: </a:t>
            </a:r>
            <a:r>
              <a:rPr lang="en-GB" sz="2000" u="sng" dirty="0">
                <a:solidFill>
                  <a:srgbClr val="FF0000"/>
                </a:solidFill>
              </a:rPr>
              <a:t>Change in observed wavelength of waves due to the motion and source of the waves 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5" cstate="print"/>
          <a:srcRect l="30413" t="22320" r="17022" b="33265"/>
          <a:stretch>
            <a:fillRect/>
          </a:stretch>
        </p:blipFill>
        <p:spPr bwMode="auto">
          <a:xfrm>
            <a:off x="5056357" y="3340790"/>
            <a:ext cx="6158181" cy="33868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668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37040"/>
            <a:ext cx="12192000" cy="102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922114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The expanding universe </a:t>
            </a:r>
            <a:endParaRPr lang="en-GB" b="1" u="sn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774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9043" y="517801"/>
            <a:ext cx="8229600" cy="1143000"/>
          </a:xfrm>
        </p:spPr>
        <p:txBody>
          <a:bodyPr/>
          <a:lstStyle/>
          <a:p>
            <a:pPr algn="ctr"/>
            <a:r>
              <a:rPr lang="en-GB" dirty="0" smtClean="0"/>
              <a:t>Cosmological </a:t>
            </a:r>
            <a:r>
              <a:rPr lang="en-GB" dirty="0" err="1" smtClean="0"/>
              <a:t>Redshift</a:t>
            </a:r>
            <a:r>
              <a:rPr lang="en-GB" dirty="0" smtClean="0"/>
              <a:t> II</a:t>
            </a:r>
            <a:endParaRPr lang="en-GB" dirty="0"/>
          </a:p>
        </p:txBody>
      </p:sp>
      <p:pic>
        <p:nvPicPr>
          <p:cNvPr id="38914" name="Picture 2" descr="http://upload.wikimedia.org/wikipedia/commons/thumb/1/14/Redshift.png/170px-Redshift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00839" y="1491344"/>
            <a:ext cx="2609306" cy="4604657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632956" y="3082020"/>
            <a:ext cx="2320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Atomic spectra from the sun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9242" y="3125564"/>
            <a:ext cx="2679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Atomic spectra from the far off star</a:t>
            </a:r>
          </a:p>
        </p:txBody>
      </p:sp>
      <p:sp>
        <p:nvSpPr>
          <p:cNvPr id="22" name="Oval 21"/>
          <p:cNvSpPr/>
          <p:nvPr/>
        </p:nvSpPr>
        <p:spPr>
          <a:xfrm>
            <a:off x="5693229" y="2198915"/>
            <a:ext cx="1121229" cy="838200"/>
          </a:xfrm>
          <a:prstGeom prst="ellipse">
            <a:avLst/>
          </a:prstGeom>
          <a:noFill/>
          <a:ln>
            <a:solidFill>
              <a:srgbClr val="3366CC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Arrow Connector 25"/>
          <p:cNvCxnSpPr/>
          <p:nvPr/>
        </p:nvCxnSpPr>
        <p:spPr>
          <a:xfrm rot="10800000" flipV="1">
            <a:off x="6781800" y="2242457"/>
            <a:ext cx="1055916" cy="206829"/>
          </a:xfrm>
          <a:prstGeom prst="straightConnector1">
            <a:avLst/>
          </a:prstGeom>
          <a:ln w="38100">
            <a:solidFill>
              <a:srgbClr val="33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673043" y="1917249"/>
            <a:ext cx="1144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Red shift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524000" y="0"/>
            <a:ext cx="9144000" cy="76470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2800" b="1" u="sng" dirty="0" smtClean="0">
                <a:latin typeface="+mj-lt"/>
                <a:ea typeface="+mj-ea"/>
                <a:cs typeface="+mj-cs"/>
              </a:rPr>
              <a:t>Why do </a:t>
            </a:r>
            <a:r>
              <a:rPr lang="en-GB" sz="2800" b="1" u="sng" dirty="0">
                <a:latin typeface="+mj-lt"/>
                <a:ea typeface="+mj-ea"/>
                <a:cs typeface="+mj-cs"/>
              </a:rPr>
              <a:t>we think the Universe is </a:t>
            </a:r>
            <a:r>
              <a:rPr lang="en-GB" sz="2800" b="1" u="sng" dirty="0" smtClean="0">
                <a:latin typeface="+mj-lt"/>
                <a:ea typeface="+mj-ea"/>
                <a:cs typeface="+mj-cs"/>
              </a:rPr>
              <a:t>expanding?</a:t>
            </a:r>
            <a:endParaRPr lang="en-GB" sz="2800" b="1" u="sng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62711" y="4562045"/>
            <a:ext cx="3438128" cy="646331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en-GB" dirty="0"/>
              <a:t>Low frequency visible light is </a:t>
            </a:r>
            <a:r>
              <a:rPr lang="en-GB" dirty="0">
                <a:solidFill>
                  <a:srgbClr val="FF0000"/>
                </a:solidFill>
              </a:rPr>
              <a:t>red</a:t>
            </a:r>
          </a:p>
          <a:p>
            <a:r>
              <a:rPr lang="en-GB" dirty="0"/>
              <a:t>High frequency visible light is</a:t>
            </a:r>
            <a:r>
              <a:rPr lang="en-GB" dirty="0">
                <a:solidFill>
                  <a:srgbClr val="0070C0"/>
                </a:solidFill>
              </a:rPr>
              <a:t> blue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03512" y="5949280"/>
            <a:ext cx="8964488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Don’t get confused! Radiation does not become redder but the wavelength increases / frequency </a:t>
            </a:r>
            <a:r>
              <a:rPr lang="en-GB" dirty="0" smtClean="0"/>
              <a:t>decreases. Infra </a:t>
            </a:r>
            <a:r>
              <a:rPr lang="en-GB" dirty="0"/>
              <a:t>red radiation does not become shifted into the red part of the visible spectrum!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216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/>
      <p:bldP spid="28" grpId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0"/>
            <a:ext cx="8067422" cy="623731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359" y="472405"/>
            <a:ext cx="1656184" cy="5747933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0128448" y="493853"/>
            <a:ext cx="1800200" cy="563231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dirty="0" smtClean="0"/>
              <a:t>…. the Earth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… the Earth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… than Star B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06" y="2420888"/>
            <a:ext cx="10438588" cy="237626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6903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922114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The Big Bang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196752"/>
            <a:ext cx="9144000" cy="1800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400" dirty="0"/>
              <a:t>The </a:t>
            </a:r>
            <a:r>
              <a:rPr lang="en-GB" sz="2400" b="1" u="sng" dirty="0"/>
              <a:t>Big Bang theory </a:t>
            </a:r>
            <a:r>
              <a:rPr lang="en-GB" sz="2400" dirty="0"/>
              <a:t>states that:</a:t>
            </a:r>
          </a:p>
          <a:p>
            <a:r>
              <a:rPr lang="en-GB" sz="2400" dirty="0"/>
              <a:t>The universe is expanding after exploding suddenly in a Big Bang from a very small initial point</a:t>
            </a:r>
          </a:p>
          <a:p>
            <a:r>
              <a:rPr lang="en-GB" sz="2400" dirty="0"/>
              <a:t>Space, time and matter were created in the Big Bang </a:t>
            </a:r>
          </a:p>
          <a:p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83173" y="3167030"/>
            <a:ext cx="5078789" cy="347787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2000" b="1" i="1" dirty="0">
                <a:solidFill>
                  <a:schemeClr val="bg1"/>
                </a:solidFill>
              </a:rPr>
              <a:t>Evidence for the Big Bang:</a:t>
            </a:r>
          </a:p>
          <a:p>
            <a:r>
              <a:rPr lang="en-GB" sz="2000" dirty="0">
                <a:solidFill>
                  <a:schemeClr val="bg1"/>
                </a:solidFill>
              </a:rPr>
              <a:t>Cosmic microwave background radiation (CMBR) 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 It was created as high-energy </a:t>
            </a:r>
            <a:r>
              <a:rPr lang="en-GB" sz="2000" b="1" dirty="0">
                <a:solidFill>
                  <a:schemeClr val="bg1"/>
                </a:solidFill>
              </a:rPr>
              <a:t>gamma</a:t>
            </a:r>
            <a:r>
              <a:rPr lang="en-GB" sz="2000" dirty="0">
                <a:solidFill>
                  <a:schemeClr val="bg1"/>
                </a:solidFill>
              </a:rPr>
              <a:t> radiation after the big bang and has been travelling through space since then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 As the universe has </a:t>
            </a:r>
            <a:r>
              <a:rPr lang="en-GB" sz="2000" b="1" dirty="0">
                <a:solidFill>
                  <a:schemeClr val="bg1"/>
                </a:solidFill>
              </a:rPr>
              <a:t>expanded</a:t>
            </a:r>
            <a:r>
              <a:rPr lang="en-GB" sz="2000" dirty="0">
                <a:solidFill>
                  <a:schemeClr val="bg1"/>
                </a:solidFill>
              </a:rPr>
              <a:t> it has stretched out to longer and </a:t>
            </a:r>
            <a:r>
              <a:rPr lang="en-GB" sz="2000" b="1" dirty="0">
                <a:solidFill>
                  <a:schemeClr val="bg1"/>
                </a:solidFill>
              </a:rPr>
              <a:t>longer</a:t>
            </a:r>
            <a:r>
              <a:rPr lang="en-GB" sz="2000" dirty="0">
                <a:solidFill>
                  <a:schemeClr val="bg1"/>
                </a:solidFill>
              </a:rPr>
              <a:t> wavelengths and is now </a:t>
            </a:r>
            <a:r>
              <a:rPr lang="en-GB" sz="2000" b="1" dirty="0">
                <a:solidFill>
                  <a:schemeClr val="bg1"/>
                </a:solidFill>
              </a:rPr>
              <a:t>microwave</a:t>
            </a:r>
            <a:r>
              <a:rPr lang="en-GB" sz="2000" dirty="0">
                <a:solidFill>
                  <a:schemeClr val="bg1"/>
                </a:solidFill>
              </a:rPr>
              <a:t> radiation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 It has been mapped out using microwave detectors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3257346"/>
            <a:ext cx="55704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u="sng" dirty="0">
                <a:solidFill>
                  <a:schemeClr val="tx2"/>
                </a:solidFill>
              </a:rPr>
              <a:t>Future of the universe:</a:t>
            </a:r>
          </a:p>
          <a:p>
            <a:r>
              <a:rPr lang="en-GB" sz="2000" dirty="0">
                <a:solidFill>
                  <a:schemeClr val="tx2"/>
                </a:solidFill>
              </a:rPr>
              <a:t>If the density of the universe is less than a certain amount then it will expand forever.. If not, it will stop expanding and reverse ending in a crunch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666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812800" y="1600200"/>
            <a:ext cx="10566400" cy="4114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9316"/>
            <a:ext cx="10513168" cy="487007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509" y="2767211"/>
            <a:ext cx="9767155" cy="409078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45" y="183123"/>
            <a:ext cx="12198645" cy="37000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108" y="2124435"/>
            <a:ext cx="8505623" cy="301522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3567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812800" y="1600200"/>
            <a:ext cx="10566400" cy="4114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24"/>
            <a:ext cx="9696400" cy="30642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3338931"/>
            <a:ext cx="9335854" cy="336322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161" y="142272"/>
            <a:ext cx="10274975" cy="319665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6377" y="3206565"/>
            <a:ext cx="9649353" cy="350733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4110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812800" y="1600200"/>
            <a:ext cx="10566400" cy="4114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08743"/>
            <a:ext cx="11809312" cy="510579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059" y="1844824"/>
            <a:ext cx="10367597" cy="489391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8580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949</Words>
  <Application>Microsoft Office PowerPoint</Application>
  <PresentationFormat>Widescreen</PresentationFormat>
  <Paragraphs>139</Paragraphs>
  <Slides>32</Slides>
  <Notes>8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Which direction would the ball go if the string was cut?</vt:lpstr>
      <vt:lpstr>PowerPoint Presentation</vt:lpstr>
      <vt:lpstr>PowerPoint Presentation</vt:lpstr>
      <vt:lpstr>PowerPoint Presentation</vt:lpstr>
      <vt:lpstr>PowerPoint Presentation</vt:lpstr>
      <vt:lpstr>Geostationary orbits</vt:lpstr>
      <vt:lpstr>Monitoring orbits</vt:lpstr>
      <vt:lpstr>How Fast?</vt:lpstr>
      <vt:lpstr>How Fast?</vt:lpstr>
      <vt:lpstr>What effects the size of the centripetal force?</vt:lpstr>
      <vt:lpstr>PowerPoint Presentation</vt:lpstr>
      <vt:lpstr>PowerPoint Presentation</vt:lpstr>
      <vt:lpstr>The expanding universe </vt:lpstr>
      <vt:lpstr>The expanding universe </vt:lpstr>
      <vt:lpstr>Cosmological Redshift II</vt:lpstr>
      <vt:lpstr>PowerPoint Presentation</vt:lpstr>
      <vt:lpstr>The Big Bang </vt:lpstr>
      <vt:lpstr>PowerPoint Presentation</vt:lpstr>
      <vt:lpstr>PowerPoint Presentation</vt:lpstr>
      <vt:lpstr>PowerPoint Presentation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10</cp:revision>
  <dcterms:created xsi:type="dcterms:W3CDTF">2018-05-16T16:26:21Z</dcterms:created>
  <dcterms:modified xsi:type="dcterms:W3CDTF">2019-06-05T09:56:47Z</dcterms:modified>
</cp:coreProperties>
</file>