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66" r:id="rId3"/>
    <p:sldId id="267" r:id="rId4"/>
    <p:sldId id="268" r:id="rId5"/>
    <p:sldId id="269" r:id="rId6"/>
    <p:sldId id="270" r:id="rId7"/>
    <p:sldId id="271" r:id="rId8"/>
    <p:sldId id="272" r:id="rId9"/>
    <p:sldId id="257" r:id="rId10"/>
    <p:sldId id="273" r:id="rId11"/>
    <p:sldId id="274" r:id="rId12"/>
    <p:sldId id="275" r:id="rId13"/>
    <p:sldId id="258" r:id="rId14"/>
    <p:sldId id="259" r:id="rId15"/>
    <p:sldId id="276" r:id="rId16"/>
    <p:sldId id="277" r:id="rId17"/>
    <p:sldId id="278" r:id="rId18"/>
    <p:sldId id="279" r:id="rId19"/>
    <p:sldId id="260" r:id="rId20"/>
    <p:sldId id="288" r:id="rId21"/>
    <p:sldId id="289" r:id="rId22"/>
    <p:sldId id="290" r:id="rId23"/>
    <p:sldId id="291" r:id="rId24"/>
    <p:sldId id="292" r:id="rId25"/>
    <p:sldId id="293" r:id="rId26"/>
    <p:sldId id="294" r:id="rId27"/>
    <p:sldId id="295" r:id="rId28"/>
    <p:sldId id="262" r:id="rId29"/>
    <p:sldId id="280" r:id="rId30"/>
    <p:sldId id="281" r:id="rId31"/>
    <p:sldId id="282" r:id="rId32"/>
    <p:sldId id="283" r:id="rId33"/>
    <p:sldId id="284" r:id="rId34"/>
    <p:sldId id="263" r:id="rId35"/>
    <p:sldId id="287" r:id="rId36"/>
    <p:sldId id="264" r:id="rId37"/>
    <p:sldId id="285" r:id="rId38"/>
    <p:sldId id="286" r:id="rId39"/>
    <p:sldId id="265" r:id="rId40"/>
    <p:sldId id="296" r:id="rId41"/>
    <p:sldId id="297" r:id="rId42"/>
    <p:sldId id="298" r:id="rId43"/>
    <p:sldId id="299" r:id="rId44"/>
    <p:sldId id="308" r:id="rId45"/>
    <p:sldId id="300" r:id="rId46"/>
    <p:sldId id="301" r:id="rId47"/>
    <p:sldId id="302" r:id="rId48"/>
    <p:sldId id="303" r:id="rId49"/>
    <p:sldId id="304" r:id="rId50"/>
    <p:sldId id="305" r:id="rId51"/>
    <p:sldId id="306" r:id="rId52"/>
    <p:sldId id="307" r:id="rId53"/>
    <p:sldId id="30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4660"/>
  </p:normalViewPr>
  <p:slideViewPr>
    <p:cSldViewPr snapToGrid="0">
      <p:cViewPr varScale="1">
        <p:scale>
          <a:sx n="74" d="100"/>
          <a:sy n="74" d="100"/>
        </p:scale>
        <p:origin x="2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1855A9-3EFB-4510-956A-10351D91DD53}" type="datetimeFigureOut">
              <a:rPr lang="en-GB" smtClean="0"/>
              <a:t>05/06/2019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DB20EE-B7FD-4EED-B576-4EDD6D203FA1}" type="slidenum">
              <a:rPr lang="en-GB" smtClean="0"/>
              <a:t>‹#›</a:t>
            </a:fld>
            <a:endParaRPr lang="en-GB"/>
          </a:p>
        </p:txBody>
      </p:sp>
    </p:spTree>
    <p:extLst>
      <p:ext uri="{BB962C8B-B14F-4D97-AF65-F5344CB8AC3E}">
        <p14:creationId xmlns:p14="http://schemas.microsoft.com/office/powerpoint/2010/main" val="3897477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CC1B5B1-3F1F-4F8D-A8C7-19D34C1272CF}" type="slidenum">
              <a:rPr lang="en-GB" smtClean="0"/>
              <a:t>20</a:t>
            </a:fld>
            <a:endParaRPr lang="en-GB"/>
          </a:p>
        </p:txBody>
      </p:sp>
    </p:spTree>
    <p:extLst>
      <p:ext uri="{BB962C8B-B14F-4D97-AF65-F5344CB8AC3E}">
        <p14:creationId xmlns:p14="http://schemas.microsoft.com/office/powerpoint/2010/main" val="1966132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CC1B5B1-3F1F-4F8D-A8C7-19D34C1272CF}" type="slidenum">
              <a:rPr lang="en-GB" smtClean="0"/>
              <a:t>21</a:t>
            </a:fld>
            <a:endParaRPr lang="en-GB"/>
          </a:p>
        </p:txBody>
      </p:sp>
    </p:spTree>
    <p:extLst>
      <p:ext uri="{BB962C8B-B14F-4D97-AF65-F5344CB8AC3E}">
        <p14:creationId xmlns:p14="http://schemas.microsoft.com/office/powerpoint/2010/main" val="410918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B9C9B7F-FB71-482F-94E9-0402F712E548}" type="slidenum">
              <a:rPr lang="en-GB" altLang="en-US" smtClean="0"/>
              <a:pPr>
                <a:spcBef>
                  <a:spcPct val="0"/>
                </a:spcBef>
              </a:pPr>
              <a:t>27</a:t>
            </a:fld>
            <a:endParaRPr lang="en-GB" altLang="en-US" smtClean="0"/>
          </a:p>
        </p:txBody>
      </p:sp>
    </p:spTree>
    <p:extLst>
      <p:ext uri="{BB962C8B-B14F-4D97-AF65-F5344CB8AC3E}">
        <p14:creationId xmlns:p14="http://schemas.microsoft.com/office/powerpoint/2010/main" val="2994589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EAA4B5A-9F2F-4FF2-822D-4199A449F6D0}"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2911491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AA4B5A-9F2F-4FF2-822D-4199A449F6D0}"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30750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AA4B5A-9F2F-4FF2-822D-4199A449F6D0}"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417066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EAA4B5A-9F2F-4FF2-822D-4199A449F6D0}"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691892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EAA4B5A-9F2F-4FF2-822D-4199A449F6D0}"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333922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EAA4B5A-9F2F-4FF2-822D-4199A449F6D0}"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1092532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AA4B5A-9F2F-4FF2-822D-4199A449F6D0}"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3092618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EAA4B5A-9F2F-4FF2-822D-4199A449F6D0}"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1363550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EAA4B5A-9F2F-4FF2-822D-4199A449F6D0}"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1112014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AA4B5A-9F2F-4FF2-822D-4199A449F6D0}"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1223366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AA4B5A-9F2F-4FF2-822D-4199A449F6D0}"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F32A91-D7A0-4960-B469-0A8F324134C3}" type="slidenum">
              <a:rPr lang="en-GB" smtClean="0"/>
              <a:t>‹#›</a:t>
            </a:fld>
            <a:endParaRPr lang="en-GB"/>
          </a:p>
        </p:txBody>
      </p:sp>
    </p:spTree>
    <p:extLst>
      <p:ext uri="{BB962C8B-B14F-4D97-AF65-F5344CB8AC3E}">
        <p14:creationId xmlns:p14="http://schemas.microsoft.com/office/powerpoint/2010/main" val="144094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AA4B5A-9F2F-4FF2-822D-4199A449F6D0}"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F32A91-D7A0-4960-B469-0A8F324134C3}" type="slidenum">
              <a:rPr lang="en-GB" smtClean="0"/>
              <a:t>‹#›</a:t>
            </a:fld>
            <a:endParaRPr lang="en-GB"/>
          </a:p>
        </p:txBody>
      </p:sp>
    </p:spTree>
    <p:extLst>
      <p:ext uri="{BB962C8B-B14F-4D97-AF65-F5344CB8AC3E}">
        <p14:creationId xmlns:p14="http://schemas.microsoft.com/office/powerpoint/2010/main" val="3949802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HAPmwu7byGM" TargetMode="External"/><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google.co.uk/url?sa=i&amp;rct=j&amp;q=sankey+diagrams&amp;source=images&amp;cd=&amp;cad=rja&amp;uact=8&amp;docid=DRIfKjaOaelMXM&amp;tbnid=nb2JEKutP1uBWM:&amp;ved=0CAUQjRw&amp;url=http://www.passmyexams.co.uk/GCSE/physics/energy-transfer.html&amp;ei=C995U46pOI3M0AXFi4DoDw&amp;psig=AFQjCNGus5IszFYDd4UxgtadNjeFxxyFLQ&amp;ust=1400582265144646" TargetMode="Externa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8.jpe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hyperlink" Target="http://www.google.co.uk/url?sa=i&amp;rct=j&amp;q=coal+power+station&amp;source=images&amp;cd=&amp;cad=rja&amp;uact=8&amp;docid=W9mMRwpUGUzFhM&amp;tbnid=pRKTJJUyqYQLgM:&amp;ved=0CAUQjRw&amp;url=http://www.revisionworld.com/gcse-revision/physics/electricity/generating-electricity&amp;ei=YOk7U_qWLLC00QWc0oHwCQ&amp;psig=AFQjCNGKI3qXPG0mGpG3CmKhPi7QqJFsUw&amp;ust=1396521681770143" TargetMode="Externa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54.gif"/></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61.gif"/><Relationship Id="rId3" Type="http://schemas.openxmlformats.org/officeDocument/2006/relationships/hyperlink" Target="http://www.google.co.uk/url?sa=i&amp;rct=j&amp;q=wind+power&amp;source=images&amp;cd=&amp;cad=rja&amp;uact=8&amp;docid=Cut2WPq8IwKkDM&amp;tbnid=er6uHLJ4BkRhnM:&amp;ved=0CAUQjRw&amp;url=http://www.english.globalarabnetwork.com/201005035732/Energy/renewable-energy-syria-investing-in-solar-and-wind-power.html&amp;ei=jICQU-jJE-SU7QalvYCYBA&amp;psig=AFQjCNE6J6KXSLadJbcpXB4JoyQm1M8kNA&amp;ust=1402065406162464" TargetMode="External"/><Relationship Id="rId7" Type="http://schemas.openxmlformats.org/officeDocument/2006/relationships/hyperlink" Target="http://www.google.co.uk/url?sa=i&amp;rct=j&amp;q=tidal+power&amp;source=images&amp;cd=&amp;cad=rja&amp;uact=8&amp;docid=d-Isp2Xp5cjaZM&amp;tbnid=Iqj8AoO764K3kM:&amp;ved=0CAUQjRw&amp;url=http://www.dogonews.com/2008/7/26/harnessing-tidal-power&amp;ei=aYGQU_D-D_Dy7AaulIHwAw&amp;psig=AFQjCNH_f7Finj1hYUg7b4I0xztMRradwA&amp;ust=1402065636700772" TargetMode="Externa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60.gif"/><Relationship Id="rId5" Type="http://schemas.openxmlformats.org/officeDocument/2006/relationships/hyperlink" Target="http://www.google.co.uk/url?sa=i&amp;rct=j&amp;q=wave+generated+electricity&amp;source=images&amp;cd=&amp;cad=rja&amp;uact=8&amp;docid=XDHc1Lk0XFFkgM&amp;tbnid=2BXZRMDBt-h3eM:&amp;ved=0CAUQjRw&amp;url=http://powerelectronics.com/energy-harvesting/dynamics-wave-energy&amp;ei=yYCQU73cBsuU7QbR9IHQDg&amp;psig=AFQjCNEWg7qekskgWbEEk53g7W_yUJK60A&amp;ust=1402065457031281" TargetMode="External"/><Relationship Id="rId4" Type="http://schemas.openxmlformats.org/officeDocument/2006/relationships/image" Target="../media/image59.jpeg"/><Relationship Id="rId9" Type="http://schemas.openxmlformats.org/officeDocument/2006/relationships/image" Target="../media/image62.gif"/></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google.co.uk/url?sa=i&amp;rct=j&amp;q=solar+panels&amp;source=images&amp;cd=&amp;cad=rja&amp;uact=8&amp;docid=R5hNl8HxwA0K8M&amp;tbnid=yNsnKMDeBzopFM:&amp;ved=0CAUQjRw&amp;url=http://www.solarkinguk.com/map/solar-panels-east-midlands&amp;ei=nnqRU6LzAeKw7Abr14CoDw&amp;psig=AFQjCNER-QUbO6MeeiOvQq_9Zbg7nn537Q&amp;ust=1402129404801749" TargetMode="Externa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70.jpeg"/><Relationship Id="rId5" Type="http://schemas.openxmlformats.org/officeDocument/2006/relationships/hyperlink" Target="http://www.google.co.uk/url?sa=i&amp;rct=j&amp;q=geothermal+power+station&amp;source=images&amp;cd=&amp;cad=rja&amp;uact=8&amp;docid=fReCl-FTPdIiAM&amp;tbnid=lNzxtXNfNPAjxM:&amp;ved=0CAUQjRw&amp;url=http://geo-energy.org/basics.aspx&amp;ei=ynyRU5b9Jqev7AbosYCQDg&amp;psig=AFQjCNExSTRsrHp_bIFsRvDonQ-octURRg&amp;ust=1402129746095216" TargetMode="External"/><Relationship Id="rId4" Type="http://schemas.openxmlformats.org/officeDocument/2006/relationships/image" Target="../media/image69.jpeg"/></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google.co.uk/url?sa=i&amp;rct=j&amp;q=renewable+energy&amp;source=images&amp;cd=&amp;cad=rja&amp;uact=8&amp;docid=PezRGAC4MTncdM&amp;tbnid=IFk3GUjJWycFrM:&amp;ved=0CAUQjRw&amp;url=http://www.businesscornwall.co.uk/news-by-industry/expansion/green-energy-deal-123/attachment/peninsula-renewable-energy-logo&amp;ei=lX6RU-6kEqOR7Aa-k4D4Ag&amp;psig=AFQjCNGYUYcOEjwbK5yOd8ZQOxvcTinIJg&amp;ust=1402130439618389" TargetMode="Externa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78.jpeg"/></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stretch>
            <a:fillRect/>
          </a:stretch>
        </p:blipFill>
        <p:spPr>
          <a:xfrm>
            <a:off x="0" y="-1"/>
            <a:ext cx="9501352" cy="672542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613912" y="1954924"/>
            <a:ext cx="11494006" cy="4816536"/>
          </a:xfrm>
          <a:prstGeom prst="rect">
            <a:avLst/>
          </a:prstGeom>
          <a:ln>
            <a:solidFill>
              <a:srgbClr val="00B0F0"/>
            </a:solidFill>
          </a:ln>
        </p:spPr>
      </p:pic>
    </p:spTree>
    <p:extLst>
      <p:ext uri="{BB962C8B-B14F-4D97-AF65-F5344CB8AC3E}">
        <p14:creationId xmlns:p14="http://schemas.microsoft.com/office/powerpoint/2010/main" val="223341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A system</a:t>
            </a:r>
            <a:endParaRPr lang="en-GB" b="1" u="sng" dirty="0"/>
          </a:p>
        </p:txBody>
      </p:sp>
      <p:sp>
        <p:nvSpPr>
          <p:cNvPr id="3" name="Content Placeholder 2"/>
          <p:cNvSpPr>
            <a:spLocks noGrp="1"/>
          </p:cNvSpPr>
          <p:nvPr>
            <p:ph idx="1"/>
          </p:nvPr>
        </p:nvSpPr>
        <p:spPr/>
        <p:txBody>
          <a:bodyPr>
            <a:normAutofit/>
          </a:bodyPr>
          <a:lstStyle/>
          <a:p>
            <a:pPr marL="0" indent="0">
              <a:buNone/>
            </a:pPr>
            <a:r>
              <a:rPr lang="en-GB" sz="3600" dirty="0"/>
              <a:t>A </a:t>
            </a:r>
            <a:r>
              <a:rPr lang="en-GB" sz="3600" b="1" dirty="0"/>
              <a:t>system</a:t>
            </a:r>
            <a:r>
              <a:rPr lang="en-GB" sz="3600" dirty="0"/>
              <a:t> is any object or group of objects that we wish to consider for the purpose of a physics problem. Examples of a system for a physics problem include: a car; a car and its surroundings, the Universe.</a:t>
            </a:r>
          </a:p>
        </p:txBody>
      </p:sp>
    </p:spTree>
    <p:extLst>
      <p:ext uri="{BB962C8B-B14F-4D97-AF65-F5344CB8AC3E}">
        <p14:creationId xmlns:p14="http://schemas.microsoft.com/office/powerpoint/2010/main" val="2269453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Energy</a:t>
            </a:r>
            <a:endParaRPr lang="en-GB" b="1" u="sng" dirty="0"/>
          </a:p>
        </p:txBody>
      </p:sp>
      <p:sp>
        <p:nvSpPr>
          <p:cNvPr id="3" name="Content Placeholder 2"/>
          <p:cNvSpPr>
            <a:spLocks noGrp="1"/>
          </p:cNvSpPr>
          <p:nvPr>
            <p:ph idx="1"/>
          </p:nvPr>
        </p:nvSpPr>
        <p:spPr/>
        <p:txBody>
          <a:bodyPr>
            <a:normAutofit/>
          </a:bodyPr>
          <a:lstStyle/>
          <a:p>
            <a:pPr marL="0" indent="0">
              <a:buNone/>
            </a:pPr>
            <a:r>
              <a:rPr lang="en-GB" sz="3600" dirty="0"/>
              <a:t>There is a quantity in Physics known as </a:t>
            </a:r>
            <a:r>
              <a:rPr lang="en-GB" sz="3600" b="1" dirty="0"/>
              <a:t>energy</a:t>
            </a:r>
            <a:r>
              <a:rPr lang="en-GB" sz="3600" dirty="0"/>
              <a:t>. This quantity has the property of remaining constant in a </a:t>
            </a:r>
            <a:r>
              <a:rPr lang="en-GB" sz="3600" i="1" dirty="0">
                <a:solidFill>
                  <a:srgbClr val="FF0000"/>
                </a:solidFill>
              </a:rPr>
              <a:t>closed system</a:t>
            </a:r>
            <a:r>
              <a:rPr lang="en-GB" sz="3600" dirty="0"/>
              <a:t>. That is to say, if we have a system which does not allow energy in or out, the amount of energy in the system will stay the same. </a:t>
            </a:r>
          </a:p>
        </p:txBody>
      </p:sp>
    </p:spTree>
    <p:extLst>
      <p:ext uri="{BB962C8B-B14F-4D97-AF65-F5344CB8AC3E}">
        <p14:creationId xmlns:p14="http://schemas.microsoft.com/office/powerpoint/2010/main" val="717542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Energy stores</a:t>
            </a:r>
            <a:endParaRPr lang="en-GB" b="1" u="sng" dirty="0"/>
          </a:p>
        </p:txBody>
      </p:sp>
      <p:sp>
        <p:nvSpPr>
          <p:cNvPr id="3" name="Content Placeholder 2"/>
          <p:cNvSpPr>
            <a:spLocks noGrp="1"/>
          </p:cNvSpPr>
          <p:nvPr>
            <p:ph idx="1"/>
          </p:nvPr>
        </p:nvSpPr>
        <p:spPr>
          <a:xfrm>
            <a:off x="354724" y="1970695"/>
            <a:ext cx="8253248" cy="4351338"/>
          </a:xfrm>
        </p:spPr>
        <p:txBody>
          <a:bodyPr>
            <a:normAutofit/>
          </a:bodyPr>
          <a:lstStyle/>
          <a:p>
            <a:pPr marL="0" indent="0">
              <a:buNone/>
            </a:pPr>
            <a:r>
              <a:rPr lang="en-GB" sz="3600" dirty="0"/>
              <a:t>Let us consider an example: Imagine a completely sealed and insulated box. Inside the box is some air and a burning candle. The box is a </a:t>
            </a:r>
            <a:r>
              <a:rPr lang="en-GB" sz="3600" dirty="0">
                <a:solidFill>
                  <a:srgbClr val="FF0000"/>
                </a:solidFill>
              </a:rPr>
              <a:t>closed system </a:t>
            </a:r>
            <a:r>
              <a:rPr lang="en-GB" sz="3600" dirty="0"/>
              <a:t>as no energy can get in or out. The candle burns and eventually goes out. </a:t>
            </a:r>
            <a:r>
              <a:rPr lang="en-GB" sz="3600" dirty="0">
                <a:solidFill>
                  <a:srgbClr val="FF0000"/>
                </a:solidFill>
              </a:rPr>
              <a:t>The total amount of energy in the box has not changed</a:t>
            </a:r>
            <a:r>
              <a:rPr lang="en-GB" sz="3600" dirty="0"/>
              <a:t>. Energy has transferred from one </a:t>
            </a:r>
            <a:r>
              <a:rPr lang="en-GB" sz="3600" b="1" dirty="0"/>
              <a:t>store</a:t>
            </a:r>
            <a:r>
              <a:rPr lang="en-GB" sz="3600" dirty="0"/>
              <a:t> to another.</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9333188" y="2932386"/>
            <a:ext cx="2648934" cy="2427956"/>
          </a:xfrm>
          <a:prstGeom prst="rect">
            <a:avLst/>
          </a:prstGeom>
        </p:spPr>
      </p:pic>
      <p:sp>
        <p:nvSpPr>
          <p:cNvPr id="5" name="Rounded Rectangle 4"/>
          <p:cNvSpPr/>
          <p:nvPr/>
        </p:nvSpPr>
        <p:spPr>
          <a:xfrm>
            <a:off x="5318234" y="231228"/>
            <a:ext cx="6316718" cy="156604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4800" dirty="0" smtClean="0"/>
              <a:t>Energy cannot be created or destroyed</a:t>
            </a:r>
            <a:endParaRPr lang="en-GB" sz="4800" dirty="0"/>
          </a:p>
        </p:txBody>
      </p:sp>
      <p:sp>
        <p:nvSpPr>
          <p:cNvPr id="6" name="Rounded Rectangle 5"/>
          <p:cNvSpPr/>
          <p:nvPr/>
        </p:nvSpPr>
        <p:spPr>
          <a:xfrm>
            <a:off x="725214" y="6046186"/>
            <a:ext cx="11466786" cy="81181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sz="2800" dirty="0" smtClean="0"/>
              <a:t>Never use the word MAKE/PRODUCE and ENERGY in the same sentence!!</a:t>
            </a:r>
            <a:endParaRPr lang="en-GB" sz="2800" dirty="0"/>
          </a:p>
        </p:txBody>
      </p:sp>
    </p:spTree>
    <p:extLst>
      <p:ext uri="{BB962C8B-B14F-4D97-AF65-F5344CB8AC3E}">
        <p14:creationId xmlns:p14="http://schemas.microsoft.com/office/powerpoint/2010/main" val="3683548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Energy </a:t>
            </a:r>
            <a:r>
              <a:rPr lang="en-GB" b="1" u="sng" dirty="0" smtClean="0"/>
              <a:t>stores</a:t>
            </a:r>
            <a:endParaRPr lang="en-GB" u="sng" dirty="0"/>
          </a:p>
        </p:txBody>
      </p:sp>
      <p:sp>
        <p:nvSpPr>
          <p:cNvPr id="3" name="Content Placeholder 2"/>
          <p:cNvSpPr>
            <a:spLocks noGrp="1"/>
          </p:cNvSpPr>
          <p:nvPr>
            <p:ph idx="1"/>
          </p:nvPr>
        </p:nvSpPr>
        <p:spPr>
          <a:xfrm>
            <a:off x="838200" y="1690688"/>
            <a:ext cx="10515600" cy="5032375"/>
          </a:xfrm>
        </p:spPr>
        <p:txBody>
          <a:bodyPr>
            <a:normAutofit fontScale="92500" lnSpcReduction="10000"/>
          </a:bodyPr>
          <a:lstStyle/>
          <a:p>
            <a:pPr marL="0" indent="0">
              <a:buNone/>
            </a:pPr>
            <a:r>
              <a:rPr lang="en-GB" dirty="0"/>
              <a:t>We can think of energy as being present sometimes as stores and sometimes as pathways.</a:t>
            </a:r>
          </a:p>
          <a:p>
            <a:pPr marL="0" indent="0">
              <a:buNone/>
            </a:pPr>
            <a:r>
              <a:rPr lang="en-GB" dirty="0" smtClean="0"/>
              <a:t>We </a:t>
            </a:r>
            <a:r>
              <a:rPr lang="en-GB" dirty="0"/>
              <a:t>consider energy as a store when it is a </a:t>
            </a:r>
            <a:r>
              <a:rPr lang="en-GB" b="1" u="sng" dirty="0">
                <a:solidFill>
                  <a:srgbClr val="FF0000"/>
                </a:solidFill>
              </a:rPr>
              <a:t>property</a:t>
            </a:r>
            <a:r>
              <a:rPr lang="en-GB" dirty="0"/>
              <a:t> of an object. </a:t>
            </a:r>
          </a:p>
          <a:p>
            <a:pPr marL="0" indent="0">
              <a:buNone/>
            </a:pPr>
            <a:r>
              <a:rPr lang="en-GB" dirty="0"/>
              <a:t>Examples of energy stores:</a:t>
            </a:r>
          </a:p>
          <a:p>
            <a:pPr lvl="0"/>
            <a:r>
              <a:rPr lang="en-GB" u="sng" dirty="0"/>
              <a:t>Kinetic energy store</a:t>
            </a:r>
            <a:r>
              <a:rPr lang="en-GB" dirty="0"/>
              <a:t> – a property an object has because it is moving</a:t>
            </a:r>
          </a:p>
          <a:p>
            <a:pPr lvl="0"/>
            <a:r>
              <a:rPr lang="en-GB" u="sng" dirty="0"/>
              <a:t>Potential energy store</a:t>
            </a:r>
            <a:r>
              <a:rPr lang="en-GB" dirty="0"/>
              <a:t> – a property an object has because it has been lifted</a:t>
            </a:r>
          </a:p>
          <a:p>
            <a:pPr lvl="0"/>
            <a:r>
              <a:rPr lang="en-GB" u="sng" dirty="0"/>
              <a:t>Chemical energy store</a:t>
            </a:r>
            <a:r>
              <a:rPr lang="en-GB" dirty="0"/>
              <a:t> – a property an object has because of its chemical composition</a:t>
            </a:r>
            <a:r>
              <a:rPr lang="en-GB" dirty="0" smtClean="0"/>
              <a:t>. (e.g. fuels, batteries, food)</a:t>
            </a:r>
            <a:endParaRPr lang="en-GB" dirty="0"/>
          </a:p>
          <a:p>
            <a:pPr lvl="0"/>
            <a:r>
              <a:rPr lang="en-GB" u="sng" dirty="0"/>
              <a:t>Elastic potential energy store</a:t>
            </a:r>
            <a:r>
              <a:rPr lang="en-GB" dirty="0"/>
              <a:t> – a property an object has because it has been stretched or squashed.</a:t>
            </a:r>
          </a:p>
          <a:p>
            <a:r>
              <a:rPr lang="en-GB" u="sng" dirty="0"/>
              <a:t>Thermal energy store</a:t>
            </a:r>
            <a:r>
              <a:rPr lang="en-GB" dirty="0"/>
              <a:t> – a property an object has because of the kinetic energy of its particles.</a:t>
            </a:r>
          </a:p>
        </p:txBody>
      </p:sp>
    </p:spTree>
    <p:extLst>
      <p:ext uri="{BB962C8B-B14F-4D97-AF65-F5344CB8AC3E}">
        <p14:creationId xmlns:p14="http://schemas.microsoft.com/office/powerpoint/2010/main" val="410141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Energy</a:t>
            </a:r>
            <a:r>
              <a:rPr lang="en-GB" dirty="0" smtClean="0"/>
              <a:t> </a:t>
            </a:r>
            <a:r>
              <a:rPr lang="en-GB" b="1" u="sng" dirty="0" smtClean="0"/>
              <a:t>pathways</a:t>
            </a:r>
            <a:endParaRPr lang="en-GB" dirty="0"/>
          </a:p>
        </p:txBody>
      </p:sp>
      <p:sp>
        <p:nvSpPr>
          <p:cNvPr id="3" name="Content Placeholder 2"/>
          <p:cNvSpPr>
            <a:spLocks noGrp="1"/>
          </p:cNvSpPr>
          <p:nvPr>
            <p:ph idx="1"/>
          </p:nvPr>
        </p:nvSpPr>
        <p:spPr/>
        <p:txBody>
          <a:bodyPr/>
          <a:lstStyle/>
          <a:p>
            <a:pPr marL="0" indent="0">
              <a:buNone/>
            </a:pPr>
            <a:r>
              <a:rPr lang="en-GB" dirty="0"/>
              <a:t>We can think of energy as a pathway when it is moving between objects.</a:t>
            </a:r>
          </a:p>
          <a:p>
            <a:pPr marL="0" indent="0">
              <a:buNone/>
            </a:pPr>
            <a:r>
              <a:rPr lang="en-GB" dirty="0"/>
              <a:t>Examples of energy pathways:</a:t>
            </a:r>
          </a:p>
          <a:p>
            <a:pPr lvl="0"/>
            <a:r>
              <a:rPr lang="en-GB" dirty="0"/>
              <a:t>Light energy pathway</a:t>
            </a:r>
          </a:p>
          <a:p>
            <a:pPr lvl="0"/>
            <a:r>
              <a:rPr lang="en-GB" dirty="0"/>
              <a:t>Electrical energy pathway</a:t>
            </a:r>
          </a:p>
          <a:p>
            <a:pPr lvl="0"/>
            <a:r>
              <a:rPr lang="en-GB" dirty="0"/>
              <a:t>Heating energy pathway</a:t>
            </a:r>
          </a:p>
          <a:p>
            <a:endParaRPr lang="en-GB" dirty="0"/>
          </a:p>
        </p:txBody>
      </p:sp>
    </p:spTree>
    <p:extLst>
      <p:ext uri="{BB962C8B-B14F-4D97-AF65-F5344CB8AC3E}">
        <p14:creationId xmlns:p14="http://schemas.microsoft.com/office/powerpoint/2010/main" val="180870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76717" y="164662"/>
            <a:ext cx="11442317" cy="6100322"/>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838200" y="2069827"/>
            <a:ext cx="11184439" cy="2870035"/>
          </a:xfrm>
          <a:prstGeom prst="rect">
            <a:avLst/>
          </a:prstGeom>
          <a:ln>
            <a:solidFill>
              <a:srgbClr val="FF0000"/>
            </a:solidFill>
          </a:ln>
        </p:spPr>
      </p:pic>
    </p:spTree>
    <p:extLst>
      <p:ext uri="{BB962C8B-B14F-4D97-AF65-F5344CB8AC3E}">
        <p14:creationId xmlns:p14="http://schemas.microsoft.com/office/powerpoint/2010/main" val="111558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838200" y="1961548"/>
            <a:ext cx="10515600" cy="4351338"/>
          </a:xfrm>
        </p:spPr>
        <p:txBody>
          <a:bodyPr/>
          <a:lstStyle/>
          <a:p>
            <a:endParaRPr lang="en-GB"/>
          </a:p>
        </p:txBody>
      </p:sp>
      <p:pic>
        <p:nvPicPr>
          <p:cNvPr id="4" name="Picture 3"/>
          <p:cNvPicPr>
            <a:picLocks noChangeAspect="1"/>
          </p:cNvPicPr>
          <p:nvPr/>
        </p:nvPicPr>
        <p:blipFill>
          <a:blip r:embed="rId2"/>
          <a:stretch>
            <a:fillRect/>
          </a:stretch>
        </p:blipFill>
        <p:spPr>
          <a:xfrm>
            <a:off x="322372" y="94264"/>
            <a:ext cx="8474787" cy="6626377"/>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750340" y="2480441"/>
            <a:ext cx="11110969" cy="2427890"/>
          </a:xfrm>
          <a:prstGeom prst="rect">
            <a:avLst/>
          </a:prstGeom>
          <a:ln>
            <a:solidFill>
              <a:srgbClr val="FF0000"/>
            </a:solidFill>
          </a:ln>
        </p:spPr>
      </p:pic>
    </p:spTree>
    <p:extLst>
      <p:ext uri="{BB962C8B-B14F-4D97-AF65-F5344CB8AC3E}">
        <p14:creationId xmlns:p14="http://schemas.microsoft.com/office/powerpoint/2010/main" val="218810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 y="51074"/>
            <a:ext cx="7598979" cy="6681861"/>
          </a:xfrm>
          <a:prstGeom prst="rect">
            <a:avLst/>
          </a:prstGeom>
          <a:ln>
            <a:solidFill>
              <a:srgbClr val="00B0F0"/>
            </a:solidFill>
          </a:ln>
        </p:spPr>
      </p:pic>
    </p:spTree>
    <p:extLst>
      <p:ext uri="{BB962C8B-B14F-4D97-AF65-F5344CB8AC3E}">
        <p14:creationId xmlns:p14="http://schemas.microsoft.com/office/powerpoint/2010/main" val="4139172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86518" y="1783976"/>
            <a:ext cx="7440706" cy="1030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818" name="Rectangle 2"/>
          <p:cNvSpPr>
            <a:spLocks noGrp="1" noChangeArrowheads="1"/>
          </p:cNvSpPr>
          <p:nvPr>
            <p:ph type="title"/>
          </p:nvPr>
        </p:nvSpPr>
        <p:spPr>
          <a:xfrm>
            <a:off x="1776000" y="440768"/>
            <a:ext cx="8640000" cy="900000"/>
          </a:xfrm>
          <a:noFill/>
        </p:spPr>
        <p:txBody>
          <a:bodyPr>
            <a:normAutofit/>
          </a:bodyPr>
          <a:lstStyle/>
          <a:p>
            <a:pPr algn="ctr"/>
            <a:r>
              <a:rPr lang="en-GB" b="1" u="sng" dirty="0" smtClean="0"/>
              <a:t>Kinetic energy</a:t>
            </a:r>
          </a:p>
        </p:txBody>
      </p:sp>
      <p:sp>
        <p:nvSpPr>
          <p:cNvPr id="5" name="TextBox 4"/>
          <p:cNvSpPr txBox="1"/>
          <p:nvPr/>
        </p:nvSpPr>
        <p:spPr>
          <a:xfrm>
            <a:off x="5103764" y="3400539"/>
            <a:ext cx="3672408" cy="707886"/>
          </a:xfrm>
          <a:prstGeom prst="rect">
            <a:avLst/>
          </a:prstGeom>
          <a:noFill/>
        </p:spPr>
        <p:txBody>
          <a:bodyPr wrap="square" rtlCol="0">
            <a:spAutoFit/>
          </a:bodyPr>
          <a:lstStyle/>
          <a:p>
            <a:pPr algn="ctr"/>
            <a:r>
              <a:rPr lang="en-GB" sz="4000" b="1" dirty="0" err="1" smtClean="0">
                <a:solidFill>
                  <a:srgbClr val="FF0000"/>
                </a:solidFill>
              </a:rPr>
              <a:t>E</a:t>
            </a:r>
            <a:r>
              <a:rPr lang="en-GB" sz="4000" b="1" baseline="-25000" dirty="0" err="1" smtClean="0">
                <a:solidFill>
                  <a:srgbClr val="FF0000"/>
                </a:solidFill>
              </a:rPr>
              <a:t>k</a:t>
            </a:r>
            <a:r>
              <a:rPr lang="en-GB" sz="4000" b="1" dirty="0" smtClean="0">
                <a:solidFill>
                  <a:srgbClr val="FF0000"/>
                </a:solidFill>
              </a:rPr>
              <a:t> </a:t>
            </a:r>
            <a:r>
              <a:rPr lang="en-GB" sz="4000" b="1" dirty="0">
                <a:solidFill>
                  <a:srgbClr val="FF0000"/>
                </a:solidFill>
              </a:rPr>
              <a:t>= ½ x m x v²</a:t>
            </a:r>
          </a:p>
        </p:txBody>
      </p:sp>
      <p:pic>
        <p:nvPicPr>
          <p:cNvPr id="17412" name="Picture 4" descr="http://1.2.3.12/bmi/media.smashingmagazine.com/images/motion-blur/2642246332_56be9c2578.jpg"/>
          <p:cNvPicPr>
            <a:picLocks noChangeAspect="1" noChangeArrowheads="1"/>
          </p:cNvPicPr>
          <p:nvPr/>
        </p:nvPicPr>
        <p:blipFill rotWithShape="1">
          <a:blip r:embed="rId3">
            <a:extLst>
              <a:ext uri="{28A0092B-C50C-407E-A947-70E740481C1C}">
                <a14:useLocalDpi xmlns:a14="http://schemas.microsoft.com/office/drawing/2010/main" val="0"/>
              </a:ext>
            </a:extLst>
          </a:blip>
          <a:srcRect l="31607"/>
          <a:stretch/>
        </p:blipFill>
        <p:spPr bwMode="auto">
          <a:xfrm>
            <a:off x="662039" y="2392410"/>
            <a:ext cx="3257228" cy="31623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671716" y="4694047"/>
            <a:ext cx="4536504" cy="1384995"/>
          </a:xfrm>
          <a:prstGeom prst="rect">
            <a:avLst/>
          </a:prstGeom>
          <a:solidFill>
            <a:srgbClr val="FFFF00"/>
          </a:solidFill>
        </p:spPr>
        <p:txBody>
          <a:bodyPr wrap="square" rtlCol="0">
            <a:spAutoFit/>
          </a:bodyPr>
          <a:lstStyle/>
          <a:p>
            <a:pPr marL="514350" indent="-514350">
              <a:buFont typeface="Arial" pitchFamily="34" charset="0"/>
              <a:buChar char="•"/>
            </a:pPr>
            <a:r>
              <a:rPr lang="en-GB" sz="2800" dirty="0" err="1"/>
              <a:t>E</a:t>
            </a:r>
            <a:r>
              <a:rPr lang="en-GB" sz="2800" baseline="-25000" dirty="0" err="1"/>
              <a:t>k</a:t>
            </a:r>
            <a:r>
              <a:rPr lang="en-GB" sz="2800" dirty="0" smtClean="0"/>
              <a:t> </a:t>
            </a:r>
            <a:r>
              <a:rPr lang="en-GB" sz="2800" dirty="0"/>
              <a:t>= kinetic energy (J)</a:t>
            </a:r>
          </a:p>
          <a:p>
            <a:pPr marL="514350" indent="-514350">
              <a:buFont typeface="Arial" pitchFamily="34" charset="0"/>
              <a:buChar char="•"/>
            </a:pPr>
            <a:r>
              <a:rPr lang="en-GB" sz="2800" dirty="0"/>
              <a:t>m = mass (kg)</a:t>
            </a:r>
          </a:p>
          <a:p>
            <a:pPr marL="514350" indent="-514350">
              <a:buFont typeface="Arial" pitchFamily="34" charset="0"/>
              <a:buChar char="•"/>
            </a:pPr>
            <a:r>
              <a:rPr lang="en-GB" sz="2800" dirty="0"/>
              <a:t>v = velocity (m/s)</a:t>
            </a:r>
          </a:p>
        </p:txBody>
      </p:sp>
      <p:sp>
        <p:nvSpPr>
          <p:cNvPr id="2" name="TextBox 1"/>
          <p:cNvSpPr txBox="1"/>
          <p:nvPr/>
        </p:nvSpPr>
        <p:spPr>
          <a:xfrm>
            <a:off x="4376459" y="1966563"/>
            <a:ext cx="6983514" cy="646331"/>
          </a:xfrm>
          <a:prstGeom prst="rect">
            <a:avLst/>
          </a:prstGeom>
          <a:noFill/>
        </p:spPr>
        <p:txBody>
          <a:bodyPr wrap="square" rtlCol="0">
            <a:spAutoFit/>
          </a:bodyPr>
          <a:lstStyle/>
          <a:p>
            <a:r>
              <a:rPr lang="en-GB" sz="3600" dirty="0" smtClean="0"/>
              <a:t>Kinetic energy = ½ x mass x velocity</a:t>
            </a:r>
            <a:r>
              <a:rPr lang="en-GB" sz="3600" baseline="30000" dirty="0" smtClean="0"/>
              <a:t>2</a:t>
            </a:r>
            <a:endParaRPr lang="en-GB" sz="3600" baseline="30000" dirty="0"/>
          </a:p>
        </p:txBody>
      </p:sp>
      <p:sp>
        <p:nvSpPr>
          <p:cNvPr id="9" name="Folded Corner 8"/>
          <p:cNvSpPr/>
          <p:nvPr/>
        </p:nvSpPr>
        <p:spPr>
          <a:xfrm>
            <a:off x="9874175" y="3198520"/>
            <a:ext cx="2232248" cy="3327696"/>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t>Now rearrange the equation to have mass and velocity as the subject of the equation (you can’t use a formula triangle for this!)</a:t>
            </a:r>
            <a:endParaRPr lang="en-GB" sz="2000" dirty="0"/>
          </a:p>
        </p:txBody>
      </p:sp>
    </p:spTree>
    <p:custDataLst>
      <p:tags r:id="rId1"/>
    </p:custDataLst>
    <p:extLst>
      <p:ext uri="{BB962C8B-B14F-4D97-AF65-F5344CB8AC3E}">
        <p14:creationId xmlns:p14="http://schemas.microsoft.com/office/powerpoint/2010/main" val="355139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648" y="1393797"/>
            <a:ext cx="8229600" cy="1143000"/>
          </a:xfrm>
        </p:spPr>
        <p:txBody>
          <a:bodyPr>
            <a:normAutofit/>
          </a:bodyPr>
          <a:lstStyle/>
          <a:p>
            <a:r>
              <a:rPr lang="en-GB" sz="6000" b="1" dirty="0"/>
              <a:t>Formula triangle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2536797"/>
            <a:ext cx="5715000" cy="3765000"/>
          </a:xfrm>
          <a:prstGeom prst="rect">
            <a:avLst/>
          </a:prstGeom>
        </p:spPr>
      </p:pic>
      <p:sp>
        <p:nvSpPr>
          <p:cNvPr id="8" name="TextBox 7"/>
          <p:cNvSpPr txBox="1"/>
          <p:nvPr/>
        </p:nvSpPr>
        <p:spPr>
          <a:xfrm>
            <a:off x="8923531" y="3942243"/>
            <a:ext cx="2984938" cy="954107"/>
          </a:xfrm>
          <a:prstGeom prst="rect">
            <a:avLst/>
          </a:prstGeom>
          <a:solidFill>
            <a:srgbClr val="FFC000"/>
          </a:solidFill>
        </p:spPr>
        <p:txBody>
          <a:bodyPr wrap="square" rtlCol="0">
            <a:spAutoFit/>
          </a:bodyPr>
          <a:lstStyle/>
          <a:p>
            <a:r>
              <a:rPr lang="en-GB" sz="2800" dirty="0"/>
              <a:t>V = √(2x KE)÷m</a:t>
            </a:r>
          </a:p>
          <a:p>
            <a:r>
              <a:rPr lang="en-GB" sz="2800" dirty="0"/>
              <a:t>M = (2xKE) ÷ v</a:t>
            </a:r>
            <a:r>
              <a:rPr lang="en-GB" sz="2800" baseline="30000" dirty="0"/>
              <a:t>2</a:t>
            </a:r>
          </a:p>
        </p:txBody>
      </p:sp>
      <p:sp>
        <p:nvSpPr>
          <p:cNvPr id="9" name="Rectangle 2"/>
          <p:cNvSpPr txBox="1">
            <a:spLocks noChangeArrowheads="1"/>
          </p:cNvSpPr>
          <p:nvPr/>
        </p:nvSpPr>
        <p:spPr>
          <a:xfrm>
            <a:off x="1776000" y="440768"/>
            <a:ext cx="8640000" cy="9000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smtClean="0"/>
              <a:t>Kinetic energy</a:t>
            </a:r>
            <a:endParaRPr lang="en-GB" b="1" u="sng" dirty="0" smtClean="0"/>
          </a:p>
        </p:txBody>
      </p:sp>
    </p:spTree>
    <p:extLst>
      <p:ext uri="{BB962C8B-B14F-4D97-AF65-F5344CB8AC3E}">
        <p14:creationId xmlns:p14="http://schemas.microsoft.com/office/powerpoint/2010/main" val="369003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344" y="116632"/>
            <a:ext cx="9865096" cy="6347558"/>
          </a:xfrm>
          <a:prstGeom prst="rect">
            <a:avLst/>
          </a:prstGeom>
          <a:ln>
            <a:solidFill>
              <a:srgbClr val="00B0F0"/>
            </a:solidFill>
          </a:ln>
        </p:spPr>
      </p:pic>
      <p:pic>
        <p:nvPicPr>
          <p:cNvPr id="3" name="Picture 2"/>
          <p:cNvPicPr>
            <a:picLocks noChangeAspect="1"/>
          </p:cNvPicPr>
          <p:nvPr/>
        </p:nvPicPr>
        <p:blipFill>
          <a:blip r:embed="rId3"/>
          <a:stretch>
            <a:fillRect/>
          </a:stretch>
        </p:blipFill>
        <p:spPr>
          <a:xfrm>
            <a:off x="775576" y="1839310"/>
            <a:ext cx="11289920" cy="4848761"/>
          </a:xfrm>
          <a:prstGeom prst="rect">
            <a:avLst/>
          </a:prstGeom>
          <a:ln>
            <a:solidFill>
              <a:srgbClr val="FF0000"/>
            </a:solidFill>
          </a:ln>
        </p:spPr>
      </p:pic>
    </p:spTree>
    <p:extLst>
      <p:ext uri="{BB962C8B-B14F-4D97-AF65-F5344CB8AC3E}">
        <p14:creationId xmlns:p14="http://schemas.microsoft.com/office/powerpoint/2010/main" val="174456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24645" y="77184"/>
            <a:ext cx="12026415" cy="5283091"/>
          </a:xfrm>
          <a:prstGeom prst="rect">
            <a:avLst/>
          </a:prstGeom>
          <a:ln>
            <a:solidFill>
              <a:srgbClr val="00B0F0"/>
            </a:solidFill>
          </a:ln>
        </p:spPr>
      </p:pic>
      <p:sp>
        <p:nvSpPr>
          <p:cNvPr id="5" name="Rounded Rectangle 4"/>
          <p:cNvSpPr/>
          <p:nvPr/>
        </p:nvSpPr>
        <p:spPr>
          <a:xfrm>
            <a:off x="588579" y="5570483"/>
            <a:ext cx="10878207" cy="107205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4000" dirty="0" smtClean="0"/>
              <a:t>You only need to be able to USE this equation. You don’t need to remember it</a:t>
            </a:r>
            <a:endParaRPr lang="en-GB" sz="4000" dirty="0"/>
          </a:p>
        </p:txBody>
      </p:sp>
    </p:spTree>
    <p:extLst>
      <p:ext uri="{BB962C8B-B14F-4D97-AF65-F5344CB8AC3E}">
        <p14:creationId xmlns:p14="http://schemas.microsoft.com/office/powerpoint/2010/main" val="22160484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08388" y="91144"/>
            <a:ext cx="11963940" cy="3808194"/>
          </a:xfrm>
          <a:prstGeom prst="rect">
            <a:avLst/>
          </a:prstGeom>
          <a:ln>
            <a:solidFill>
              <a:srgbClr val="00B0F0"/>
            </a:solidFill>
          </a:ln>
        </p:spPr>
      </p:pic>
    </p:spTree>
    <p:extLst>
      <p:ext uri="{BB962C8B-B14F-4D97-AF65-F5344CB8AC3E}">
        <p14:creationId xmlns:p14="http://schemas.microsoft.com/office/powerpoint/2010/main" val="771303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1.2.3.10/bmi/www.rpi.edu/dept/phys/ScIT/InformationProcessing/semicond/sc_content/images/stair_potential.gif"/>
          <p:cNvPicPr>
            <a:picLocks noChangeAspect="1" noChangeArrowheads="1"/>
          </p:cNvPicPr>
          <p:nvPr/>
        </p:nvPicPr>
        <p:blipFill rotWithShape="1">
          <a:blip r:embed="rId3">
            <a:extLst>
              <a:ext uri="{28A0092B-C50C-407E-A947-70E740481C1C}">
                <a14:useLocalDpi xmlns:a14="http://schemas.microsoft.com/office/drawing/2010/main" val="0"/>
              </a:ext>
            </a:extLst>
          </a:blip>
          <a:srcRect r="42083" b="9860"/>
          <a:stretch/>
        </p:blipFill>
        <p:spPr bwMode="auto">
          <a:xfrm>
            <a:off x="79214" y="3398493"/>
            <a:ext cx="2077804" cy="2296049"/>
          </a:xfrm>
          <a:prstGeom prst="rect">
            <a:avLst/>
          </a:prstGeom>
          <a:noFill/>
          <a:extLst>
            <a:ext uri="{909E8E84-426E-40DD-AFC4-6F175D3DCCD1}">
              <a14:hiddenFill xmlns:a14="http://schemas.microsoft.com/office/drawing/2010/main">
                <a:solidFill>
                  <a:srgbClr val="FFFFFF"/>
                </a:solidFill>
              </a14:hiddenFill>
            </a:ext>
          </a:extLst>
        </p:spPr>
      </p:pic>
      <p:sp>
        <p:nvSpPr>
          <p:cNvPr id="34818" name="Rectangle 2"/>
          <p:cNvSpPr>
            <a:spLocks noGrp="1" noChangeArrowheads="1"/>
          </p:cNvSpPr>
          <p:nvPr>
            <p:ph type="title"/>
          </p:nvPr>
        </p:nvSpPr>
        <p:spPr>
          <a:xfrm>
            <a:off x="1776000" y="440768"/>
            <a:ext cx="8640000" cy="900000"/>
          </a:xfrm>
          <a:noFill/>
        </p:spPr>
        <p:txBody>
          <a:bodyPr>
            <a:normAutofit/>
          </a:bodyPr>
          <a:lstStyle/>
          <a:p>
            <a:pPr algn="ctr"/>
            <a:r>
              <a:rPr lang="en-GB" b="1" u="sng" dirty="0" smtClean="0"/>
              <a:t>Gravitational Potential Energy</a:t>
            </a:r>
          </a:p>
        </p:txBody>
      </p:sp>
      <p:sp>
        <p:nvSpPr>
          <p:cNvPr id="5" name="TextBox 4"/>
          <p:cNvSpPr txBox="1"/>
          <p:nvPr/>
        </p:nvSpPr>
        <p:spPr>
          <a:xfrm>
            <a:off x="2244810" y="2875273"/>
            <a:ext cx="2448272" cy="523220"/>
          </a:xfrm>
          <a:prstGeom prst="rect">
            <a:avLst/>
          </a:prstGeom>
          <a:noFill/>
        </p:spPr>
        <p:txBody>
          <a:bodyPr wrap="square" rtlCol="0">
            <a:spAutoFit/>
          </a:bodyPr>
          <a:lstStyle/>
          <a:p>
            <a:r>
              <a:rPr lang="en-GB" sz="2800" b="1" dirty="0" smtClean="0"/>
              <a:t>E</a:t>
            </a:r>
            <a:r>
              <a:rPr lang="en-GB" sz="2800" b="1" baseline="-25000" dirty="0" smtClean="0"/>
              <a:t>p</a:t>
            </a:r>
            <a:r>
              <a:rPr lang="en-GB" sz="2800" b="1" dirty="0" smtClean="0"/>
              <a:t> </a:t>
            </a:r>
            <a:r>
              <a:rPr lang="en-GB" sz="2800" b="1" dirty="0"/>
              <a:t>= mass  x</a:t>
            </a:r>
          </a:p>
        </p:txBody>
      </p:sp>
      <p:sp>
        <p:nvSpPr>
          <p:cNvPr id="2" name="TextBox 1"/>
          <p:cNvSpPr txBox="1"/>
          <p:nvPr/>
        </p:nvSpPr>
        <p:spPr>
          <a:xfrm>
            <a:off x="3973002" y="2689593"/>
            <a:ext cx="2664296" cy="954107"/>
          </a:xfrm>
          <a:prstGeom prst="rect">
            <a:avLst/>
          </a:prstGeom>
          <a:noFill/>
        </p:spPr>
        <p:txBody>
          <a:bodyPr wrap="square" rtlCol="0">
            <a:spAutoFit/>
          </a:bodyPr>
          <a:lstStyle/>
          <a:p>
            <a:pPr algn="ctr"/>
            <a:r>
              <a:rPr lang="en-GB" sz="2800" b="1" dirty="0"/>
              <a:t>g</a:t>
            </a:r>
            <a:r>
              <a:rPr lang="en-GB" sz="2800" b="1" dirty="0" smtClean="0"/>
              <a:t>ravitational</a:t>
            </a:r>
            <a:endParaRPr lang="en-GB" sz="2800" b="1" dirty="0"/>
          </a:p>
          <a:p>
            <a:pPr algn="ctr"/>
            <a:r>
              <a:rPr lang="en-GB" sz="2800" b="1" dirty="0"/>
              <a:t>f</a:t>
            </a:r>
            <a:r>
              <a:rPr lang="en-GB" sz="2800" b="1" dirty="0" smtClean="0"/>
              <a:t>ield </a:t>
            </a:r>
            <a:r>
              <a:rPr lang="en-GB" sz="2800" b="1" dirty="0"/>
              <a:t>strength </a:t>
            </a:r>
          </a:p>
        </p:txBody>
      </p:sp>
      <p:sp>
        <p:nvSpPr>
          <p:cNvPr id="7" name="TextBox 6"/>
          <p:cNvSpPr txBox="1"/>
          <p:nvPr/>
        </p:nvSpPr>
        <p:spPr>
          <a:xfrm>
            <a:off x="6493282" y="2905329"/>
            <a:ext cx="2088232" cy="523220"/>
          </a:xfrm>
          <a:prstGeom prst="rect">
            <a:avLst/>
          </a:prstGeom>
          <a:noFill/>
        </p:spPr>
        <p:txBody>
          <a:bodyPr wrap="square" rtlCol="0">
            <a:spAutoFit/>
          </a:bodyPr>
          <a:lstStyle/>
          <a:p>
            <a:r>
              <a:rPr lang="en-GB" sz="2800" b="1" dirty="0"/>
              <a:t>x  </a:t>
            </a:r>
            <a:r>
              <a:rPr lang="el-GR" sz="2800" b="1" dirty="0" smtClean="0"/>
              <a:t>Δ</a:t>
            </a:r>
            <a:r>
              <a:rPr lang="en-GB" sz="2800" b="1" dirty="0" smtClean="0"/>
              <a:t>height</a:t>
            </a:r>
            <a:endParaRPr lang="en-GB" sz="2800" b="1" dirty="0"/>
          </a:p>
        </p:txBody>
      </p:sp>
      <p:sp>
        <p:nvSpPr>
          <p:cNvPr id="8" name="TextBox 7"/>
          <p:cNvSpPr txBox="1"/>
          <p:nvPr/>
        </p:nvSpPr>
        <p:spPr>
          <a:xfrm>
            <a:off x="3855515" y="3703964"/>
            <a:ext cx="4464496" cy="707886"/>
          </a:xfrm>
          <a:prstGeom prst="rect">
            <a:avLst/>
          </a:prstGeom>
          <a:noFill/>
        </p:spPr>
        <p:txBody>
          <a:bodyPr wrap="square" rtlCol="0">
            <a:spAutoFit/>
          </a:bodyPr>
          <a:lstStyle/>
          <a:p>
            <a:r>
              <a:rPr lang="en-GB" sz="4000" b="1" dirty="0">
                <a:solidFill>
                  <a:srgbClr val="FF0000"/>
                </a:solidFill>
              </a:rPr>
              <a:t>E</a:t>
            </a:r>
            <a:r>
              <a:rPr lang="en-GB" sz="4000" b="1" baseline="-25000" dirty="0">
                <a:solidFill>
                  <a:srgbClr val="FF0000"/>
                </a:solidFill>
              </a:rPr>
              <a:t>p </a:t>
            </a:r>
            <a:r>
              <a:rPr lang="en-GB" sz="4000" b="1" dirty="0" smtClean="0">
                <a:solidFill>
                  <a:srgbClr val="FF0000"/>
                </a:solidFill>
              </a:rPr>
              <a:t>= </a:t>
            </a:r>
            <a:r>
              <a:rPr lang="en-GB" sz="4000" b="1" dirty="0">
                <a:solidFill>
                  <a:srgbClr val="FF0000"/>
                </a:solidFill>
              </a:rPr>
              <a:t>m x g x </a:t>
            </a:r>
            <a:r>
              <a:rPr lang="el-GR" sz="4000" b="1" dirty="0" smtClean="0">
                <a:solidFill>
                  <a:srgbClr val="FF0000"/>
                </a:solidFill>
              </a:rPr>
              <a:t>Δ</a:t>
            </a:r>
            <a:r>
              <a:rPr lang="en-GB" sz="4000" b="1" dirty="0" smtClean="0">
                <a:solidFill>
                  <a:srgbClr val="FF0000"/>
                </a:solidFill>
              </a:rPr>
              <a:t>h</a:t>
            </a:r>
            <a:endParaRPr lang="en-GB" sz="4000" b="1" dirty="0">
              <a:solidFill>
                <a:srgbClr val="FF0000"/>
              </a:solidFill>
            </a:endParaRPr>
          </a:p>
        </p:txBody>
      </p:sp>
      <p:sp>
        <p:nvSpPr>
          <p:cNvPr id="9" name="TextBox 8"/>
          <p:cNvSpPr txBox="1"/>
          <p:nvPr/>
        </p:nvSpPr>
        <p:spPr>
          <a:xfrm>
            <a:off x="2463818" y="4547147"/>
            <a:ext cx="6336704" cy="1692771"/>
          </a:xfrm>
          <a:prstGeom prst="rect">
            <a:avLst/>
          </a:prstGeom>
          <a:solidFill>
            <a:srgbClr val="FFFF00"/>
          </a:solidFill>
        </p:spPr>
        <p:txBody>
          <a:bodyPr wrap="square" rtlCol="0">
            <a:spAutoFit/>
          </a:bodyPr>
          <a:lstStyle/>
          <a:p>
            <a:pPr marL="514350" indent="-514350">
              <a:buFont typeface="Arial" pitchFamily="34" charset="0"/>
              <a:buChar char="•"/>
            </a:pPr>
            <a:r>
              <a:rPr lang="en-GB" sz="2600" dirty="0"/>
              <a:t>GPE = gravitational potential energy (J)</a:t>
            </a:r>
          </a:p>
          <a:p>
            <a:pPr marL="514350" indent="-514350">
              <a:buFont typeface="Arial" pitchFamily="34" charset="0"/>
              <a:buChar char="•"/>
            </a:pPr>
            <a:r>
              <a:rPr lang="en-GB" sz="2600" dirty="0"/>
              <a:t>m = mass (kg)</a:t>
            </a:r>
          </a:p>
          <a:p>
            <a:pPr marL="514350" indent="-514350">
              <a:buFont typeface="Arial" pitchFamily="34" charset="0"/>
              <a:buChar char="•"/>
            </a:pPr>
            <a:r>
              <a:rPr lang="en-GB" sz="2600" dirty="0"/>
              <a:t>g = gravitational field strength (N/kg)</a:t>
            </a:r>
          </a:p>
          <a:p>
            <a:pPr marL="514350" indent="-514350">
              <a:buFont typeface="Arial" pitchFamily="34" charset="0"/>
              <a:buChar char="•"/>
            </a:pPr>
            <a:r>
              <a:rPr lang="en-GB" sz="2600" dirty="0"/>
              <a:t>h = height (m)</a:t>
            </a:r>
          </a:p>
        </p:txBody>
      </p:sp>
      <p:sp>
        <p:nvSpPr>
          <p:cNvPr id="3" name="Folded Corner 2"/>
          <p:cNvSpPr/>
          <p:nvPr/>
        </p:nvSpPr>
        <p:spPr>
          <a:xfrm>
            <a:off x="9874175" y="2161210"/>
            <a:ext cx="2232248" cy="4365006"/>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t>Now rearrange the equation to have mass, g and then height as the subject of the equation (you can’t use a formula triangle for this!)</a:t>
            </a:r>
            <a:endParaRPr lang="en-GB" sz="2400" dirty="0"/>
          </a:p>
        </p:txBody>
      </p:sp>
      <p:sp>
        <p:nvSpPr>
          <p:cNvPr id="11" name="TextBox 10"/>
          <p:cNvSpPr txBox="1"/>
          <p:nvPr/>
        </p:nvSpPr>
        <p:spPr>
          <a:xfrm>
            <a:off x="1550313" y="1600126"/>
            <a:ext cx="7787036" cy="830997"/>
          </a:xfrm>
          <a:prstGeom prst="rect">
            <a:avLst/>
          </a:prstGeom>
          <a:noFill/>
        </p:spPr>
        <p:txBody>
          <a:bodyPr wrap="square" rtlCol="0">
            <a:spAutoFit/>
          </a:bodyPr>
          <a:lstStyle/>
          <a:p>
            <a:pPr algn="ctr"/>
            <a:r>
              <a:rPr lang="en-GB" sz="2400" b="1" dirty="0">
                <a:solidFill>
                  <a:srgbClr val="FF0000"/>
                </a:solidFill>
              </a:rPr>
              <a:t>Any object that is raised above the ground will have gravitational potential energy</a:t>
            </a:r>
          </a:p>
        </p:txBody>
      </p:sp>
    </p:spTree>
    <p:custDataLst>
      <p:tags r:id="rId1"/>
    </p:custDataLst>
    <p:extLst>
      <p:ext uri="{BB962C8B-B14F-4D97-AF65-F5344CB8AC3E}">
        <p14:creationId xmlns:p14="http://schemas.microsoft.com/office/powerpoint/2010/main" val="387591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7" grpId="0"/>
      <p:bldP spid="8" grpId="0"/>
      <p:bldP spid="3"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9045"/>
            <a:ext cx="10515600" cy="1325563"/>
          </a:xfrm>
        </p:spPr>
        <p:txBody>
          <a:bodyPr/>
          <a:lstStyle/>
          <a:p>
            <a:pPr algn="ctr"/>
            <a:r>
              <a:rPr lang="en-GB" b="1" u="sng" dirty="0" err="1" smtClean="0"/>
              <a:t>E</a:t>
            </a:r>
            <a:r>
              <a:rPr lang="en-GB" b="1" u="sng" baseline="-25000" dirty="0" err="1" smtClean="0"/>
              <a:t>k</a:t>
            </a:r>
            <a:r>
              <a:rPr lang="en-GB" b="1" u="sng" dirty="0" smtClean="0"/>
              <a:t> and E</a:t>
            </a:r>
            <a:r>
              <a:rPr lang="en-GB" b="1" u="sng" baseline="-25000" dirty="0" smtClean="0"/>
              <a:t>p</a:t>
            </a:r>
            <a:endParaRPr lang="en-GB" b="1" u="sng" baseline="-25000" dirty="0"/>
          </a:p>
        </p:txBody>
      </p:sp>
      <p:sp>
        <p:nvSpPr>
          <p:cNvPr id="3" name="Content Placeholder 2"/>
          <p:cNvSpPr>
            <a:spLocks noGrp="1"/>
          </p:cNvSpPr>
          <p:nvPr>
            <p:ph idx="1"/>
          </p:nvPr>
        </p:nvSpPr>
        <p:spPr>
          <a:xfrm>
            <a:off x="6513786" y="3043779"/>
            <a:ext cx="5678214" cy="4351338"/>
          </a:xfrm>
        </p:spPr>
        <p:txBody>
          <a:bodyPr/>
          <a:lstStyle/>
          <a:p>
            <a:pPr marL="0" indent="0" algn="ctr">
              <a:buNone/>
            </a:pPr>
            <a:r>
              <a:rPr lang="en-GB" sz="4800" dirty="0" smtClean="0"/>
              <a:t>Loss in E</a:t>
            </a:r>
            <a:r>
              <a:rPr lang="en-GB" sz="4800" baseline="-25000" dirty="0" smtClean="0"/>
              <a:t>p</a:t>
            </a:r>
            <a:r>
              <a:rPr lang="en-GB" sz="4800" dirty="0" smtClean="0"/>
              <a:t> = Gain in </a:t>
            </a:r>
            <a:r>
              <a:rPr lang="en-GB" sz="4800" dirty="0" err="1" smtClean="0"/>
              <a:t>K</a:t>
            </a:r>
            <a:r>
              <a:rPr lang="en-GB" sz="4800" baseline="-25000" dirty="0" err="1" smtClean="0"/>
              <a:t>e</a:t>
            </a:r>
            <a:endParaRPr lang="en-GB" sz="4800" baseline="-25000" dirty="0" smtClean="0"/>
          </a:p>
          <a:p>
            <a:pPr marL="0" indent="0" algn="ctr">
              <a:buNone/>
            </a:pPr>
            <a:r>
              <a:rPr lang="en-GB" sz="4800" dirty="0" err="1" smtClean="0"/>
              <a:t>mgh</a:t>
            </a:r>
            <a:r>
              <a:rPr lang="en-GB" sz="4800" dirty="0" smtClean="0"/>
              <a:t> = ½ mv</a:t>
            </a:r>
            <a:r>
              <a:rPr lang="en-GB" sz="4800" baseline="30000" dirty="0" smtClean="0"/>
              <a:t>2</a:t>
            </a:r>
            <a:endParaRPr lang="en-GB" sz="4800" baseline="30000" dirty="0"/>
          </a:p>
        </p:txBody>
      </p:sp>
      <p:pic>
        <p:nvPicPr>
          <p:cNvPr id="4" name="Picture 3"/>
          <p:cNvPicPr>
            <a:picLocks noChangeAspect="1"/>
          </p:cNvPicPr>
          <p:nvPr/>
        </p:nvPicPr>
        <p:blipFill>
          <a:blip r:embed="rId2"/>
          <a:stretch>
            <a:fillRect/>
          </a:stretch>
        </p:blipFill>
        <p:spPr>
          <a:xfrm>
            <a:off x="56968" y="161413"/>
            <a:ext cx="3708208" cy="6696587"/>
          </a:xfrm>
          <a:prstGeom prst="rect">
            <a:avLst/>
          </a:prstGeom>
        </p:spPr>
      </p:pic>
      <p:cxnSp>
        <p:nvCxnSpPr>
          <p:cNvPr id="7" name="Straight Arrow Connector 6"/>
          <p:cNvCxnSpPr/>
          <p:nvPr/>
        </p:nvCxnSpPr>
        <p:spPr>
          <a:xfrm flipH="1" flipV="1">
            <a:off x="3436883" y="5967804"/>
            <a:ext cx="1199664" cy="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0" name="Oval 9"/>
          <p:cNvSpPr/>
          <p:nvPr/>
        </p:nvSpPr>
        <p:spPr>
          <a:xfrm>
            <a:off x="4636546" y="5077609"/>
            <a:ext cx="2086983" cy="1780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dirty="0" smtClean="0"/>
              <a:t>Kinetic energy here</a:t>
            </a:r>
            <a:endParaRPr lang="en-GB" sz="2800" dirty="0"/>
          </a:p>
        </p:txBody>
      </p:sp>
      <p:sp>
        <p:nvSpPr>
          <p:cNvPr id="11" name="Oval 10"/>
          <p:cNvSpPr/>
          <p:nvPr/>
        </p:nvSpPr>
        <p:spPr>
          <a:xfrm>
            <a:off x="4102137" y="1208673"/>
            <a:ext cx="2621392" cy="1995934"/>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dirty="0" smtClean="0"/>
              <a:t>Gravitational potential energy here</a:t>
            </a:r>
            <a:endParaRPr lang="en-GB" sz="2400" dirty="0"/>
          </a:p>
        </p:txBody>
      </p:sp>
      <p:sp>
        <p:nvSpPr>
          <p:cNvPr id="12" name="Equal 11"/>
          <p:cNvSpPr/>
          <p:nvPr/>
        </p:nvSpPr>
        <p:spPr>
          <a:xfrm rot="1659339">
            <a:off x="4521685" y="3597479"/>
            <a:ext cx="1742739" cy="1011218"/>
          </a:xfrm>
          <a:prstGeom prst="mathEqua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chemeClr val="tx1"/>
              </a:solidFill>
            </a:endParaRPr>
          </a:p>
        </p:txBody>
      </p:sp>
      <p:cxnSp>
        <p:nvCxnSpPr>
          <p:cNvPr id="13" name="Straight Arrow Connector 12"/>
          <p:cNvCxnSpPr>
            <a:stCxn id="11" idx="2"/>
          </p:cNvCxnSpPr>
          <p:nvPr/>
        </p:nvCxnSpPr>
        <p:spPr>
          <a:xfrm flipH="1" flipV="1">
            <a:off x="3079531" y="1765738"/>
            <a:ext cx="1022606" cy="440902"/>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43627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6146"/>
            <a:ext cx="10515600" cy="1325563"/>
          </a:xfrm>
        </p:spPr>
        <p:txBody>
          <a:bodyPr/>
          <a:lstStyle/>
          <a:p>
            <a:r>
              <a:rPr lang="en-GB" b="1" u="sng" dirty="0" err="1" smtClean="0"/>
              <a:t>mgh</a:t>
            </a:r>
            <a:r>
              <a:rPr lang="en-GB" b="1" u="sng" dirty="0" smtClean="0"/>
              <a:t> = 0.5mv</a:t>
            </a:r>
            <a:r>
              <a:rPr lang="en-GB" b="1" u="sng" baseline="30000" dirty="0" smtClean="0"/>
              <a:t>2</a:t>
            </a:r>
            <a:endParaRPr lang="en-GB" baseline="30000" dirty="0"/>
          </a:p>
        </p:txBody>
      </p:sp>
      <p:sp>
        <p:nvSpPr>
          <p:cNvPr id="3" name="Content Placeholder 2"/>
          <p:cNvSpPr>
            <a:spLocks noGrp="1"/>
          </p:cNvSpPr>
          <p:nvPr>
            <p:ph idx="1"/>
          </p:nvPr>
        </p:nvSpPr>
        <p:spPr/>
        <p:txBody>
          <a:bodyPr/>
          <a:lstStyle/>
          <a:p>
            <a:pPr marL="0" indent="0">
              <a:buNone/>
            </a:pPr>
            <a:r>
              <a:rPr lang="en-GB" dirty="0"/>
              <a:t>A</a:t>
            </a:r>
            <a:r>
              <a:rPr lang="en-GB" dirty="0" smtClean="0"/>
              <a:t> shot putt has a </a:t>
            </a:r>
            <a:r>
              <a:rPr lang="en-GB" dirty="0" smtClean="0">
                <a:solidFill>
                  <a:srgbClr val="FF0000"/>
                </a:solidFill>
              </a:rPr>
              <a:t>mass of 10kg</a:t>
            </a:r>
            <a:r>
              <a:rPr lang="en-GB" dirty="0" smtClean="0"/>
              <a:t>. A shot putter needs to throw this a minimum of </a:t>
            </a:r>
            <a:r>
              <a:rPr lang="en-GB" dirty="0" smtClean="0">
                <a:solidFill>
                  <a:srgbClr val="FF0000"/>
                </a:solidFill>
              </a:rPr>
              <a:t>5 meters </a:t>
            </a:r>
            <a:r>
              <a:rPr lang="en-GB" dirty="0" smtClean="0"/>
              <a:t>in the air against a </a:t>
            </a:r>
            <a:r>
              <a:rPr lang="en-GB" dirty="0" smtClean="0">
                <a:solidFill>
                  <a:srgbClr val="FF0000"/>
                </a:solidFill>
              </a:rPr>
              <a:t>gravitational field strength of 10 kg/N</a:t>
            </a:r>
            <a:r>
              <a:rPr lang="en-GB" dirty="0" smtClean="0"/>
              <a:t>. What is the </a:t>
            </a:r>
            <a:r>
              <a:rPr lang="en-GB" dirty="0" smtClean="0">
                <a:solidFill>
                  <a:srgbClr val="FF0000"/>
                </a:solidFill>
              </a:rPr>
              <a:t>minimum velocity</a:t>
            </a:r>
            <a:r>
              <a:rPr lang="en-GB" dirty="0" smtClean="0"/>
              <a:t> it should leave his hand at?</a:t>
            </a:r>
          </a:p>
          <a:p>
            <a:pPr marL="0" indent="0">
              <a:buNone/>
            </a:pPr>
            <a:endParaRPr lang="en-GB" b="1" u="sng" dirty="0" smtClean="0"/>
          </a:p>
          <a:p>
            <a:pPr marL="0" indent="0">
              <a:buNone/>
            </a:pPr>
            <a:r>
              <a:rPr lang="en-GB" b="1" u="sng" dirty="0" smtClean="0"/>
              <a:t>Answer</a:t>
            </a:r>
          </a:p>
          <a:p>
            <a:pPr marL="0" indent="0">
              <a:buNone/>
            </a:pPr>
            <a:r>
              <a:rPr lang="en-GB" b="1" dirty="0" err="1" smtClean="0"/>
              <a:t>mgh</a:t>
            </a:r>
            <a:r>
              <a:rPr lang="en-GB" b="1" dirty="0" smtClean="0"/>
              <a:t> </a:t>
            </a:r>
            <a:r>
              <a:rPr lang="en-GB" b="1" dirty="0"/>
              <a:t>= ½ </a:t>
            </a:r>
            <a:r>
              <a:rPr lang="en-GB" b="1" dirty="0" smtClean="0"/>
              <a:t>mv</a:t>
            </a:r>
            <a:r>
              <a:rPr lang="en-GB" b="1" baseline="30000" dirty="0" smtClean="0"/>
              <a:t>2</a:t>
            </a:r>
          </a:p>
          <a:p>
            <a:pPr marL="0" indent="0">
              <a:buNone/>
            </a:pPr>
            <a:r>
              <a:rPr lang="en-GB" dirty="0" smtClean="0"/>
              <a:t>10 x 10 x 5 = 0.5 x 10 x v</a:t>
            </a:r>
            <a:r>
              <a:rPr lang="en-GB" baseline="30000" dirty="0" smtClean="0"/>
              <a:t>2</a:t>
            </a:r>
          </a:p>
          <a:p>
            <a:pPr marL="0" indent="0">
              <a:buNone/>
            </a:pPr>
            <a:r>
              <a:rPr lang="en-GB" dirty="0"/>
              <a:t>√ </a:t>
            </a:r>
            <a:r>
              <a:rPr lang="en-GB" dirty="0" smtClean="0"/>
              <a:t>500/5 = v</a:t>
            </a:r>
          </a:p>
          <a:p>
            <a:pPr marL="0" indent="0">
              <a:buNone/>
            </a:pPr>
            <a:r>
              <a:rPr lang="en-GB" dirty="0"/>
              <a:t>v = 10m/s</a:t>
            </a:r>
            <a:endParaRPr lang="en-GB" baseline="30000" dirty="0"/>
          </a:p>
          <a:p>
            <a:pPr marL="0" indent="0">
              <a:buNone/>
            </a:pPr>
            <a:endParaRPr lang="en-GB" dirty="0"/>
          </a:p>
        </p:txBody>
      </p:sp>
    </p:spTree>
    <p:extLst>
      <p:ext uri="{BB962C8B-B14F-4D97-AF65-F5344CB8AC3E}">
        <p14:creationId xmlns:p14="http://schemas.microsoft.com/office/powerpoint/2010/main" val="8271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3740" y="0"/>
            <a:ext cx="7016284" cy="6840100"/>
          </a:xfrm>
          <a:prstGeom prst="rect">
            <a:avLst/>
          </a:prstGeom>
          <a:ln>
            <a:solidFill>
              <a:schemeClr val="accent1"/>
            </a:solidFill>
          </a:ln>
        </p:spPr>
      </p:pic>
      <p:pic>
        <p:nvPicPr>
          <p:cNvPr id="3" name="Picture 2"/>
          <p:cNvPicPr>
            <a:picLocks noChangeAspect="1"/>
          </p:cNvPicPr>
          <p:nvPr/>
        </p:nvPicPr>
        <p:blipFill>
          <a:blip r:embed="rId3"/>
          <a:stretch>
            <a:fillRect/>
          </a:stretch>
        </p:blipFill>
        <p:spPr>
          <a:xfrm>
            <a:off x="3278281" y="749953"/>
            <a:ext cx="8835530" cy="4288212"/>
          </a:xfrm>
          <a:prstGeom prst="rect">
            <a:avLst/>
          </a:prstGeom>
          <a:ln>
            <a:solidFill>
              <a:schemeClr val="accent1"/>
            </a:solidFill>
          </a:ln>
        </p:spPr>
      </p:pic>
      <p:pic>
        <p:nvPicPr>
          <p:cNvPr id="4" name="Picture 3"/>
          <p:cNvPicPr>
            <a:picLocks noChangeAspect="1"/>
          </p:cNvPicPr>
          <p:nvPr/>
        </p:nvPicPr>
        <p:blipFill>
          <a:blip r:embed="rId4"/>
          <a:stretch>
            <a:fillRect/>
          </a:stretch>
        </p:blipFill>
        <p:spPr>
          <a:xfrm>
            <a:off x="3181854" y="676604"/>
            <a:ext cx="8761319" cy="4434909"/>
          </a:xfrm>
          <a:prstGeom prst="rect">
            <a:avLst/>
          </a:prstGeom>
          <a:ln>
            <a:solidFill>
              <a:srgbClr val="FF0000"/>
            </a:solidFill>
          </a:ln>
        </p:spPr>
      </p:pic>
      <p:pic>
        <p:nvPicPr>
          <p:cNvPr id="5" name="Picture 4"/>
          <p:cNvPicPr>
            <a:picLocks noChangeAspect="1"/>
          </p:cNvPicPr>
          <p:nvPr/>
        </p:nvPicPr>
        <p:blipFill>
          <a:blip r:embed="rId5"/>
          <a:stretch>
            <a:fillRect/>
          </a:stretch>
        </p:blipFill>
        <p:spPr>
          <a:xfrm>
            <a:off x="1718316" y="1162329"/>
            <a:ext cx="10431644" cy="3768259"/>
          </a:xfrm>
          <a:prstGeom prst="rect">
            <a:avLst/>
          </a:prstGeom>
          <a:ln>
            <a:solidFill>
              <a:srgbClr val="00B0F0"/>
            </a:solidFill>
          </a:ln>
        </p:spPr>
      </p:pic>
      <p:pic>
        <p:nvPicPr>
          <p:cNvPr id="6" name="Picture 5"/>
          <p:cNvPicPr>
            <a:picLocks noChangeAspect="1"/>
          </p:cNvPicPr>
          <p:nvPr/>
        </p:nvPicPr>
        <p:blipFill>
          <a:blip r:embed="rId6"/>
          <a:stretch>
            <a:fillRect/>
          </a:stretch>
        </p:blipFill>
        <p:spPr>
          <a:xfrm>
            <a:off x="2331591" y="708313"/>
            <a:ext cx="8553450" cy="4329852"/>
          </a:xfrm>
          <a:prstGeom prst="rect">
            <a:avLst/>
          </a:prstGeom>
          <a:ln>
            <a:solidFill>
              <a:srgbClr val="FF0000"/>
            </a:solidFill>
          </a:ln>
        </p:spPr>
      </p:pic>
    </p:spTree>
    <p:extLst>
      <p:ext uri="{BB962C8B-B14F-4D97-AF65-F5344CB8AC3E}">
        <p14:creationId xmlns:p14="http://schemas.microsoft.com/office/powerpoint/2010/main" val="336473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05103" y="0"/>
            <a:ext cx="10846676" cy="6755257"/>
          </a:xfrm>
          <a:prstGeom prst="rect">
            <a:avLst/>
          </a:prstGeom>
          <a:ln>
            <a:solidFill>
              <a:srgbClr val="00B0F0"/>
            </a:solidFill>
          </a:ln>
        </p:spPr>
      </p:pic>
    </p:spTree>
    <p:extLst>
      <p:ext uri="{BB962C8B-B14F-4D97-AF65-F5344CB8AC3E}">
        <p14:creationId xmlns:p14="http://schemas.microsoft.com/office/powerpoint/2010/main" val="2597930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Things that affect the temperature rise of a substance...</a:t>
            </a:r>
            <a:endParaRPr lang="en-GB" b="1" u="sng" dirty="0"/>
          </a:p>
        </p:txBody>
      </p:sp>
      <p:sp>
        <p:nvSpPr>
          <p:cNvPr id="3" name="Content Placeholder 2"/>
          <p:cNvSpPr>
            <a:spLocks noGrp="1"/>
          </p:cNvSpPr>
          <p:nvPr>
            <p:ph idx="1"/>
          </p:nvPr>
        </p:nvSpPr>
        <p:spPr/>
        <p:txBody>
          <a:bodyPr/>
          <a:lstStyle/>
          <a:p>
            <a:pPr marL="514350" indent="-514350">
              <a:buFont typeface="+mj-lt"/>
              <a:buAutoNum type="arabicPeriod"/>
            </a:pPr>
            <a:endParaRPr lang="en-GB" sz="4000" dirty="0"/>
          </a:p>
          <a:p>
            <a:pPr marL="514350" indent="-514350">
              <a:buFont typeface="+mj-lt"/>
              <a:buAutoNum type="arabicPeriod"/>
            </a:pPr>
            <a:r>
              <a:rPr lang="en-GB" sz="4000" dirty="0"/>
              <a:t>The amount of energy supplied to it</a:t>
            </a:r>
          </a:p>
          <a:p>
            <a:pPr marL="514350" indent="-514350">
              <a:buFont typeface="+mj-lt"/>
              <a:buAutoNum type="arabicPeriod"/>
            </a:pPr>
            <a:r>
              <a:rPr lang="en-GB" sz="4000" dirty="0"/>
              <a:t>The mass of the substance</a:t>
            </a:r>
          </a:p>
          <a:p>
            <a:pPr marL="514350" indent="-514350">
              <a:buFont typeface="+mj-lt"/>
              <a:buAutoNum type="arabicPeriod"/>
            </a:pPr>
            <a:r>
              <a:rPr lang="en-GB" sz="4000" dirty="0"/>
              <a:t>What the substance is</a:t>
            </a:r>
          </a:p>
          <a:p>
            <a:endParaRPr lang="en-GB" dirty="0"/>
          </a:p>
        </p:txBody>
      </p:sp>
    </p:spTree>
    <p:custDataLst>
      <p:tags r:id="rId1"/>
    </p:custDataLst>
    <p:extLst>
      <p:ext uri="{BB962C8B-B14F-4D97-AF65-F5344CB8AC3E}">
        <p14:creationId xmlns:p14="http://schemas.microsoft.com/office/powerpoint/2010/main" val="253680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2475" y="3679838"/>
            <a:ext cx="10492554" cy="986408"/>
          </a:xfrm>
          <a:prstGeom prst="rect">
            <a:avLst/>
          </a:prstGeom>
          <a:gradFill>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3" name="Content Placeholder 2"/>
          <p:cNvSpPr>
            <a:spLocks noGrp="1"/>
          </p:cNvSpPr>
          <p:nvPr>
            <p:ph idx="1"/>
          </p:nvPr>
        </p:nvSpPr>
        <p:spPr>
          <a:xfrm>
            <a:off x="444373" y="1954924"/>
            <a:ext cx="11737304" cy="4903076"/>
          </a:xfrm>
        </p:spPr>
        <p:txBody>
          <a:bodyPr>
            <a:normAutofit/>
          </a:bodyPr>
          <a:lstStyle/>
          <a:p>
            <a:pPr marL="0" indent="0" algn="ctr">
              <a:buNone/>
            </a:pPr>
            <a:r>
              <a:rPr lang="en-GB" sz="4000" dirty="0"/>
              <a:t>The SHC is the amount of energy needed to increase the temperature of 1kg of a material by 1</a:t>
            </a:r>
            <a:r>
              <a:rPr lang="en-GB" sz="4000" baseline="30000" dirty="0"/>
              <a:t>o</a:t>
            </a:r>
            <a:r>
              <a:rPr lang="en-GB" sz="4000" dirty="0"/>
              <a:t>C</a:t>
            </a:r>
          </a:p>
          <a:p>
            <a:endParaRPr lang="en-GB" sz="4000" dirty="0"/>
          </a:p>
          <a:p>
            <a:pPr marL="0" indent="0">
              <a:buNone/>
            </a:pPr>
            <a:r>
              <a:rPr lang="en-GB" sz="2800" dirty="0"/>
              <a:t>Energy transferred (E) </a:t>
            </a:r>
            <a:r>
              <a:rPr lang="en-GB" sz="4000" dirty="0"/>
              <a:t>= </a:t>
            </a:r>
            <a:r>
              <a:rPr lang="en-GB" sz="2800" dirty="0" smtClean="0"/>
              <a:t>mass </a:t>
            </a:r>
            <a:r>
              <a:rPr lang="en-GB" sz="2800" dirty="0"/>
              <a:t>× </a:t>
            </a:r>
            <a:r>
              <a:rPr lang="en-GB" sz="2800" dirty="0" smtClean="0"/>
              <a:t>specific heat capacity </a:t>
            </a:r>
            <a:r>
              <a:rPr lang="en-GB" sz="2800" dirty="0"/>
              <a:t>× </a:t>
            </a:r>
            <a:r>
              <a:rPr lang="en-GB" sz="2800" i="1" dirty="0">
                <a:latin typeface="Calibri" panose="020F0502020204030204" pitchFamily="34" charset="0"/>
                <a:ea typeface="Calibri" panose="020F0502020204030204" pitchFamily="34" charset="0"/>
                <a:cs typeface="Times New Roman" panose="02020603050405020304" pitchFamily="18" charset="0"/>
              </a:rPr>
              <a:t>∆</a:t>
            </a:r>
            <a:r>
              <a:rPr lang="en-GB" sz="2800" dirty="0" smtClean="0"/>
              <a:t>temperature</a:t>
            </a:r>
            <a:endParaRPr lang="en-GB" sz="2800" dirty="0"/>
          </a:p>
          <a:p>
            <a:endParaRPr lang="en-GB" sz="4000" dirty="0"/>
          </a:p>
        </p:txBody>
      </p:sp>
      <p:sp>
        <p:nvSpPr>
          <p:cNvPr id="2" name="Title 1"/>
          <p:cNvSpPr>
            <a:spLocks noGrp="1"/>
          </p:cNvSpPr>
          <p:nvPr>
            <p:ph type="title"/>
          </p:nvPr>
        </p:nvSpPr>
        <p:spPr/>
        <p:txBody>
          <a:bodyPr>
            <a:normAutofit/>
          </a:bodyPr>
          <a:lstStyle/>
          <a:p>
            <a:pPr algn="ctr"/>
            <a:r>
              <a:rPr lang="en-GB" b="1" u="sng" dirty="0" smtClean="0"/>
              <a:t>Specific Heat Capacity</a:t>
            </a:r>
            <a:endParaRPr lang="en-GB" b="1" u="sng" dirty="0"/>
          </a:p>
        </p:txBody>
      </p:sp>
      <p:sp>
        <p:nvSpPr>
          <p:cNvPr id="4" name="TextBox 3"/>
          <p:cNvSpPr txBox="1"/>
          <p:nvPr/>
        </p:nvSpPr>
        <p:spPr>
          <a:xfrm>
            <a:off x="5568752" y="5041883"/>
            <a:ext cx="2907577" cy="1569660"/>
          </a:xfrm>
          <a:prstGeom prst="rect">
            <a:avLst/>
          </a:prstGeom>
          <a:noFill/>
        </p:spPr>
        <p:txBody>
          <a:bodyPr wrap="square" rtlCol="0">
            <a:spAutoFit/>
          </a:bodyPr>
          <a:lstStyle/>
          <a:p>
            <a:r>
              <a:rPr lang="en-GB" sz="2400" b="1" i="1" dirty="0"/>
              <a:t>Can you rearrange the equation to get c (specific heat capacity) on its own? </a:t>
            </a:r>
          </a:p>
        </p:txBody>
      </p:sp>
      <p:sp>
        <p:nvSpPr>
          <p:cNvPr id="6" name="Rectangle 5"/>
          <p:cNvSpPr/>
          <p:nvPr/>
        </p:nvSpPr>
        <p:spPr>
          <a:xfrm>
            <a:off x="283967" y="4867220"/>
            <a:ext cx="4965306" cy="1815882"/>
          </a:xfrm>
          <a:prstGeom prst="rect">
            <a:avLst/>
          </a:prstGeom>
          <a:ln>
            <a:solidFill>
              <a:srgbClr val="FFC000"/>
            </a:solidFill>
          </a:ln>
        </p:spPr>
        <p:txBody>
          <a:bodyPr wrap="square">
            <a:spAutoFit/>
          </a:bodyPr>
          <a:lstStyle/>
          <a:p>
            <a:r>
              <a:rPr lang="en-GB" sz="2800" dirty="0" smtClean="0"/>
              <a:t>E = energy (J)</a:t>
            </a:r>
          </a:p>
          <a:p>
            <a:r>
              <a:rPr lang="en-GB" sz="2800" dirty="0" smtClean="0"/>
              <a:t>m</a:t>
            </a:r>
            <a:r>
              <a:rPr lang="en-GB" sz="2800" dirty="0"/>
              <a:t>= mass  </a:t>
            </a:r>
            <a:r>
              <a:rPr lang="en-GB" sz="2800" dirty="0" smtClean="0"/>
              <a:t>(kg)</a:t>
            </a:r>
            <a:endParaRPr lang="en-GB" sz="2800" dirty="0"/>
          </a:p>
          <a:p>
            <a:r>
              <a:rPr lang="en-GB" sz="2800" dirty="0"/>
              <a:t>c = specific heat capacity (</a:t>
            </a:r>
            <a:r>
              <a:rPr lang="en-GB" sz="2800" dirty="0" smtClean="0"/>
              <a:t>J/</a:t>
            </a:r>
            <a:r>
              <a:rPr lang="en-GB" sz="2800" dirty="0" err="1" smtClean="0"/>
              <a:t>kg</a:t>
            </a:r>
            <a:r>
              <a:rPr lang="en-GB" sz="2800" dirty="0" err="1"/>
              <a:t>˚C</a:t>
            </a:r>
            <a:r>
              <a:rPr lang="en-GB" sz="2800" dirty="0"/>
              <a:t>)</a:t>
            </a:r>
          </a:p>
          <a:p>
            <a:r>
              <a:rPr lang="en-GB" sz="2800" i="1" dirty="0" smtClean="0">
                <a:latin typeface="Calibri" panose="020F0502020204030204" pitchFamily="34" charset="0"/>
                <a:ea typeface="Calibri" panose="020F0502020204030204" pitchFamily="34" charset="0"/>
                <a:cs typeface="Times New Roman" panose="02020603050405020304" pitchFamily="18" charset="0"/>
              </a:rPr>
              <a:t>∆</a:t>
            </a:r>
            <a:r>
              <a:rPr lang="en-GB" sz="2800" dirty="0" smtClean="0"/>
              <a:t>t </a:t>
            </a:r>
            <a:r>
              <a:rPr lang="en-GB" sz="2800" dirty="0"/>
              <a:t>= change in temperature (˚C)</a:t>
            </a:r>
          </a:p>
        </p:txBody>
      </p:sp>
      <p:grpSp>
        <p:nvGrpSpPr>
          <p:cNvPr id="7" name="Group 6"/>
          <p:cNvGrpSpPr/>
          <p:nvPr/>
        </p:nvGrpSpPr>
        <p:grpSpPr>
          <a:xfrm>
            <a:off x="8476329" y="4697451"/>
            <a:ext cx="3647728" cy="2052228"/>
            <a:chOff x="355519" y="4543648"/>
            <a:chExt cx="4049970" cy="2052228"/>
          </a:xfrm>
        </p:grpSpPr>
        <p:sp>
          <p:nvSpPr>
            <p:cNvPr id="8" name="Isosceles Triangle 7"/>
            <p:cNvSpPr/>
            <p:nvPr/>
          </p:nvSpPr>
          <p:spPr>
            <a:xfrm>
              <a:off x="355519" y="4543648"/>
              <a:ext cx="4049970" cy="2052228"/>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9" name="Straight Connector 8"/>
            <p:cNvCxnSpPr/>
            <p:nvPr/>
          </p:nvCxnSpPr>
          <p:spPr>
            <a:xfrm>
              <a:off x="1283659" y="5592467"/>
              <a:ext cx="2052228"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967647" y="5744469"/>
              <a:ext cx="2684249" cy="784830"/>
            </a:xfrm>
            <a:prstGeom prst="rect">
              <a:avLst/>
            </a:prstGeom>
          </p:spPr>
          <p:txBody>
            <a:bodyPr wrap="none">
              <a:spAutoFit/>
            </a:bodyPr>
            <a:lstStyle/>
            <a:p>
              <a:pPr algn="ctr"/>
              <a:r>
                <a:rPr lang="en-GB" sz="4500" dirty="0">
                  <a:solidFill>
                    <a:schemeClr val="bg1"/>
                  </a:solidFill>
                </a:rPr>
                <a:t>m x </a:t>
              </a:r>
              <a:r>
                <a:rPr lang="en-GB" sz="4500" dirty="0" smtClean="0">
                  <a:solidFill>
                    <a:schemeClr val="bg1"/>
                  </a:solidFill>
                </a:rPr>
                <a:t>c x </a:t>
              </a:r>
              <a:r>
                <a:rPr lang="en-GB" sz="4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GB" sz="4400" dirty="0" smtClean="0">
                  <a:solidFill>
                    <a:schemeClr val="bg1"/>
                  </a:solidFill>
                </a:rPr>
                <a:t>t</a:t>
              </a:r>
              <a:endParaRPr lang="en-GB" sz="4500" dirty="0">
                <a:solidFill>
                  <a:schemeClr val="bg1"/>
                </a:solidFill>
              </a:endParaRPr>
            </a:p>
          </p:txBody>
        </p:sp>
        <p:sp>
          <p:nvSpPr>
            <p:cNvPr id="11" name="Rectangle 10"/>
            <p:cNvSpPr/>
            <p:nvPr/>
          </p:nvSpPr>
          <p:spPr>
            <a:xfrm>
              <a:off x="2081783" y="4855765"/>
              <a:ext cx="455978" cy="646331"/>
            </a:xfrm>
            <a:prstGeom prst="rect">
              <a:avLst/>
            </a:prstGeom>
          </p:spPr>
          <p:txBody>
            <a:bodyPr wrap="none">
              <a:spAutoFit/>
            </a:bodyPr>
            <a:lstStyle/>
            <a:p>
              <a:pPr algn="ctr"/>
              <a:r>
                <a:rPr lang="en-GB" sz="3600" dirty="0" smtClean="0">
                  <a:solidFill>
                    <a:schemeClr val="bg1"/>
                  </a:solidFill>
                </a:rPr>
                <a:t>E</a:t>
              </a:r>
              <a:endParaRPr lang="en-GB" sz="3600" baseline="-25000" dirty="0">
                <a:solidFill>
                  <a:schemeClr val="bg1"/>
                </a:solidFill>
              </a:endParaRPr>
            </a:p>
          </p:txBody>
        </p:sp>
      </p:grpSp>
    </p:spTree>
    <p:custDataLst>
      <p:tags r:id="rId1"/>
    </p:custDataLst>
    <p:extLst>
      <p:ext uri="{BB962C8B-B14F-4D97-AF65-F5344CB8AC3E}">
        <p14:creationId xmlns:p14="http://schemas.microsoft.com/office/powerpoint/2010/main" val="410818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116632"/>
            <a:ext cx="10972800" cy="1143000"/>
          </a:xfrm>
        </p:spPr>
        <p:txBody>
          <a:bodyPr/>
          <a:lstStyle/>
          <a:p>
            <a:r>
              <a:rPr lang="en-GB" u="sng" dirty="0" smtClean="0"/>
              <a:t>Specific heat capacity required practical</a:t>
            </a:r>
            <a:endParaRPr lang="en-GB" u="sng" dirty="0"/>
          </a:p>
        </p:txBody>
      </p:sp>
      <p:pic>
        <p:nvPicPr>
          <p:cNvPr id="1026" name="Picture 2" descr="oxo_AQA16_p204_pr01_awfg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1768" y="1124744"/>
            <a:ext cx="25527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60786" y="1417638"/>
            <a:ext cx="8819688" cy="5478423"/>
          </a:xfrm>
          <a:prstGeom prst="rect">
            <a:avLst/>
          </a:prstGeom>
        </p:spPr>
        <p:txBody>
          <a:bodyPr wrap="square">
            <a:spAutoFit/>
          </a:bodyPr>
          <a:lstStyle/>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a:ea typeface="Times New Roman" panose="02020603050405020304" pitchFamily="18" charset="0"/>
                <a:cs typeface="Arial" panose="020B0604020202020204" pitchFamily="34" charset="0"/>
              </a:rPr>
              <a:t>Check the mass of the aluminium block </a:t>
            </a:r>
            <a:r>
              <a:rPr lang="en-GB" altLang="en-US" dirty="0" smtClean="0">
                <a:ea typeface="Times New Roman" panose="02020603050405020304" pitchFamily="18" charset="0"/>
                <a:cs typeface="Arial" panose="020B0604020202020204" pitchFamily="34" charset="0"/>
              </a:rPr>
              <a:t>(It is 1 kg).</a:t>
            </a:r>
            <a:endParaRPr lang="en-GB" altLang="en-US" sz="1100" dirty="0"/>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endParaRPr lang="en-GB" altLang="en-US" dirty="0" smtClean="0">
              <a:ea typeface="Times New Roman" panose="02020603050405020304" pitchFamily="18" charset="0"/>
              <a:cs typeface="Arial" panose="020B0604020202020204" pitchFamily="34" charset="0"/>
            </a:endParaRP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smtClean="0">
                <a:ea typeface="Times New Roman" panose="02020603050405020304" pitchFamily="18" charset="0"/>
                <a:cs typeface="Arial" panose="020B0604020202020204" pitchFamily="34" charset="0"/>
              </a:rPr>
              <a:t>With </a:t>
            </a:r>
            <a:r>
              <a:rPr lang="en-GB" altLang="en-US" dirty="0">
                <a:ea typeface="Times New Roman" panose="02020603050405020304" pitchFamily="18" charset="0"/>
                <a:cs typeface="Arial" panose="020B0604020202020204" pitchFamily="34" charset="0"/>
              </a:rPr>
              <a:t>the power supply switched off, set up the apparatus as shown in the </a:t>
            </a:r>
            <a:r>
              <a:rPr lang="en-GB" altLang="en-US" dirty="0" smtClean="0">
                <a:ea typeface="Times New Roman" panose="02020603050405020304" pitchFamily="18" charset="0"/>
                <a:cs typeface="Arial" panose="020B0604020202020204" pitchFamily="34" charset="0"/>
              </a:rPr>
              <a:t>diagram</a:t>
            </a: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endParaRPr lang="en-GB" altLang="en-US" dirty="0" smtClean="0">
              <a:ea typeface="Times New Roman" panose="02020603050405020304" pitchFamily="18" charset="0"/>
              <a:cs typeface="Arial" panose="020B0604020202020204" pitchFamily="34" charset="0"/>
            </a:endParaRP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smtClean="0">
                <a:ea typeface="Times New Roman" panose="02020603050405020304" pitchFamily="18" charset="0"/>
                <a:cs typeface="Arial" panose="020B0604020202020204" pitchFamily="34" charset="0"/>
              </a:rPr>
              <a:t>Place </a:t>
            </a:r>
            <a:r>
              <a:rPr lang="en-GB" altLang="en-US" dirty="0">
                <a:ea typeface="Times New Roman" panose="02020603050405020304" pitchFamily="18" charset="0"/>
                <a:cs typeface="Arial" panose="020B0604020202020204" pitchFamily="34" charset="0"/>
              </a:rPr>
              <a:t>the thermometer in the aluminium block and measure the temperature of the block. Record this as the ‘starting temperature’ of the block.</a:t>
            </a:r>
            <a:endParaRPr lang="en-GB" altLang="en-US" sz="1100" dirty="0"/>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endParaRPr lang="en-GB" altLang="en-US" dirty="0" smtClean="0">
              <a:ea typeface="Times New Roman" panose="02020603050405020304" pitchFamily="18" charset="0"/>
              <a:cs typeface="Arial" panose="020B0604020202020204" pitchFamily="34" charset="0"/>
            </a:endParaRP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smtClean="0">
                <a:ea typeface="Times New Roman" panose="02020603050405020304" pitchFamily="18" charset="0"/>
                <a:cs typeface="Arial" panose="020B0604020202020204" pitchFamily="34" charset="0"/>
              </a:rPr>
              <a:t>Switch </a:t>
            </a:r>
            <a:r>
              <a:rPr lang="en-GB" altLang="en-US" dirty="0">
                <a:ea typeface="Times New Roman" panose="02020603050405020304" pitchFamily="18" charset="0"/>
                <a:cs typeface="Arial" panose="020B0604020202020204" pitchFamily="34" charset="0"/>
              </a:rPr>
              <a:t>the </a:t>
            </a:r>
            <a:r>
              <a:rPr lang="en-GB" altLang="en-US" dirty="0" err="1">
                <a:ea typeface="Times New Roman" panose="02020603050405020304" pitchFamily="18" charset="0"/>
                <a:cs typeface="Arial" panose="020B0604020202020204" pitchFamily="34" charset="0"/>
              </a:rPr>
              <a:t>joulemeter</a:t>
            </a:r>
            <a:r>
              <a:rPr lang="en-GB" altLang="en-US" dirty="0">
                <a:ea typeface="Times New Roman" panose="02020603050405020304" pitchFamily="18" charset="0"/>
                <a:cs typeface="Arial" panose="020B0604020202020204" pitchFamily="34" charset="0"/>
              </a:rPr>
              <a:t> on and record the ‘starting’ reading of the </a:t>
            </a:r>
            <a:r>
              <a:rPr lang="en-GB" altLang="en-US" dirty="0" err="1">
                <a:ea typeface="Times New Roman" panose="02020603050405020304" pitchFamily="18" charset="0"/>
                <a:cs typeface="Arial" panose="020B0604020202020204" pitchFamily="34" charset="0"/>
              </a:rPr>
              <a:t>joulemeter</a:t>
            </a:r>
            <a:r>
              <a:rPr lang="en-GB" altLang="en-US" dirty="0">
                <a:ea typeface="Times New Roman" panose="02020603050405020304" pitchFamily="18" charset="0"/>
                <a:cs typeface="Arial" panose="020B0604020202020204" pitchFamily="34" charset="0"/>
              </a:rPr>
              <a:t>.</a:t>
            </a:r>
            <a:endParaRPr lang="en-GB" altLang="en-US" sz="1100" dirty="0"/>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endParaRPr lang="en-GB" altLang="en-US" dirty="0" smtClean="0">
              <a:ea typeface="Times New Roman" panose="02020603050405020304" pitchFamily="18" charset="0"/>
              <a:cs typeface="Arial" panose="020B0604020202020204" pitchFamily="34" charset="0"/>
            </a:endParaRP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smtClean="0">
                <a:ea typeface="Times New Roman" panose="02020603050405020304" pitchFamily="18" charset="0"/>
                <a:cs typeface="Arial" panose="020B0604020202020204" pitchFamily="34" charset="0"/>
              </a:rPr>
              <a:t>Switch </a:t>
            </a:r>
            <a:r>
              <a:rPr lang="en-GB" altLang="en-US" dirty="0">
                <a:ea typeface="Times New Roman" panose="02020603050405020304" pitchFamily="18" charset="0"/>
                <a:cs typeface="Arial" panose="020B0604020202020204" pitchFamily="34" charset="0"/>
              </a:rPr>
              <a:t>the power supply on.</a:t>
            </a:r>
            <a:endParaRPr lang="en-GB" altLang="en-US" sz="1100" dirty="0"/>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endParaRPr lang="en-GB" altLang="en-US" dirty="0" smtClean="0">
              <a:ea typeface="Times New Roman" panose="02020603050405020304" pitchFamily="18" charset="0"/>
              <a:cs typeface="Arial" panose="020B0604020202020204" pitchFamily="34" charset="0"/>
            </a:endParaRP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smtClean="0">
                <a:ea typeface="Times New Roman" panose="02020603050405020304" pitchFamily="18" charset="0"/>
                <a:cs typeface="Arial" panose="020B0604020202020204" pitchFamily="34" charset="0"/>
              </a:rPr>
              <a:t>Watch </a:t>
            </a:r>
            <a:r>
              <a:rPr lang="en-GB" altLang="en-US" dirty="0">
                <a:ea typeface="Times New Roman" panose="02020603050405020304" pitchFamily="18" charset="0"/>
                <a:cs typeface="Arial" panose="020B0604020202020204" pitchFamily="34" charset="0"/>
              </a:rPr>
              <a:t>the reading on the thermometer, and when it reaches about 15°C above the starting temperature, switch off the power supply.</a:t>
            </a:r>
            <a:endParaRPr lang="en-GB" altLang="en-US" sz="1100" dirty="0"/>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endParaRPr lang="en-GB" altLang="en-US" dirty="0" smtClean="0">
              <a:ea typeface="Times New Roman" panose="02020603050405020304" pitchFamily="18" charset="0"/>
              <a:cs typeface="Arial" panose="020B0604020202020204" pitchFamily="34" charset="0"/>
            </a:endParaRP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smtClean="0">
                <a:ea typeface="Times New Roman" panose="02020603050405020304" pitchFamily="18" charset="0"/>
                <a:cs typeface="Arial" panose="020B0604020202020204" pitchFamily="34" charset="0"/>
              </a:rPr>
              <a:t>Record how many flashes of light there were (each flash represents 100J).</a:t>
            </a:r>
            <a:endParaRPr lang="en-GB" altLang="en-US" sz="1100" dirty="0"/>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endParaRPr lang="en-GB" altLang="en-US" dirty="0" smtClean="0">
              <a:ea typeface="Times New Roman" panose="02020603050405020304" pitchFamily="18" charset="0"/>
              <a:cs typeface="Arial" panose="020B0604020202020204" pitchFamily="34" charset="0"/>
            </a:endParaRPr>
          </a:p>
          <a:p>
            <a:pPr marL="342900" lvl="0" indent="-342900" eaLnBrk="0" fontAlgn="base" hangingPunct="0">
              <a:spcBef>
                <a:spcPct val="0"/>
              </a:spcBef>
              <a:spcAft>
                <a:spcPct val="0"/>
              </a:spcAft>
              <a:buFont typeface="+mj-lt"/>
              <a:buAutoNum type="arabicPeriod"/>
              <a:tabLst>
                <a:tab pos="228600" algn="l"/>
                <a:tab pos="457200" algn="l"/>
                <a:tab pos="685800" algn="l"/>
                <a:tab pos="914400" algn="l"/>
                <a:tab pos="6446838" algn="r"/>
              </a:tabLst>
            </a:pPr>
            <a:r>
              <a:rPr lang="en-GB" altLang="en-US" dirty="0" smtClean="0">
                <a:ea typeface="Times New Roman" panose="02020603050405020304" pitchFamily="18" charset="0"/>
                <a:cs typeface="Arial" panose="020B0604020202020204" pitchFamily="34" charset="0"/>
              </a:rPr>
              <a:t>The </a:t>
            </a:r>
            <a:r>
              <a:rPr lang="en-GB" altLang="en-US" dirty="0">
                <a:ea typeface="Times New Roman" panose="02020603050405020304" pitchFamily="18" charset="0"/>
                <a:cs typeface="Arial" panose="020B0604020202020204" pitchFamily="34" charset="0"/>
              </a:rPr>
              <a:t>thermometer reading might continue to increase for up to a few minutes after the heater has been switched off. Measure and record the highest reading of the thermometer after the heater was switched off</a:t>
            </a:r>
            <a:r>
              <a:rPr lang="en-GB" altLang="en-US" dirty="0" smtClean="0">
                <a:ea typeface="Times New Roman" panose="02020603050405020304" pitchFamily="18" charset="0"/>
                <a:cs typeface="Arial" panose="020B0604020202020204" pitchFamily="34" charset="0"/>
              </a:rPr>
              <a:t>.</a:t>
            </a:r>
            <a:endParaRPr lang="en-GB" altLang="en-US" sz="3200" dirty="0"/>
          </a:p>
        </p:txBody>
      </p:sp>
      <p:sp>
        <p:nvSpPr>
          <p:cNvPr id="8" name="Rounded Rectangle 7"/>
          <p:cNvSpPr/>
          <p:nvPr/>
        </p:nvSpPr>
        <p:spPr>
          <a:xfrm>
            <a:off x="9261768" y="4075212"/>
            <a:ext cx="794672"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8992393" y="4869160"/>
            <a:ext cx="3091450" cy="184482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400" dirty="0" smtClean="0"/>
              <a:t>Create a table that will enable you to record all the bits of information you need to calculate SHC</a:t>
            </a:r>
            <a:endParaRPr lang="en-GB" sz="2400" dirty="0"/>
          </a:p>
        </p:txBody>
      </p:sp>
      <p:sp>
        <p:nvSpPr>
          <p:cNvPr id="3" name="Rectangle 2"/>
          <p:cNvSpPr/>
          <p:nvPr/>
        </p:nvSpPr>
        <p:spPr>
          <a:xfrm>
            <a:off x="9690290" y="66690"/>
            <a:ext cx="2501710" cy="369332"/>
          </a:xfrm>
          <a:prstGeom prst="rect">
            <a:avLst/>
          </a:prstGeom>
        </p:spPr>
        <p:txBody>
          <a:bodyPr wrap="none">
            <a:spAutoFit/>
          </a:bodyPr>
          <a:lstStyle/>
          <a:p>
            <a:r>
              <a:rPr lang="en-GB" dirty="0" smtClean="0">
                <a:hlinkClick r:id="rId3"/>
              </a:rPr>
              <a:t>Required practical video</a:t>
            </a:r>
            <a:r>
              <a:rPr lang="en-GB" dirty="0" smtClean="0"/>
              <a:t> </a:t>
            </a:r>
            <a:endParaRPr lang="en-GB" dirty="0"/>
          </a:p>
        </p:txBody>
      </p:sp>
      <p:pic>
        <p:nvPicPr>
          <p:cNvPr id="4" name="Picture 3"/>
          <p:cNvPicPr>
            <a:picLocks noChangeAspect="1"/>
          </p:cNvPicPr>
          <p:nvPr/>
        </p:nvPicPr>
        <p:blipFill>
          <a:blip r:embed="rId4"/>
          <a:stretch>
            <a:fillRect/>
          </a:stretch>
        </p:blipFill>
        <p:spPr>
          <a:xfrm>
            <a:off x="104118" y="66689"/>
            <a:ext cx="11710350" cy="985411"/>
          </a:xfrm>
          <a:prstGeom prst="rect">
            <a:avLst/>
          </a:prstGeom>
          <a:ln>
            <a:solidFill>
              <a:srgbClr val="00B0F0"/>
            </a:solidFill>
          </a:ln>
        </p:spPr>
      </p:pic>
    </p:spTree>
    <p:extLst>
      <p:ext uri="{BB962C8B-B14F-4D97-AF65-F5344CB8AC3E}">
        <p14:creationId xmlns:p14="http://schemas.microsoft.com/office/powerpoint/2010/main" val="112573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9062" y="211684"/>
            <a:ext cx="11953875" cy="2314575"/>
          </a:xfrm>
          <a:prstGeom prst="rect">
            <a:avLst/>
          </a:prstGeom>
          <a:ln>
            <a:solidFill>
              <a:srgbClr val="00B0F0"/>
            </a:solidFill>
          </a:ln>
        </p:spPr>
      </p:pic>
      <p:pic>
        <p:nvPicPr>
          <p:cNvPr id="6" name="Picture 5"/>
          <p:cNvPicPr>
            <a:picLocks noChangeAspect="1"/>
          </p:cNvPicPr>
          <p:nvPr/>
        </p:nvPicPr>
        <p:blipFill>
          <a:blip r:embed="rId3"/>
          <a:stretch>
            <a:fillRect/>
          </a:stretch>
        </p:blipFill>
        <p:spPr>
          <a:xfrm>
            <a:off x="1433101" y="725378"/>
            <a:ext cx="10280267" cy="5851176"/>
          </a:xfrm>
          <a:prstGeom prst="rect">
            <a:avLst/>
          </a:prstGeom>
          <a:ln>
            <a:solidFill>
              <a:srgbClr val="FF0000"/>
            </a:solidFill>
          </a:ln>
        </p:spPr>
      </p:pic>
    </p:spTree>
    <p:extLst>
      <p:ext uri="{BB962C8B-B14F-4D97-AF65-F5344CB8AC3E}">
        <p14:creationId xmlns:p14="http://schemas.microsoft.com/office/powerpoint/2010/main" val="29607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4300" y="87312"/>
            <a:ext cx="11963400" cy="347662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687566" y="87312"/>
            <a:ext cx="7168056" cy="6608052"/>
          </a:xfrm>
          <a:prstGeom prst="rect">
            <a:avLst/>
          </a:prstGeom>
          <a:ln>
            <a:solidFill>
              <a:srgbClr val="FF0000"/>
            </a:solidFill>
          </a:ln>
        </p:spPr>
      </p:pic>
    </p:spTree>
    <p:extLst>
      <p:ext uri="{BB962C8B-B14F-4D97-AF65-F5344CB8AC3E}">
        <p14:creationId xmlns:p14="http://schemas.microsoft.com/office/powerpoint/2010/main" val="403334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98370" y="81948"/>
            <a:ext cx="11943825" cy="353361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732022" y="1722643"/>
            <a:ext cx="11310173" cy="3785832"/>
          </a:xfrm>
          <a:prstGeom prst="rect">
            <a:avLst/>
          </a:prstGeom>
          <a:ln>
            <a:solidFill>
              <a:srgbClr val="FF0000"/>
            </a:solidFill>
          </a:ln>
        </p:spPr>
      </p:pic>
    </p:spTree>
    <p:extLst>
      <p:ext uri="{BB962C8B-B14F-4D97-AF65-F5344CB8AC3E}">
        <p14:creationId xmlns:p14="http://schemas.microsoft.com/office/powerpoint/2010/main" val="247096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40082" y="125960"/>
            <a:ext cx="11730578" cy="4509103"/>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685143" y="3310594"/>
            <a:ext cx="11400650" cy="2354482"/>
          </a:xfrm>
          <a:prstGeom prst="rect">
            <a:avLst/>
          </a:prstGeom>
          <a:ln>
            <a:solidFill>
              <a:srgbClr val="FF0000"/>
            </a:solidFill>
          </a:ln>
        </p:spPr>
      </p:pic>
    </p:spTree>
    <p:extLst>
      <p:ext uri="{BB962C8B-B14F-4D97-AF65-F5344CB8AC3E}">
        <p14:creationId xmlns:p14="http://schemas.microsoft.com/office/powerpoint/2010/main" val="103951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a:xfrm>
            <a:off x="1127448" y="188640"/>
            <a:ext cx="9144000" cy="1125538"/>
          </a:xfrm>
        </p:spPr>
        <p:txBody>
          <a:bodyPr>
            <a:normAutofit/>
          </a:bodyPr>
          <a:lstStyle/>
          <a:p>
            <a:pPr eaLnBrk="1" hangingPunct="1"/>
            <a:r>
              <a:rPr lang="en-GB" altLang="en-US" sz="3600" u="sng" dirty="0" smtClean="0">
                <a:latin typeface="Arial" panose="020B0604020202020204" pitchFamily="34" charset="0"/>
                <a:cs typeface="Arial" panose="020B0604020202020204" pitchFamily="34" charset="0"/>
              </a:rPr>
              <a:t>Heating curve – what is happening at each stage?</a:t>
            </a:r>
          </a:p>
        </p:txBody>
      </p:sp>
      <p:pic>
        <p:nvPicPr>
          <p:cNvPr id="266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400" y="1700808"/>
            <a:ext cx="105552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ounded Rectangle 16"/>
          <p:cNvSpPr/>
          <p:nvPr/>
        </p:nvSpPr>
        <p:spPr>
          <a:xfrm>
            <a:off x="2567608" y="1469407"/>
            <a:ext cx="3088773" cy="115922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smtClean="0"/>
              <a:t>Used to measure specific heat capacity (how much energy it takes to raise the temperature of a substance) </a:t>
            </a:r>
            <a:endParaRPr lang="en-GB" dirty="0"/>
          </a:p>
        </p:txBody>
      </p:sp>
      <p:cxnSp>
        <p:nvCxnSpPr>
          <p:cNvPr id="19" name="Straight Arrow Connector 18"/>
          <p:cNvCxnSpPr>
            <a:stCxn id="17" idx="2"/>
          </p:cNvCxnSpPr>
          <p:nvPr/>
        </p:nvCxnSpPr>
        <p:spPr>
          <a:xfrm>
            <a:off x="4111995" y="2628633"/>
            <a:ext cx="1623965" cy="15567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1" name="Straight Arrow Connector 20"/>
          <p:cNvCxnSpPr>
            <a:stCxn id="17" idx="2"/>
          </p:cNvCxnSpPr>
          <p:nvPr/>
        </p:nvCxnSpPr>
        <p:spPr>
          <a:xfrm flipH="1">
            <a:off x="2423592" y="2628633"/>
            <a:ext cx="1688403" cy="27445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 name="Straight Arrow Connector 6"/>
          <p:cNvCxnSpPr>
            <a:stCxn id="17" idx="3"/>
          </p:cNvCxnSpPr>
          <p:nvPr/>
        </p:nvCxnSpPr>
        <p:spPr>
          <a:xfrm>
            <a:off x="5656381" y="2049020"/>
            <a:ext cx="3708336" cy="33682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59239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105267" y="80962"/>
            <a:ext cx="10920085" cy="6660625"/>
          </a:xfrm>
          <a:prstGeom prst="rect">
            <a:avLst/>
          </a:prstGeom>
          <a:ln>
            <a:solidFill>
              <a:srgbClr val="00B0F0"/>
            </a:solidFill>
          </a:ln>
        </p:spPr>
      </p:pic>
      <p:pic>
        <p:nvPicPr>
          <p:cNvPr id="6" name="Picture 5"/>
          <p:cNvPicPr>
            <a:picLocks noChangeAspect="1"/>
          </p:cNvPicPr>
          <p:nvPr/>
        </p:nvPicPr>
        <p:blipFill>
          <a:blip r:embed="rId3"/>
          <a:stretch>
            <a:fillRect/>
          </a:stretch>
        </p:blipFill>
        <p:spPr>
          <a:xfrm>
            <a:off x="601419" y="1067648"/>
            <a:ext cx="11369701" cy="5673939"/>
          </a:xfrm>
          <a:prstGeom prst="rect">
            <a:avLst/>
          </a:prstGeom>
          <a:ln>
            <a:solidFill>
              <a:srgbClr val="00B0F0"/>
            </a:solidFill>
          </a:ln>
        </p:spPr>
      </p:pic>
    </p:spTree>
    <p:extLst>
      <p:ext uri="{BB962C8B-B14F-4D97-AF65-F5344CB8AC3E}">
        <p14:creationId xmlns:p14="http://schemas.microsoft.com/office/powerpoint/2010/main" val="57457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work done formula triang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5274" y="2095401"/>
            <a:ext cx="3698395" cy="2209220"/>
          </a:xfrm>
          <a:prstGeom prst="rect">
            <a:avLst/>
          </a:prstGeom>
          <a:noFill/>
          <a:extLst>
            <a:ext uri="{909E8E84-426E-40DD-AFC4-6F175D3DCCD1}">
              <a14:hiddenFill xmlns:a14="http://schemas.microsoft.com/office/drawing/2010/main">
                <a:solidFill>
                  <a:srgbClr val="FFFFFF"/>
                </a:solidFill>
              </a14:hiddenFill>
            </a:ext>
          </a:extLst>
        </p:spPr>
      </p:pic>
      <p:sp>
        <p:nvSpPr>
          <p:cNvPr id="34818" name="Rectangle 2"/>
          <p:cNvSpPr>
            <a:spLocks noGrp="1" noChangeArrowheads="1"/>
          </p:cNvSpPr>
          <p:nvPr>
            <p:ph type="title"/>
          </p:nvPr>
        </p:nvSpPr>
        <p:spPr>
          <a:xfrm>
            <a:off x="1776000" y="440768"/>
            <a:ext cx="8640000" cy="900000"/>
          </a:xfrm>
          <a:noFill/>
        </p:spPr>
        <p:txBody>
          <a:bodyPr>
            <a:normAutofit/>
          </a:bodyPr>
          <a:lstStyle/>
          <a:p>
            <a:pPr algn="ctr"/>
            <a:r>
              <a:rPr lang="en-GB" b="1" u="sng" dirty="0" smtClean="0"/>
              <a:t>Calculating power</a:t>
            </a:r>
          </a:p>
        </p:txBody>
      </p:sp>
      <p:sp>
        <p:nvSpPr>
          <p:cNvPr id="8" name="TextBox 7"/>
          <p:cNvSpPr txBox="1"/>
          <p:nvPr/>
        </p:nvSpPr>
        <p:spPr>
          <a:xfrm>
            <a:off x="880577" y="1654353"/>
            <a:ext cx="8496944" cy="1077218"/>
          </a:xfrm>
          <a:prstGeom prst="rect">
            <a:avLst/>
          </a:prstGeom>
          <a:noFill/>
        </p:spPr>
        <p:txBody>
          <a:bodyPr wrap="square" rtlCol="0">
            <a:spAutoFit/>
          </a:bodyPr>
          <a:lstStyle/>
          <a:p>
            <a:pPr algn="ctr"/>
            <a:r>
              <a:rPr lang="en-GB" sz="3200" b="1" dirty="0">
                <a:solidFill>
                  <a:srgbClr val="FF0000"/>
                </a:solidFill>
              </a:rPr>
              <a:t>Power is the amount of work done/energy transferred in a given time</a:t>
            </a:r>
          </a:p>
        </p:txBody>
      </p:sp>
      <p:sp>
        <p:nvSpPr>
          <p:cNvPr id="9" name="TextBox 8"/>
          <p:cNvSpPr txBox="1"/>
          <p:nvPr/>
        </p:nvSpPr>
        <p:spPr>
          <a:xfrm>
            <a:off x="967347" y="3045157"/>
            <a:ext cx="7920880" cy="1477328"/>
          </a:xfrm>
          <a:prstGeom prst="rect">
            <a:avLst/>
          </a:prstGeom>
          <a:noFill/>
        </p:spPr>
        <p:txBody>
          <a:bodyPr wrap="square" rtlCol="0">
            <a:spAutoFit/>
          </a:bodyPr>
          <a:lstStyle/>
          <a:p>
            <a:pPr algn="ctr"/>
            <a:r>
              <a:rPr lang="en-GB" sz="4000" b="1" dirty="0"/>
              <a:t>Power = work done / time</a:t>
            </a:r>
            <a:endParaRPr lang="en-GB" sz="2000" b="1" dirty="0"/>
          </a:p>
          <a:p>
            <a:pPr algn="ctr"/>
            <a:endParaRPr lang="en-GB" sz="1000" b="1" dirty="0"/>
          </a:p>
          <a:p>
            <a:pPr algn="ctr"/>
            <a:r>
              <a:rPr lang="en-GB" sz="4000" b="1" dirty="0"/>
              <a:t>P = W / t</a:t>
            </a:r>
          </a:p>
        </p:txBody>
      </p:sp>
      <p:sp>
        <p:nvSpPr>
          <p:cNvPr id="10" name="TextBox 9"/>
          <p:cNvSpPr txBox="1"/>
          <p:nvPr/>
        </p:nvSpPr>
        <p:spPr>
          <a:xfrm>
            <a:off x="1450428" y="4740348"/>
            <a:ext cx="8965572" cy="1569660"/>
          </a:xfrm>
          <a:prstGeom prst="rect">
            <a:avLst/>
          </a:prstGeom>
          <a:solidFill>
            <a:srgbClr val="FFFF00"/>
          </a:solidFill>
        </p:spPr>
        <p:txBody>
          <a:bodyPr wrap="square" rtlCol="0">
            <a:spAutoFit/>
          </a:bodyPr>
          <a:lstStyle/>
          <a:p>
            <a:pPr marL="514350" indent="-514350" algn="ctr">
              <a:buFont typeface="Arial" pitchFamily="34" charset="0"/>
              <a:buChar char="•"/>
            </a:pPr>
            <a:r>
              <a:rPr lang="en-GB" sz="3200" dirty="0"/>
              <a:t>P = power (</a:t>
            </a:r>
            <a:r>
              <a:rPr lang="en-GB" sz="3200" dirty="0" smtClean="0"/>
              <a:t>Watts (W)) or (Joules per second) (J/s)</a:t>
            </a:r>
            <a:endParaRPr lang="en-GB" sz="3200" dirty="0"/>
          </a:p>
          <a:p>
            <a:pPr marL="514350" indent="-514350" algn="ctr">
              <a:buFont typeface="Arial" pitchFamily="34" charset="0"/>
              <a:buChar char="•"/>
            </a:pPr>
            <a:r>
              <a:rPr lang="en-GB" sz="3200" dirty="0"/>
              <a:t>W = work done (</a:t>
            </a:r>
            <a:r>
              <a:rPr lang="en-GB" sz="3200" dirty="0" smtClean="0"/>
              <a:t>Joules) (J)</a:t>
            </a:r>
            <a:endParaRPr lang="en-GB" sz="3200" dirty="0"/>
          </a:p>
          <a:p>
            <a:pPr marL="514350" indent="-514350" algn="ctr">
              <a:buFont typeface="Arial" pitchFamily="34" charset="0"/>
              <a:buChar char="•"/>
            </a:pPr>
            <a:r>
              <a:rPr lang="en-GB" sz="3200" dirty="0"/>
              <a:t>t = time </a:t>
            </a:r>
            <a:r>
              <a:rPr lang="en-GB" sz="3200" dirty="0" smtClean="0"/>
              <a:t>(Seconds) (s</a:t>
            </a:r>
            <a:r>
              <a:rPr lang="en-GB" sz="3200" dirty="0"/>
              <a:t>)</a:t>
            </a:r>
          </a:p>
        </p:txBody>
      </p:sp>
    </p:spTree>
    <p:custDataLst>
      <p:tags r:id="rId1"/>
    </p:custDataLst>
    <p:extLst>
      <p:ext uri="{BB962C8B-B14F-4D97-AF65-F5344CB8AC3E}">
        <p14:creationId xmlns:p14="http://schemas.microsoft.com/office/powerpoint/2010/main" val="413416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46856" y="47600"/>
            <a:ext cx="6553200" cy="518160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5519936" y="274638"/>
            <a:ext cx="6572250" cy="6572250"/>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2740901" y="1270657"/>
            <a:ext cx="5848350" cy="5000625"/>
          </a:xfrm>
          <a:prstGeom prst="rect">
            <a:avLst/>
          </a:prstGeom>
          <a:ln>
            <a:solidFill>
              <a:srgbClr val="FF0000"/>
            </a:solidFill>
          </a:ln>
        </p:spPr>
      </p:pic>
    </p:spTree>
    <p:extLst>
      <p:ext uri="{BB962C8B-B14F-4D97-AF65-F5344CB8AC3E}">
        <p14:creationId xmlns:p14="http://schemas.microsoft.com/office/powerpoint/2010/main" val="207430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3352" y="44624"/>
            <a:ext cx="6534150" cy="672465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4465422" y="1772816"/>
            <a:ext cx="7390921" cy="2886533"/>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2811792" y="1465768"/>
            <a:ext cx="8957990" cy="4824536"/>
          </a:xfrm>
          <a:prstGeom prst="rect">
            <a:avLst/>
          </a:prstGeom>
          <a:ln>
            <a:solidFill>
              <a:srgbClr val="FF0000"/>
            </a:solidFill>
          </a:ln>
        </p:spPr>
      </p:pic>
    </p:spTree>
    <p:extLst>
      <p:ext uri="{BB962C8B-B14F-4D97-AF65-F5344CB8AC3E}">
        <p14:creationId xmlns:p14="http://schemas.microsoft.com/office/powerpoint/2010/main" val="354307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rotWithShape="1">
          <a:blip r:embed="rId2"/>
          <a:srcRect t="18270"/>
          <a:stretch/>
        </p:blipFill>
        <p:spPr>
          <a:xfrm>
            <a:off x="1185816" y="97594"/>
            <a:ext cx="9099010" cy="7807400"/>
          </a:xfrm>
          <a:prstGeom prst="rect">
            <a:avLst/>
          </a:prstGeom>
          <a:ln>
            <a:solidFill>
              <a:srgbClr val="00B0F0"/>
            </a:solidFill>
          </a:ln>
        </p:spPr>
      </p:pic>
    </p:spTree>
    <p:extLst>
      <p:ext uri="{BB962C8B-B14F-4D97-AF65-F5344CB8AC3E}">
        <p14:creationId xmlns:p14="http://schemas.microsoft.com/office/powerpoint/2010/main" val="30775682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1283243" y="-2694664"/>
            <a:ext cx="9099010" cy="9552664"/>
          </a:xfrm>
          <a:prstGeom prst="rect">
            <a:avLst/>
          </a:prstGeom>
          <a:ln>
            <a:solidFill>
              <a:srgbClr val="00B0F0"/>
            </a:solidFill>
          </a:ln>
        </p:spPr>
      </p:pic>
      <p:pic>
        <p:nvPicPr>
          <p:cNvPr id="6" name="Picture 5"/>
          <p:cNvPicPr>
            <a:picLocks noChangeAspect="1"/>
          </p:cNvPicPr>
          <p:nvPr/>
        </p:nvPicPr>
        <p:blipFill>
          <a:blip r:embed="rId3"/>
          <a:stretch>
            <a:fillRect/>
          </a:stretch>
        </p:blipFill>
        <p:spPr>
          <a:xfrm>
            <a:off x="5072906" y="1027906"/>
            <a:ext cx="6942337" cy="4965305"/>
          </a:xfrm>
          <a:prstGeom prst="rect">
            <a:avLst/>
          </a:prstGeom>
          <a:ln>
            <a:solidFill>
              <a:srgbClr val="FF0000"/>
            </a:solidFill>
          </a:ln>
        </p:spPr>
      </p:pic>
    </p:spTree>
    <p:extLst>
      <p:ext uri="{BB962C8B-B14F-4D97-AF65-F5344CB8AC3E}">
        <p14:creationId xmlns:p14="http://schemas.microsoft.com/office/powerpoint/2010/main" val="111237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1"/>
            <a:ext cx="11603421" cy="672597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656463" y="1675551"/>
            <a:ext cx="11443868" cy="5117891"/>
          </a:xfrm>
          <a:prstGeom prst="rect">
            <a:avLst/>
          </a:prstGeom>
          <a:ln>
            <a:solidFill>
              <a:srgbClr val="00B0F0"/>
            </a:solidFill>
          </a:ln>
        </p:spPr>
      </p:pic>
    </p:spTree>
    <p:extLst>
      <p:ext uri="{BB962C8B-B14F-4D97-AF65-F5344CB8AC3E}">
        <p14:creationId xmlns:p14="http://schemas.microsoft.com/office/powerpoint/2010/main" val="388214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274638"/>
            <a:ext cx="8496944" cy="922114"/>
          </a:xfrm>
          <a:noFill/>
        </p:spPr>
        <p:txBody>
          <a:bodyPr/>
          <a:lstStyle/>
          <a:p>
            <a:pPr algn="ctr"/>
            <a:r>
              <a:rPr lang="en-GB" b="1" u="sng" dirty="0" smtClean="0"/>
              <a:t>Energy and efficiency </a:t>
            </a:r>
            <a:endParaRPr lang="en-GB" b="1" u="sng" dirty="0"/>
          </a:p>
        </p:txBody>
      </p:sp>
      <p:sp>
        <p:nvSpPr>
          <p:cNvPr id="3" name="Content Placeholder 2"/>
          <p:cNvSpPr>
            <a:spLocks noGrp="1"/>
          </p:cNvSpPr>
          <p:nvPr>
            <p:ph idx="1"/>
          </p:nvPr>
        </p:nvSpPr>
        <p:spPr>
          <a:xfrm>
            <a:off x="1775520" y="1412776"/>
            <a:ext cx="8640960" cy="1512168"/>
          </a:xfrm>
        </p:spPr>
        <p:txBody>
          <a:bodyPr>
            <a:normAutofit/>
          </a:bodyPr>
          <a:lstStyle/>
          <a:p>
            <a:pPr>
              <a:buNone/>
            </a:pPr>
            <a:r>
              <a:rPr lang="en-GB" sz="2400" b="1" u="sng" dirty="0"/>
              <a:t>Efficiency limits </a:t>
            </a:r>
          </a:p>
          <a:p>
            <a:r>
              <a:rPr lang="en-GB" sz="2400" dirty="0"/>
              <a:t>No machine can be more than 100% efficient because we can never get more energy from a machine than we put into it </a:t>
            </a:r>
          </a:p>
        </p:txBody>
      </p:sp>
      <p:sp>
        <p:nvSpPr>
          <p:cNvPr id="11" name="Content Placeholder 2"/>
          <p:cNvSpPr txBox="1">
            <a:spLocks/>
          </p:cNvSpPr>
          <p:nvPr/>
        </p:nvSpPr>
        <p:spPr>
          <a:xfrm>
            <a:off x="1775520" y="2909181"/>
            <a:ext cx="8301608" cy="1368152"/>
          </a:xfrm>
          <a:prstGeom prst="rect">
            <a:avLst/>
          </a:prstGeom>
        </p:spPr>
        <p:txBody>
          <a:bodyPr vert="horz" lIns="91440" tIns="45720" rIns="91440" bIns="45720" rtlCol="0">
            <a:normAutofit/>
          </a:bodyPr>
          <a:lstStyle/>
          <a:p>
            <a:pPr marL="342900" indent="-342900">
              <a:spcBef>
                <a:spcPct val="20000"/>
              </a:spcBef>
              <a:defRPr/>
            </a:pPr>
            <a:r>
              <a:rPr lang="en-GB" sz="2400" b="1" u="sng" dirty="0"/>
              <a:t>Improving efficiency </a:t>
            </a:r>
          </a:p>
          <a:p>
            <a:pPr marL="342900" indent="-342900">
              <a:spcBef>
                <a:spcPct val="20000"/>
              </a:spcBef>
              <a:defRPr/>
            </a:pPr>
            <a:endParaRPr lang="en-GB" sz="2400" dirty="0"/>
          </a:p>
        </p:txBody>
      </p:sp>
      <p:graphicFrame>
        <p:nvGraphicFramePr>
          <p:cNvPr id="12" name="Table 11"/>
          <p:cNvGraphicFramePr>
            <a:graphicFrameLocks noGrp="1"/>
          </p:cNvGraphicFramePr>
          <p:nvPr>
            <p:extLst>
              <p:ext uri="{D42A27DB-BD31-4B8C-83A1-F6EECF244321}">
                <p14:modId xmlns:p14="http://schemas.microsoft.com/office/powerpoint/2010/main" val="3128883686"/>
              </p:ext>
            </p:extLst>
          </p:nvPr>
        </p:nvGraphicFramePr>
        <p:xfrm>
          <a:off x="255939" y="3430635"/>
          <a:ext cx="11824138" cy="3296920"/>
        </p:xfrm>
        <a:graphic>
          <a:graphicData uri="http://schemas.openxmlformats.org/drawingml/2006/table">
            <a:tbl>
              <a:tblPr firstRow="1" bandRow="1">
                <a:tableStyleId>{5940675A-B579-460E-94D1-54222C63F5DA}</a:tableStyleId>
              </a:tblPr>
              <a:tblGrid>
                <a:gridCol w="5912069">
                  <a:extLst>
                    <a:ext uri="{9D8B030D-6E8A-4147-A177-3AD203B41FA5}">
                      <a16:colId xmlns:a16="http://schemas.microsoft.com/office/drawing/2014/main" val="20000"/>
                    </a:ext>
                  </a:extLst>
                </a:gridCol>
                <a:gridCol w="5912069">
                  <a:extLst>
                    <a:ext uri="{9D8B030D-6E8A-4147-A177-3AD203B41FA5}">
                      <a16:colId xmlns:a16="http://schemas.microsoft.com/office/drawing/2014/main" val="20001"/>
                    </a:ext>
                  </a:extLst>
                </a:gridCol>
              </a:tblGrid>
              <a:tr h="370840">
                <a:tc>
                  <a:txBody>
                    <a:bodyPr/>
                    <a:lstStyle/>
                    <a:p>
                      <a:pPr algn="ctr"/>
                      <a:r>
                        <a:rPr lang="en-GB" b="1" i="1" dirty="0" smtClean="0">
                          <a:solidFill>
                            <a:schemeClr val="tx1"/>
                          </a:solidFill>
                        </a:rPr>
                        <a:t>Why machines waste energy </a:t>
                      </a:r>
                      <a:endParaRPr lang="en-GB" b="1" i="1" dirty="0">
                        <a:solidFill>
                          <a:schemeClr val="tx1"/>
                        </a:solidFill>
                      </a:endParaRPr>
                    </a:p>
                  </a:txBody>
                  <a:tcPr>
                    <a:solidFill>
                      <a:schemeClr val="bg1">
                        <a:lumMod val="75000"/>
                      </a:schemeClr>
                    </a:solidFill>
                  </a:tcPr>
                </a:tc>
                <a:tc>
                  <a:txBody>
                    <a:bodyPr/>
                    <a:lstStyle/>
                    <a:p>
                      <a:pPr algn="ctr"/>
                      <a:r>
                        <a:rPr lang="en-GB" b="1" i="1" dirty="0" smtClean="0">
                          <a:solidFill>
                            <a:schemeClr val="tx1"/>
                          </a:solidFill>
                        </a:rPr>
                        <a:t>How to reduce the problem </a:t>
                      </a:r>
                      <a:endParaRPr lang="en-GB" b="1" i="1" dirty="0">
                        <a:solidFill>
                          <a:schemeClr val="tx1"/>
                        </a:solidFill>
                      </a:endParaRPr>
                    </a:p>
                  </a:txBody>
                  <a:tcPr>
                    <a:solidFill>
                      <a:schemeClr val="bg1">
                        <a:lumMod val="75000"/>
                      </a:schemeClr>
                    </a:solidFill>
                  </a:tcPr>
                </a:tc>
                <a:extLst>
                  <a:ext uri="{0D108BD9-81ED-4DB2-BD59-A6C34878D82A}">
                    <a16:rowId xmlns:a16="http://schemas.microsoft.com/office/drawing/2014/main" val="10000"/>
                  </a:ext>
                </a:extLst>
              </a:tr>
              <a:tr h="370840">
                <a:tc>
                  <a:txBody>
                    <a:bodyPr/>
                    <a:lstStyle/>
                    <a:p>
                      <a:r>
                        <a:rPr lang="en-GB" sz="2400" dirty="0" smtClean="0"/>
                        <a:t>Friction between moving parts causes heating </a:t>
                      </a:r>
                      <a:endParaRPr lang="en-GB" sz="2400" dirty="0"/>
                    </a:p>
                  </a:txBody>
                  <a:tcPr/>
                </a:tc>
                <a:tc>
                  <a:txBody>
                    <a:bodyPr/>
                    <a:lstStyle/>
                    <a:p>
                      <a:r>
                        <a:rPr lang="en-GB" sz="2400" dirty="0" smtClean="0">
                          <a:solidFill>
                            <a:srgbClr val="FF0000"/>
                          </a:solidFill>
                        </a:rPr>
                        <a:t>Lubricate the moving parts to reduce friction </a:t>
                      </a:r>
                      <a:endParaRPr lang="en-GB" sz="2400" dirty="0">
                        <a:solidFill>
                          <a:srgbClr val="FF0000"/>
                        </a:solidFill>
                      </a:endParaRPr>
                    </a:p>
                  </a:txBody>
                  <a:tcPr/>
                </a:tc>
                <a:extLst>
                  <a:ext uri="{0D108BD9-81ED-4DB2-BD59-A6C34878D82A}">
                    <a16:rowId xmlns:a16="http://schemas.microsoft.com/office/drawing/2014/main" val="10001"/>
                  </a:ext>
                </a:extLst>
              </a:tr>
              <a:tr h="370840">
                <a:tc>
                  <a:txBody>
                    <a:bodyPr/>
                    <a:lstStyle/>
                    <a:p>
                      <a:r>
                        <a:rPr lang="en-GB" sz="2400" dirty="0" smtClean="0"/>
                        <a:t>The resistance of a wire causes the wire to get hot when a current passes through it </a:t>
                      </a:r>
                      <a:endParaRPr lang="en-GB" sz="2400" dirty="0"/>
                    </a:p>
                  </a:txBody>
                  <a:tcPr/>
                </a:tc>
                <a:tc>
                  <a:txBody>
                    <a:bodyPr/>
                    <a:lstStyle/>
                    <a:p>
                      <a:r>
                        <a:rPr lang="en-GB" sz="2400" dirty="0" smtClean="0">
                          <a:solidFill>
                            <a:srgbClr val="FF0000"/>
                          </a:solidFill>
                        </a:rPr>
                        <a:t>In circuits,</a:t>
                      </a:r>
                      <a:r>
                        <a:rPr lang="en-GB" sz="2400" baseline="0" dirty="0" smtClean="0">
                          <a:solidFill>
                            <a:srgbClr val="FF0000"/>
                          </a:solidFill>
                        </a:rPr>
                        <a:t> use wires with as little electrical resistance as possible </a:t>
                      </a:r>
                      <a:endParaRPr lang="en-GB" sz="2400" dirty="0">
                        <a:solidFill>
                          <a:srgbClr val="FF0000"/>
                        </a:solidFill>
                      </a:endParaRPr>
                    </a:p>
                  </a:txBody>
                  <a:tcPr/>
                </a:tc>
                <a:extLst>
                  <a:ext uri="{0D108BD9-81ED-4DB2-BD59-A6C34878D82A}">
                    <a16:rowId xmlns:a16="http://schemas.microsoft.com/office/drawing/2014/main" val="10002"/>
                  </a:ext>
                </a:extLst>
              </a:tr>
              <a:tr h="370840">
                <a:tc>
                  <a:txBody>
                    <a:bodyPr/>
                    <a:lstStyle/>
                    <a:p>
                      <a:r>
                        <a:rPr lang="en-GB" sz="2400" dirty="0" smtClean="0"/>
                        <a:t>Air resistance causes energy transfer to the surroundings </a:t>
                      </a:r>
                      <a:endParaRPr lang="en-GB" sz="2400" dirty="0"/>
                    </a:p>
                  </a:txBody>
                  <a:tcPr/>
                </a:tc>
                <a:tc>
                  <a:txBody>
                    <a:bodyPr/>
                    <a:lstStyle/>
                    <a:p>
                      <a:r>
                        <a:rPr lang="en-GB" sz="2400" dirty="0" smtClean="0">
                          <a:solidFill>
                            <a:srgbClr val="FF0000"/>
                          </a:solidFill>
                        </a:rPr>
                        <a:t>Streamline the shapes of moving</a:t>
                      </a:r>
                      <a:r>
                        <a:rPr lang="en-GB" sz="2400" baseline="0" dirty="0" smtClean="0">
                          <a:solidFill>
                            <a:srgbClr val="FF0000"/>
                          </a:solidFill>
                        </a:rPr>
                        <a:t> objects to reduce air resistance </a:t>
                      </a:r>
                      <a:endParaRPr lang="en-GB" sz="2400" dirty="0">
                        <a:solidFill>
                          <a:srgbClr val="FF0000"/>
                        </a:solidFill>
                      </a:endParaRPr>
                    </a:p>
                  </a:txBody>
                  <a:tcPr/>
                </a:tc>
                <a:extLst>
                  <a:ext uri="{0D108BD9-81ED-4DB2-BD59-A6C34878D82A}">
                    <a16:rowId xmlns:a16="http://schemas.microsoft.com/office/drawing/2014/main" val="10003"/>
                  </a:ext>
                </a:extLst>
              </a:tr>
              <a:tr h="370840">
                <a:tc>
                  <a:txBody>
                    <a:bodyPr/>
                    <a:lstStyle/>
                    <a:p>
                      <a:r>
                        <a:rPr lang="en-GB" sz="2400" dirty="0" smtClean="0"/>
                        <a:t>Sound created by machinery causes energy transfer to the surroundings </a:t>
                      </a:r>
                      <a:endParaRPr lang="en-GB" sz="2400" dirty="0"/>
                    </a:p>
                  </a:txBody>
                  <a:tcPr/>
                </a:tc>
                <a:tc>
                  <a:txBody>
                    <a:bodyPr/>
                    <a:lstStyle/>
                    <a:p>
                      <a:r>
                        <a:rPr lang="en-GB" sz="2400" dirty="0" smtClean="0">
                          <a:solidFill>
                            <a:srgbClr val="FF0000"/>
                          </a:solidFill>
                        </a:rPr>
                        <a:t>Cut out noise (e.g. Tighten loose parts to reduce vibration) </a:t>
                      </a:r>
                      <a:endParaRPr lang="en-GB" sz="2400" dirty="0">
                        <a:solidFill>
                          <a:srgbClr val="FF0000"/>
                        </a:solidFil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458924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1587"/>
            <a:ext cx="9154510" cy="6742649"/>
          </a:xfrm>
          <a:prstGeom prst="rect">
            <a:avLst/>
          </a:prstGeom>
          <a:ln>
            <a:solidFill>
              <a:srgbClr val="00B0F0"/>
            </a:solidFill>
          </a:ln>
        </p:spPr>
      </p:pic>
    </p:spTree>
    <p:extLst>
      <p:ext uri="{BB962C8B-B14F-4D97-AF65-F5344CB8AC3E}">
        <p14:creationId xmlns:p14="http://schemas.microsoft.com/office/powerpoint/2010/main" val="41041437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22114"/>
          </a:xfrm>
          <a:noFill/>
        </p:spPr>
        <p:txBody>
          <a:bodyPr/>
          <a:lstStyle/>
          <a:p>
            <a:pPr algn="ctr"/>
            <a:r>
              <a:rPr lang="en-GB" b="1" u="sng" dirty="0" smtClean="0"/>
              <a:t>Energy and efficiency </a:t>
            </a:r>
            <a:endParaRPr lang="en-GB" b="1" u="sng" dirty="0"/>
          </a:p>
        </p:txBody>
      </p:sp>
      <p:sp>
        <p:nvSpPr>
          <p:cNvPr id="3" name="Content Placeholder 2"/>
          <p:cNvSpPr>
            <a:spLocks noGrp="1"/>
          </p:cNvSpPr>
          <p:nvPr>
            <p:ph idx="1"/>
          </p:nvPr>
        </p:nvSpPr>
        <p:spPr>
          <a:xfrm>
            <a:off x="1981200" y="1268761"/>
            <a:ext cx="8229600" cy="1368152"/>
          </a:xfrm>
        </p:spPr>
        <p:txBody>
          <a:bodyPr>
            <a:normAutofit/>
          </a:bodyPr>
          <a:lstStyle/>
          <a:p>
            <a:r>
              <a:rPr lang="en-GB" sz="2800" dirty="0"/>
              <a:t>Weight is measured in </a:t>
            </a:r>
            <a:r>
              <a:rPr lang="en-GB" sz="2800" dirty="0" err="1">
                <a:solidFill>
                  <a:schemeClr val="tx2"/>
                </a:solidFill>
              </a:rPr>
              <a:t>Newtons</a:t>
            </a:r>
            <a:r>
              <a:rPr lang="en-GB" sz="2800" dirty="0"/>
              <a:t> (N) </a:t>
            </a:r>
          </a:p>
          <a:p>
            <a:r>
              <a:rPr lang="en-GB" sz="2800" dirty="0"/>
              <a:t>Energy is measured in </a:t>
            </a:r>
            <a:r>
              <a:rPr lang="en-GB" sz="2800" dirty="0">
                <a:solidFill>
                  <a:schemeClr val="tx2"/>
                </a:solidFill>
              </a:rPr>
              <a:t>Joules</a:t>
            </a:r>
            <a:r>
              <a:rPr lang="en-GB" sz="2800" dirty="0"/>
              <a:t> (J)</a:t>
            </a:r>
          </a:p>
        </p:txBody>
      </p:sp>
      <p:pic>
        <p:nvPicPr>
          <p:cNvPr id="1026" name="Picture 2" descr="http://www.passmyexams.co.uk/GCSE/physics/images/bulb_sankey_01.jpg">
            <a:hlinkClick r:id="rId3"/>
          </p:cNvPr>
          <p:cNvPicPr>
            <a:picLocks noChangeAspect="1" noChangeArrowheads="1"/>
          </p:cNvPicPr>
          <p:nvPr/>
        </p:nvPicPr>
        <p:blipFill>
          <a:blip r:embed="rId4" cstate="print"/>
          <a:srcRect/>
          <a:stretch>
            <a:fillRect/>
          </a:stretch>
        </p:blipFill>
        <p:spPr bwMode="auto">
          <a:xfrm>
            <a:off x="1991545" y="2348880"/>
            <a:ext cx="5256583" cy="2520280"/>
          </a:xfrm>
          <a:prstGeom prst="rect">
            <a:avLst/>
          </a:prstGeom>
          <a:noFill/>
        </p:spPr>
      </p:pic>
      <p:sp>
        <p:nvSpPr>
          <p:cNvPr id="5" name="TextBox 4"/>
          <p:cNvSpPr txBox="1"/>
          <p:nvPr/>
        </p:nvSpPr>
        <p:spPr>
          <a:xfrm>
            <a:off x="7536160" y="2780928"/>
            <a:ext cx="4464496" cy="1569660"/>
          </a:xfrm>
          <a:prstGeom prst="rect">
            <a:avLst/>
          </a:prstGeom>
          <a:noFill/>
        </p:spPr>
        <p:txBody>
          <a:bodyPr wrap="square" rtlCol="0">
            <a:spAutoFit/>
          </a:bodyPr>
          <a:lstStyle/>
          <a:p>
            <a:r>
              <a:rPr lang="en-GB" sz="2400" b="1" u="sng" dirty="0"/>
              <a:t>Sankey diagrams </a:t>
            </a:r>
          </a:p>
          <a:p>
            <a:r>
              <a:rPr lang="en-GB" sz="2400" dirty="0"/>
              <a:t>Shows how we can represent any energy transfer where energy is wasted </a:t>
            </a:r>
          </a:p>
        </p:txBody>
      </p:sp>
      <p:sp>
        <p:nvSpPr>
          <p:cNvPr id="6" name="Rectangle 5"/>
          <p:cNvSpPr/>
          <p:nvPr/>
        </p:nvSpPr>
        <p:spPr>
          <a:xfrm>
            <a:off x="2135560" y="4912712"/>
            <a:ext cx="7920880" cy="461665"/>
          </a:xfrm>
          <a:prstGeom prst="rect">
            <a:avLst/>
          </a:prstGeom>
          <a:ln>
            <a:solidFill>
              <a:schemeClr val="accent1"/>
            </a:solidFill>
          </a:ln>
        </p:spPr>
        <p:txBody>
          <a:bodyPr wrap="square">
            <a:spAutoFit/>
          </a:bodyPr>
          <a:lstStyle/>
          <a:p>
            <a:pPr algn="ctr"/>
            <a:r>
              <a:rPr lang="en-GB" sz="2400" dirty="0"/>
              <a:t>Input energy = useful energy delivered + energy wasted </a:t>
            </a:r>
          </a:p>
        </p:txBody>
      </p:sp>
      <p:sp>
        <p:nvSpPr>
          <p:cNvPr id="7" name="Rectangle 6"/>
          <p:cNvSpPr/>
          <p:nvPr/>
        </p:nvSpPr>
        <p:spPr>
          <a:xfrm>
            <a:off x="2135560" y="5677797"/>
            <a:ext cx="7920880" cy="830997"/>
          </a:xfrm>
          <a:prstGeom prst="rect">
            <a:avLst/>
          </a:prstGeom>
          <a:ln>
            <a:solidFill>
              <a:schemeClr val="accent1"/>
            </a:solidFill>
          </a:ln>
        </p:spPr>
        <p:txBody>
          <a:bodyPr wrap="square">
            <a:spAutoFit/>
          </a:bodyPr>
          <a:lstStyle/>
          <a:p>
            <a:pPr algn="ctr"/>
            <a:r>
              <a:rPr lang="en-GB" sz="2400" dirty="0"/>
              <a:t>Efficiency = useful energy transferred by the device </a:t>
            </a:r>
          </a:p>
          <a:p>
            <a:pPr algn="ctr"/>
            <a:r>
              <a:rPr lang="en-GB" sz="2400" dirty="0"/>
              <a:t>                     Total energy supplied to the device </a:t>
            </a:r>
          </a:p>
        </p:txBody>
      </p:sp>
      <p:cxnSp>
        <p:nvCxnSpPr>
          <p:cNvPr id="9" name="Straight Connector 8"/>
          <p:cNvCxnSpPr/>
          <p:nvPr/>
        </p:nvCxnSpPr>
        <p:spPr>
          <a:xfrm>
            <a:off x="4367808" y="6093296"/>
            <a:ext cx="4824536" cy="0"/>
          </a:xfrm>
          <a:prstGeom prst="line">
            <a:avLst/>
          </a:prstGeom>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9336360" y="5805264"/>
            <a:ext cx="792088" cy="400110"/>
          </a:xfrm>
          <a:prstGeom prst="rect">
            <a:avLst/>
          </a:prstGeom>
          <a:noFill/>
        </p:spPr>
        <p:txBody>
          <a:bodyPr wrap="square" rtlCol="0">
            <a:spAutoFit/>
          </a:bodyPr>
          <a:lstStyle/>
          <a:p>
            <a:r>
              <a:rPr lang="en-GB" sz="2000" dirty="0"/>
              <a:t>X 100 </a:t>
            </a:r>
          </a:p>
        </p:txBody>
      </p:sp>
    </p:spTree>
    <p:custDataLst>
      <p:tags r:id="rId1"/>
    </p:custDataLst>
    <p:extLst>
      <p:ext uri="{BB962C8B-B14F-4D97-AF65-F5344CB8AC3E}">
        <p14:creationId xmlns:p14="http://schemas.microsoft.com/office/powerpoint/2010/main" val="310094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9336" y="-9059"/>
            <a:ext cx="9721080" cy="746465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487488" y="1988840"/>
            <a:ext cx="9649072" cy="3441803"/>
          </a:xfrm>
          <a:prstGeom prst="rect">
            <a:avLst/>
          </a:prstGeom>
          <a:ln>
            <a:solidFill>
              <a:srgbClr val="FF0000"/>
            </a:solidFill>
          </a:ln>
        </p:spPr>
      </p:pic>
    </p:spTree>
    <p:extLst>
      <p:ext uri="{BB962C8B-B14F-4D97-AF65-F5344CB8AC3E}">
        <p14:creationId xmlns:p14="http://schemas.microsoft.com/office/powerpoint/2010/main" val="140026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96320" y="0"/>
            <a:ext cx="7504386" cy="678968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204177" y="1409206"/>
            <a:ext cx="9528649" cy="1891042"/>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2079363" y="3394841"/>
            <a:ext cx="9778275" cy="3348203"/>
          </a:xfrm>
          <a:prstGeom prst="rect">
            <a:avLst/>
          </a:prstGeom>
          <a:ln>
            <a:solidFill>
              <a:srgbClr val="00B0F0"/>
            </a:solidFill>
          </a:ln>
        </p:spPr>
      </p:pic>
    </p:spTree>
    <p:extLst>
      <p:ext uri="{BB962C8B-B14F-4D97-AF65-F5344CB8AC3E}">
        <p14:creationId xmlns:p14="http://schemas.microsoft.com/office/powerpoint/2010/main" val="62073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3259" y="47469"/>
            <a:ext cx="5724128" cy="922114"/>
          </a:xfrm>
          <a:solidFill>
            <a:schemeClr val="bg1"/>
          </a:solidFill>
        </p:spPr>
        <p:txBody>
          <a:bodyPr/>
          <a:lstStyle/>
          <a:p>
            <a:pPr algn="ctr"/>
            <a:r>
              <a:rPr lang="en-GB" b="1" i="1" u="sng" dirty="0" smtClean="0"/>
              <a:t>Fuel for electricity </a:t>
            </a:r>
            <a:endParaRPr lang="en-GB" b="1" i="1" u="sng" dirty="0"/>
          </a:p>
        </p:txBody>
      </p:sp>
      <p:sp>
        <p:nvSpPr>
          <p:cNvPr id="3" name="Content Placeholder 2"/>
          <p:cNvSpPr>
            <a:spLocks noGrp="1"/>
          </p:cNvSpPr>
          <p:nvPr>
            <p:ph idx="1"/>
          </p:nvPr>
        </p:nvSpPr>
        <p:spPr>
          <a:xfrm>
            <a:off x="69325" y="2680348"/>
            <a:ext cx="8748464" cy="3273227"/>
          </a:xfrm>
        </p:spPr>
        <p:txBody>
          <a:bodyPr>
            <a:normAutofit/>
          </a:bodyPr>
          <a:lstStyle/>
          <a:p>
            <a:pPr>
              <a:buNone/>
            </a:pPr>
            <a:r>
              <a:rPr lang="en-GB" sz="2400" dirty="0"/>
              <a:t>Almost all of the electricity you use is generated in </a:t>
            </a:r>
            <a:r>
              <a:rPr lang="en-GB" sz="2400" b="1" u="sng" dirty="0"/>
              <a:t>power stations</a:t>
            </a:r>
          </a:p>
        </p:txBody>
      </p:sp>
      <p:pic>
        <p:nvPicPr>
          <p:cNvPr id="4" name="Picture 2" descr="http://www.revisionworld.com/sites/revisionworld.com/files/imce/coal-fired-power-station2.gif">
            <a:hlinkClick r:id="rId3"/>
          </p:cNvPr>
          <p:cNvPicPr>
            <a:picLocks noChangeAspect="1" noChangeArrowheads="1"/>
          </p:cNvPicPr>
          <p:nvPr/>
        </p:nvPicPr>
        <p:blipFill>
          <a:blip r:embed="rId4" cstate="print"/>
          <a:srcRect/>
          <a:stretch>
            <a:fillRect/>
          </a:stretch>
        </p:blipFill>
        <p:spPr bwMode="auto">
          <a:xfrm>
            <a:off x="831791" y="3153379"/>
            <a:ext cx="7223532" cy="3645025"/>
          </a:xfrm>
          <a:prstGeom prst="rect">
            <a:avLst/>
          </a:prstGeom>
          <a:noFill/>
        </p:spPr>
      </p:pic>
      <p:sp>
        <p:nvSpPr>
          <p:cNvPr id="7" name="TextBox 6"/>
          <p:cNvSpPr txBox="1"/>
          <p:nvPr/>
        </p:nvSpPr>
        <p:spPr>
          <a:xfrm>
            <a:off x="507797" y="166039"/>
            <a:ext cx="3935760" cy="2246769"/>
          </a:xfrm>
          <a:prstGeom prst="rect">
            <a:avLst/>
          </a:prstGeom>
          <a:noFill/>
          <a:ln>
            <a:solidFill>
              <a:srgbClr val="00B0F0"/>
            </a:solidFill>
          </a:ln>
        </p:spPr>
        <p:txBody>
          <a:bodyPr wrap="square" rtlCol="0">
            <a:spAutoFit/>
          </a:bodyPr>
          <a:lstStyle/>
          <a:p>
            <a:r>
              <a:rPr lang="en-GB" sz="2000" b="1" u="sng" dirty="0"/>
              <a:t>Biofuels</a:t>
            </a:r>
            <a:r>
              <a:rPr lang="en-GB" sz="2000" dirty="0"/>
              <a:t>: methane gas from cows, manure, sewage works can be used in power stations. Biofuels are renewable and carbon neutral because the carbon dioxide taken in can balance the amount released when it burns     </a:t>
            </a:r>
          </a:p>
        </p:txBody>
      </p:sp>
      <p:sp>
        <p:nvSpPr>
          <p:cNvPr id="8" name="Rectangle 7"/>
          <p:cNvSpPr/>
          <p:nvPr/>
        </p:nvSpPr>
        <p:spPr>
          <a:xfrm>
            <a:off x="69325" y="2649324"/>
            <a:ext cx="8388424" cy="4149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8918176" y="2831038"/>
            <a:ext cx="3024337" cy="3785652"/>
          </a:xfrm>
          <a:prstGeom prst="rect">
            <a:avLst/>
          </a:prstGeom>
          <a:noFill/>
          <a:ln>
            <a:solidFill>
              <a:srgbClr val="00B0F0"/>
            </a:solidFill>
          </a:ln>
        </p:spPr>
        <p:txBody>
          <a:bodyPr wrap="square" rtlCol="0">
            <a:spAutoFit/>
          </a:bodyPr>
          <a:lstStyle/>
          <a:p>
            <a:r>
              <a:rPr lang="en-GB" sz="2400" b="1" u="sng" dirty="0" smtClean="0"/>
              <a:t>Advantages</a:t>
            </a:r>
          </a:p>
          <a:p>
            <a:r>
              <a:rPr lang="en-GB" sz="2400" dirty="0" smtClean="0"/>
              <a:t>Can be used for base load of electricity</a:t>
            </a:r>
          </a:p>
          <a:p>
            <a:r>
              <a:rPr lang="en-GB" sz="2400" dirty="0" smtClean="0"/>
              <a:t>Reliable</a:t>
            </a:r>
          </a:p>
          <a:p>
            <a:endParaRPr lang="en-GB" sz="2400" dirty="0" smtClean="0"/>
          </a:p>
          <a:p>
            <a:r>
              <a:rPr lang="en-GB" sz="2400" b="1" u="sng" dirty="0" smtClean="0"/>
              <a:t>Disadvantages</a:t>
            </a:r>
          </a:p>
          <a:p>
            <a:r>
              <a:rPr lang="en-GB" sz="2400" dirty="0" smtClean="0"/>
              <a:t>Non-renewable (except bio-fuel)</a:t>
            </a:r>
          </a:p>
          <a:p>
            <a:r>
              <a:rPr lang="en-GB" sz="2400" dirty="0" smtClean="0"/>
              <a:t>Causes pollution</a:t>
            </a:r>
          </a:p>
          <a:p>
            <a:endParaRPr lang="en-GB" sz="2400" dirty="0" smtClean="0"/>
          </a:p>
        </p:txBody>
      </p:sp>
      <p:sp>
        <p:nvSpPr>
          <p:cNvPr id="6" name="TextBox 5"/>
          <p:cNvSpPr txBox="1"/>
          <p:nvPr/>
        </p:nvSpPr>
        <p:spPr>
          <a:xfrm>
            <a:off x="4807155" y="969583"/>
            <a:ext cx="7301188" cy="1569660"/>
          </a:xfrm>
          <a:prstGeom prst="rect">
            <a:avLst/>
          </a:prstGeom>
          <a:noFill/>
          <a:ln>
            <a:solidFill>
              <a:srgbClr val="00B0F0"/>
            </a:solidFill>
          </a:ln>
        </p:spPr>
        <p:txBody>
          <a:bodyPr wrap="square" rtlCol="0">
            <a:spAutoFit/>
          </a:bodyPr>
          <a:lstStyle/>
          <a:p>
            <a:r>
              <a:rPr lang="en-GB" sz="2400" dirty="0" smtClean="0"/>
              <a:t>Fossil fuels, nuclear fuels and biofuels are operated in the same way. The fuel releases heat energy, which heats water that turns into steam. This then turns a turbine which is connected to a generator to generate electricity.</a:t>
            </a:r>
            <a:endParaRPr lang="en-GB" sz="2400" dirty="0"/>
          </a:p>
        </p:txBody>
      </p:sp>
    </p:spTree>
    <p:custDataLst>
      <p:tags r:id="rId1"/>
    </p:custDataLst>
    <p:extLst>
      <p:ext uri="{BB962C8B-B14F-4D97-AF65-F5344CB8AC3E}">
        <p14:creationId xmlns:p14="http://schemas.microsoft.com/office/powerpoint/2010/main" val="24372418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80740" y="166989"/>
            <a:ext cx="11630519" cy="652402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838200" y="1394263"/>
            <a:ext cx="10515600" cy="4684520"/>
          </a:xfrm>
          <a:prstGeom prst="rect">
            <a:avLst/>
          </a:prstGeom>
          <a:ln>
            <a:solidFill>
              <a:srgbClr val="FF0000"/>
            </a:solidFill>
          </a:ln>
        </p:spPr>
      </p:pic>
    </p:spTree>
    <p:extLst>
      <p:ext uri="{BB962C8B-B14F-4D97-AF65-F5344CB8AC3E}">
        <p14:creationId xmlns:p14="http://schemas.microsoft.com/office/powerpoint/2010/main" val="38055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268134" y="786826"/>
            <a:ext cx="11655731" cy="327118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607957" y="3019206"/>
            <a:ext cx="11290312" cy="1458475"/>
          </a:xfrm>
          <a:prstGeom prst="rect">
            <a:avLst/>
          </a:prstGeom>
          <a:ln>
            <a:solidFill>
              <a:srgbClr val="FF0000"/>
            </a:solidFill>
          </a:ln>
        </p:spPr>
      </p:pic>
    </p:spTree>
    <p:extLst>
      <p:ext uri="{BB962C8B-B14F-4D97-AF65-F5344CB8AC3E}">
        <p14:creationId xmlns:p14="http://schemas.microsoft.com/office/powerpoint/2010/main" val="418785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922114"/>
          </a:xfrm>
          <a:solidFill>
            <a:schemeClr val="bg1"/>
          </a:solidFill>
        </p:spPr>
        <p:txBody>
          <a:bodyPr/>
          <a:lstStyle/>
          <a:p>
            <a:pPr algn="ctr"/>
            <a:r>
              <a:rPr lang="en-GB" b="1" i="1" u="sng" dirty="0" smtClean="0"/>
              <a:t>Energy from wind and water </a:t>
            </a:r>
            <a:endParaRPr lang="en-GB" b="1" i="1" u="sng" dirty="0"/>
          </a:p>
        </p:txBody>
      </p:sp>
      <p:sp>
        <p:nvSpPr>
          <p:cNvPr id="3" name="Content Placeholder 2"/>
          <p:cNvSpPr>
            <a:spLocks noGrp="1"/>
          </p:cNvSpPr>
          <p:nvPr>
            <p:ph idx="1"/>
          </p:nvPr>
        </p:nvSpPr>
        <p:spPr>
          <a:xfrm>
            <a:off x="1524000" y="1340770"/>
            <a:ext cx="3203848" cy="2520279"/>
          </a:xfrm>
        </p:spPr>
        <p:style>
          <a:lnRef idx="2">
            <a:schemeClr val="accent1"/>
          </a:lnRef>
          <a:fillRef idx="1">
            <a:schemeClr val="lt1"/>
          </a:fillRef>
          <a:effectRef idx="0">
            <a:schemeClr val="accent1"/>
          </a:effectRef>
          <a:fontRef idx="minor">
            <a:schemeClr val="dk1"/>
          </a:fontRef>
        </p:style>
        <p:txBody>
          <a:bodyPr>
            <a:noAutofit/>
          </a:bodyPr>
          <a:lstStyle/>
          <a:p>
            <a:pPr>
              <a:buNone/>
            </a:pPr>
            <a:r>
              <a:rPr lang="en-GB" sz="2000" b="1" u="sng" dirty="0"/>
              <a:t>Wind</a:t>
            </a:r>
          </a:p>
          <a:p>
            <a:r>
              <a:rPr lang="en-GB" sz="1800" dirty="0"/>
              <a:t>A wind turbine is an electricity generator at the top of a narrow tower, the wind drives the turbines blades around and power increases with wind speed  </a:t>
            </a:r>
          </a:p>
        </p:txBody>
      </p:sp>
      <p:sp>
        <p:nvSpPr>
          <p:cNvPr id="4" name="Content Placeholder 2"/>
          <p:cNvSpPr txBox="1">
            <a:spLocks/>
          </p:cNvSpPr>
          <p:nvPr/>
        </p:nvSpPr>
        <p:spPr>
          <a:xfrm>
            <a:off x="7157888" y="1020990"/>
            <a:ext cx="3779912" cy="252028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Autofit/>
          </a:bodyPr>
          <a:lstStyle/>
          <a:p>
            <a:pPr marL="342900" indent="-342900">
              <a:spcBef>
                <a:spcPct val="20000"/>
              </a:spcBef>
              <a:defRPr/>
            </a:pPr>
            <a:r>
              <a:rPr lang="en-GB" sz="2000" b="1" u="sng" dirty="0"/>
              <a:t>Wave</a:t>
            </a:r>
          </a:p>
          <a:p>
            <a:pPr marL="342900" indent="-342900">
              <a:spcBef>
                <a:spcPct val="20000"/>
              </a:spcBef>
              <a:buFont typeface="Arial" pitchFamily="34" charset="0"/>
              <a:buChar char="•"/>
              <a:defRPr/>
            </a:pPr>
            <a:r>
              <a:rPr lang="en-GB" dirty="0"/>
              <a:t>A wave generator uses the waves to make a floating generator move up and down, turning the generator. A cable links this with the shore and grid system. They need to withstand storms and lots of cables might be needed</a:t>
            </a:r>
          </a:p>
        </p:txBody>
      </p:sp>
      <p:sp>
        <p:nvSpPr>
          <p:cNvPr id="5" name="Content Placeholder 2"/>
          <p:cNvSpPr txBox="1">
            <a:spLocks/>
          </p:cNvSpPr>
          <p:nvPr/>
        </p:nvSpPr>
        <p:spPr>
          <a:xfrm>
            <a:off x="8148769" y="4221270"/>
            <a:ext cx="3563888" cy="234888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p>
            <a:pPr marL="342900" indent="-342900">
              <a:spcBef>
                <a:spcPct val="20000"/>
              </a:spcBef>
              <a:defRPr/>
            </a:pPr>
            <a:r>
              <a:rPr lang="en-GB" sz="2000" b="1" u="sng" dirty="0"/>
              <a:t>Hydroelectric</a:t>
            </a:r>
          </a:p>
          <a:p>
            <a:pPr marL="342900" indent="-342900">
              <a:spcBef>
                <a:spcPct val="20000"/>
              </a:spcBef>
              <a:buFont typeface="Arial" pitchFamily="34" charset="0"/>
              <a:buChar char="•"/>
              <a:defRPr/>
            </a:pPr>
            <a:r>
              <a:rPr lang="en-GB" sz="2000" dirty="0"/>
              <a:t>Rainwater collected in a reservoir flows downhill, the floating water drives turbines that turn the generators at the foot of the hill  </a:t>
            </a:r>
          </a:p>
        </p:txBody>
      </p:sp>
      <p:sp>
        <p:nvSpPr>
          <p:cNvPr id="6" name="Content Placeholder 2"/>
          <p:cNvSpPr txBox="1">
            <a:spLocks/>
          </p:cNvSpPr>
          <p:nvPr/>
        </p:nvSpPr>
        <p:spPr>
          <a:xfrm>
            <a:off x="1884040" y="5085184"/>
            <a:ext cx="5004048" cy="17728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p>
            <a:pPr marL="342900" indent="-342900">
              <a:spcBef>
                <a:spcPct val="20000"/>
              </a:spcBef>
              <a:defRPr/>
            </a:pPr>
            <a:r>
              <a:rPr lang="en-GB" sz="2000" b="1" u="sng" dirty="0"/>
              <a:t>Tidal</a:t>
            </a:r>
          </a:p>
          <a:p>
            <a:pPr marL="342900" indent="-342900">
              <a:spcBef>
                <a:spcPct val="20000"/>
              </a:spcBef>
              <a:buFont typeface="Arial" pitchFamily="34" charset="0"/>
              <a:buChar char="•"/>
              <a:defRPr/>
            </a:pPr>
            <a:r>
              <a:rPr lang="en-GB" sz="2000" dirty="0"/>
              <a:t>Traps water from each high tide behind a barrage which is then released into the sea through turbines which drive the generators in the barrage  </a:t>
            </a:r>
          </a:p>
        </p:txBody>
      </p:sp>
      <p:pic>
        <p:nvPicPr>
          <p:cNvPr id="7170" name="Picture 2" descr="http://www.english.globalarabnetwork.com/images/stories/2010/MAR/wind_power.jpg">
            <a:hlinkClick r:id="rId3"/>
          </p:cNvPr>
          <p:cNvPicPr>
            <a:picLocks noChangeAspect="1" noChangeArrowheads="1"/>
          </p:cNvPicPr>
          <p:nvPr/>
        </p:nvPicPr>
        <p:blipFill>
          <a:blip r:embed="rId4" cstate="print"/>
          <a:srcRect/>
          <a:stretch>
            <a:fillRect/>
          </a:stretch>
        </p:blipFill>
        <p:spPr bwMode="auto">
          <a:xfrm>
            <a:off x="2063552" y="3861048"/>
            <a:ext cx="1979712" cy="1069044"/>
          </a:xfrm>
          <a:prstGeom prst="rect">
            <a:avLst/>
          </a:prstGeom>
          <a:noFill/>
        </p:spPr>
      </p:pic>
      <p:pic>
        <p:nvPicPr>
          <p:cNvPr id="7172" name="Picture 4" descr="http://eetweb.com/energy-scavenging/0811-wave-schematic-400.gif">
            <a:hlinkClick r:id="rId5"/>
          </p:cNvPr>
          <p:cNvPicPr>
            <a:picLocks noChangeAspect="1" noChangeArrowheads="1"/>
          </p:cNvPicPr>
          <p:nvPr/>
        </p:nvPicPr>
        <p:blipFill>
          <a:blip r:embed="rId6" cstate="print"/>
          <a:srcRect/>
          <a:stretch>
            <a:fillRect/>
          </a:stretch>
        </p:blipFill>
        <p:spPr bwMode="auto">
          <a:xfrm>
            <a:off x="4527150" y="1340770"/>
            <a:ext cx="2670494" cy="2016224"/>
          </a:xfrm>
          <a:prstGeom prst="rect">
            <a:avLst/>
          </a:prstGeom>
          <a:noFill/>
        </p:spPr>
      </p:pic>
      <p:pic>
        <p:nvPicPr>
          <p:cNvPr id="7174" name="Picture 6" descr="http://cdn3.dogomedia.com/pictures/2296/content/tidal_power4_2.gif?1285696960">
            <a:hlinkClick r:id="rId7"/>
          </p:cNvPr>
          <p:cNvPicPr>
            <a:picLocks noChangeAspect="1" noChangeArrowheads="1"/>
          </p:cNvPicPr>
          <p:nvPr/>
        </p:nvPicPr>
        <p:blipFill>
          <a:blip r:embed="rId8" cstate="print"/>
          <a:srcRect/>
          <a:stretch>
            <a:fillRect/>
          </a:stretch>
        </p:blipFill>
        <p:spPr bwMode="auto">
          <a:xfrm>
            <a:off x="0" y="5068788"/>
            <a:ext cx="1789212" cy="1789212"/>
          </a:xfrm>
          <a:prstGeom prst="rect">
            <a:avLst/>
          </a:prstGeom>
          <a:noFill/>
        </p:spPr>
      </p:pic>
      <p:pic>
        <p:nvPicPr>
          <p:cNvPr id="1026" name="Picture 2" descr="Image result for hydroelectri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0453" y="3470136"/>
            <a:ext cx="3188316" cy="200596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3254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7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P spid="5" grpId="0" animBg="1"/>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31883" y="148431"/>
            <a:ext cx="11686847" cy="577507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217682" y="222523"/>
            <a:ext cx="8923283" cy="6371782"/>
          </a:xfrm>
          <a:prstGeom prst="rect">
            <a:avLst/>
          </a:prstGeom>
          <a:ln>
            <a:solidFill>
              <a:srgbClr val="FF0000"/>
            </a:solidFill>
          </a:ln>
        </p:spPr>
      </p:pic>
    </p:spTree>
    <p:extLst>
      <p:ext uri="{BB962C8B-B14F-4D97-AF65-F5344CB8AC3E}">
        <p14:creationId xmlns:p14="http://schemas.microsoft.com/office/powerpoint/2010/main" val="323938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38200" y="94592"/>
            <a:ext cx="8936421" cy="661086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599542" y="2669225"/>
            <a:ext cx="10400115" cy="2228596"/>
          </a:xfrm>
          <a:prstGeom prst="rect">
            <a:avLst/>
          </a:prstGeom>
          <a:ln>
            <a:solidFill>
              <a:srgbClr val="FF0000"/>
            </a:solidFill>
          </a:ln>
        </p:spPr>
      </p:pic>
    </p:spTree>
    <p:extLst>
      <p:ext uri="{BB962C8B-B14F-4D97-AF65-F5344CB8AC3E}">
        <p14:creationId xmlns:p14="http://schemas.microsoft.com/office/powerpoint/2010/main" val="172272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46969" y="150358"/>
            <a:ext cx="8548688" cy="7921512"/>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004103" y="1206952"/>
            <a:ext cx="10940928" cy="5172075"/>
          </a:xfrm>
          <a:prstGeom prst="rect">
            <a:avLst/>
          </a:prstGeom>
          <a:ln>
            <a:solidFill>
              <a:srgbClr val="FF0000"/>
            </a:solidFill>
          </a:ln>
        </p:spPr>
      </p:pic>
    </p:spTree>
    <p:extLst>
      <p:ext uri="{BB962C8B-B14F-4D97-AF65-F5344CB8AC3E}">
        <p14:creationId xmlns:p14="http://schemas.microsoft.com/office/powerpoint/2010/main" val="8469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08993"/>
            <a:ext cx="9144000" cy="922114"/>
          </a:xfrm>
          <a:solidFill>
            <a:schemeClr val="bg1"/>
          </a:solidFill>
        </p:spPr>
        <p:txBody>
          <a:bodyPr/>
          <a:lstStyle/>
          <a:p>
            <a:pPr algn="ctr"/>
            <a:r>
              <a:rPr lang="en-GB" b="1" i="1" u="sng" dirty="0" smtClean="0"/>
              <a:t>Power from the sun and the Earth </a:t>
            </a:r>
            <a:endParaRPr lang="en-GB" b="1" i="1" u="sng" dirty="0"/>
          </a:p>
        </p:txBody>
      </p:sp>
      <p:sp>
        <p:nvSpPr>
          <p:cNvPr id="3" name="Content Placeholder 2"/>
          <p:cNvSpPr>
            <a:spLocks noGrp="1"/>
          </p:cNvSpPr>
          <p:nvPr>
            <p:ph idx="1"/>
          </p:nvPr>
        </p:nvSpPr>
        <p:spPr>
          <a:xfrm>
            <a:off x="263352" y="1340768"/>
            <a:ext cx="5832648" cy="5517232"/>
          </a:xfrm>
          <a:ln>
            <a:solidFill>
              <a:schemeClr val="accent1"/>
            </a:solidFill>
          </a:ln>
        </p:spPr>
        <p:txBody>
          <a:bodyPr>
            <a:normAutofit/>
          </a:bodyPr>
          <a:lstStyle/>
          <a:p>
            <a:pPr>
              <a:buNone/>
            </a:pPr>
            <a:r>
              <a:rPr lang="en-GB" sz="2400" b="1" u="sng" dirty="0">
                <a:solidFill>
                  <a:schemeClr val="tx2"/>
                </a:solidFill>
              </a:rPr>
              <a:t>Solar radiation</a:t>
            </a:r>
            <a:r>
              <a:rPr lang="en-GB" sz="2400" b="1" dirty="0">
                <a:solidFill>
                  <a:schemeClr val="tx2"/>
                </a:solidFill>
              </a:rPr>
              <a:t> </a:t>
            </a:r>
          </a:p>
          <a:p>
            <a:r>
              <a:rPr lang="en-GB" sz="2400" dirty="0"/>
              <a:t>Transfers energy to generate electricity using solar cells </a:t>
            </a:r>
          </a:p>
          <a:p>
            <a:r>
              <a:rPr lang="en-GB" sz="2400" dirty="0"/>
              <a:t>We can also use the suns energy to heat water directly in solar heating panels</a:t>
            </a:r>
          </a:p>
          <a:p>
            <a:r>
              <a:rPr lang="en-GB" sz="2400" dirty="0"/>
              <a:t>They are useful in remote places or where only small amounts of energy </a:t>
            </a:r>
          </a:p>
          <a:p>
            <a:r>
              <a:rPr lang="en-GB" sz="2400" dirty="0"/>
              <a:t>They are expensive to buy but cost nothing to run </a:t>
            </a:r>
          </a:p>
          <a:p>
            <a:r>
              <a:rPr lang="en-GB" sz="2400" dirty="0"/>
              <a:t>Lots of them and sunshine are needed </a:t>
            </a:r>
          </a:p>
          <a:p>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p:txBody>
      </p:sp>
      <p:sp>
        <p:nvSpPr>
          <p:cNvPr id="4" name="Content Placeholder 2"/>
          <p:cNvSpPr txBox="1">
            <a:spLocks/>
          </p:cNvSpPr>
          <p:nvPr/>
        </p:nvSpPr>
        <p:spPr>
          <a:xfrm>
            <a:off x="6240016" y="1340768"/>
            <a:ext cx="5832648" cy="5517232"/>
          </a:xfrm>
          <a:prstGeom prst="rect">
            <a:avLst/>
          </a:prstGeom>
          <a:ln>
            <a:solidFill>
              <a:schemeClr val="accent1"/>
            </a:solidFill>
          </a:ln>
        </p:spPr>
        <p:txBody>
          <a:bodyPr vert="horz" lIns="91440" tIns="45720" rIns="91440" bIns="45720" rtlCol="0">
            <a:normAutofit/>
          </a:bodyPr>
          <a:lstStyle/>
          <a:p>
            <a:pPr marL="342900" indent="-342900">
              <a:spcBef>
                <a:spcPct val="20000"/>
              </a:spcBef>
              <a:defRPr/>
            </a:pPr>
            <a:r>
              <a:rPr lang="en-GB" sz="2400" b="1" u="sng" dirty="0">
                <a:solidFill>
                  <a:schemeClr val="tx2"/>
                </a:solidFill>
              </a:rPr>
              <a:t>Geothermal energy  </a:t>
            </a:r>
          </a:p>
          <a:p>
            <a:pPr marL="342900" indent="-342900">
              <a:spcBef>
                <a:spcPct val="20000"/>
              </a:spcBef>
              <a:buFont typeface="Arial" pitchFamily="34" charset="0"/>
              <a:buChar char="•"/>
              <a:defRPr/>
            </a:pPr>
            <a:r>
              <a:rPr lang="en-GB" sz="2400" dirty="0"/>
              <a:t>Comes from the energy released by radioactive substances deep within the Earth </a:t>
            </a:r>
          </a:p>
          <a:p>
            <a:pPr marL="342900" indent="-342900">
              <a:spcBef>
                <a:spcPct val="20000"/>
              </a:spcBef>
              <a:buFont typeface="Arial" pitchFamily="34" charset="0"/>
              <a:buChar char="•"/>
              <a:defRPr/>
            </a:pPr>
            <a:r>
              <a:rPr lang="en-GB" sz="2400" dirty="0"/>
              <a:t>The energy released heats the surrounding rocks and energy is transferred by heating towards the Earth’s surface </a:t>
            </a:r>
          </a:p>
          <a:p>
            <a:pPr marL="342900" indent="-342900">
              <a:spcBef>
                <a:spcPct val="20000"/>
              </a:spcBef>
              <a:buFont typeface="Arial" pitchFamily="34" charset="0"/>
              <a:buChar char="•"/>
              <a:defRPr/>
            </a:pPr>
            <a:r>
              <a:rPr lang="en-GB" sz="2400" dirty="0" smtClean="0"/>
              <a:t>Water </a:t>
            </a:r>
            <a:r>
              <a:rPr lang="en-GB" sz="2400" dirty="0"/>
              <a:t>is pumped down to produce steam which drives the turbines </a:t>
            </a:r>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p:txBody>
      </p:sp>
      <p:pic>
        <p:nvPicPr>
          <p:cNvPr id="4098" name="Picture 2" descr="http://www.solarkinguk.com/wp-content/uploads/2011/08/what-are-solar-panels.jpg">
            <a:hlinkClick r:id="rId3"/>
          </p:cNvPr>
          <p:cNvPicPr>
            <a:picLocks noChangeAspect="1" noChangeArrowheads="1"/>
          </p:cNvPicPr>
          <p:nvPr/>
        </p:nvPicPr>
        <p:blipFill>
          <a:blip r:embed="rId4" cstate="print"/>
          <a:srcRect t="14408" b="15951"/>
          <a:stretch>
            <a:fillRect/>
          </a:stretch>
        </p:blipFill>
        <p:spPr bwMode="auto">
          <a:xfrm>
            <a:off x="2077349" y="5496211"/>
            <a:ext cx="2204654" cy="1152128"/>
          </a:xfrm>
          <a:prstGeom prst="rect">
            <a:avLst/>
          </a:prstGeom>
          <a:noFill/>
        </p:spPr>
      </p:pic>
      <p:pic>
        <p:nvPicPr>
          <p:cNvPr id="4100" name="Picture 4" descr="http://geo-energy.org/Images/AIRCOOLEDCOMBINEDCYCLE-ENGLISH-G2-6E.JPG">
            <a:hlinkClick r:id="rId5"/>
          </p:cNvPr>
          <p:cNvPicPr>
            <a:picLocks noChangeAspect="1" noChangeArrowheads="1"/>
          </p:cNvPicPr>
          <p:nvPr/>
        </p:nvPicPr>
        <p:blipFill>
          <a:blip r:embed="rId6" cstate="print"/>
          <a:srcRect/>
          <a:stretch>
            <a:fillRect/>
          </a:stretch>
        </p:blipFill>
        <p:spPr bwMode="auto">
          <a:xfrm>
            <a:off x="8031877" y="4963217"/>
            <a:ext cx="2520279" cy="1779716"/>
          </a:xfrm>
          <a:prstGeom prst="rect">
            <a:avLst/>
          </a:prstGeom>
          <a:noFill/>
        </p:spPr>
      </p:pic>
    </p:spTree>
    <p:custDataLst>
      <p:tags r:id="rId1"/>
    </p:custDataLst>
    <p:extLst>
      <p:ext uri="{BB962C8B-B14F-4D97-AF65-F5344CB8AC3E}">
        <p14:creationId xmlns:p14="http://schemas.microsoft.com/office/powerpoint/2010/main" val="332617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6435" y="168166"/>
            <a:ext cx="11846181" cy="455097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160533" y="494916"/>
            <a:ext cx="8190768" cy="5527512"/>
          </a:xfrm>
          <a:prstGeom prst="rect">
            <a:avLst/>
          </a:prstGeom>
          <a:ln>
            <a:solidFill>
              <a:srgbClr val="FF0000"/>
            </a:solidFill>
          </a:ln>
        </p:spPr>
      </p:pic>
    </p:spTree>
    <p:extLst>
      <p:ext uri="{BB962C8B-B14F-4D97-AF65-F5344CB8AC3E}">
        <p14:creationId xmlns:p14="http://schemas.microsoft.com/office/powerpoint/2010/main" val="321542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8517" y="75050"/>
            <a:ext cx="7352808" cy="6709288"/>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585546" y="1986395"/>
            <a:ext cx="9405280" cy="4325505"/>
          </a:xfrm>
          <a:prstGeom prst="rect">
            <a:avLst/>
          </a:prstGeom>
          <a:ln>
            <a:solidFill>
              <a:srgbClr val="FF0000"/>
            </a:solidFill>
          </a:ln>
        </p:spPr>
      </p:pic>
    </p:spTree>
    <p:extLst>
      <p:ext uri="{BB962C8B-B14F-4D97-AF65-F5344CB8AC3E}">
        <p14:creationId xmlns:p14="http://schemas.microsoft.com/office/powerpoint/2010/main" val="311266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37292" y="99355"/>
            <a:ext cx="11216508" cy="654296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475429" y="266939"/>
            <a:ext cx="10213592" cy="2982436"/>
          </a:xfrm>
          <a:prstGeom prst="rect">
            <a:avLst/>
          </a:prstGeom>
          <a:ln>
            <a:solidFill>
              <a:srgbClr val="FF0000"/>
            </a:solidFill>
          </a:ln>
        </p:spPr>
      </p:pic>
      <p:pic>
        <p:nvPicPr>
          <p:cNvPr id="6" name="Picture 5"/>
          <p:cNvPicPr>
            <a:picLocks noChangeAspect="1"/>
          </p:cNvPicPr>
          <p:nvPr/>
        </p:nvPicPr>
        <p:blipFill>
          <a:blip r:embed="rId4"/>
          <a:stretch>
            <a:fillRect/>
          </a:stretch>
        </p:blipFill>
        <p:spPr>
          <a:xfrm>
            <a:off x="475429" y="3582613"/>
            <a:ext cx="10066448" cy="2887916"/>
          </a:xfrm>
          <a:prstGeom prst="rect">
            <a:avLst/>
          </a:prstGeom>
          <a:ln>
            <a:solidFill>
              <a:srgbClr val="FF0000"/>
            </a:solidFill>
          </a:ln>
        </p:spPr>
      </p:pic>
    </p:spTree>
    <p:extLst>
      <p:ext uri="{BB962C8B-B14F-4D97-AF65-F5344CB8AC3E}">
        <p14:creationId xmlns:p14="http://schemas.microsoft.com/office/powerpoint/2010/main" val="25503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u="sng" dirty="0" smtClean="0"/>
              <a:t>How do we use the main energy sources</a:t>
            </a:r>
            <a:endParaRPr lang="en-GB"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64335423"/>
              </p:ext>
            </p:extLst>
          </p:nvPr>
        </p:nvGraphicFramePr>
        <p:xfrm>
          <a:off x="342900" y="1825623"/>
          <a:ext cx="11468100" cy="4848446"/>
        </p:xfrm>
        <a:graphic>
          <a:graphicData uri="http://schemas.openxmlformats.org/drawingml/2006/table">
            <a:tbl>
              <a:tblPr firstRow="1" bandRow="1">
                <a:tableStyleId>{5940675A-B579-460E-94D1-54222C63F5DA}</a:tableStyleId>
              </a:tblPr>
              <a:tblGrid>
                <a:gridCol w="3822700">
                  <a:extLst>
                    <a:ext uri="{9D8B030D-6E8A-4147-A177-3AD203B41FA5}">
                      <a16:colId xmlns:a16="http://schemas.microsoft.com/office/drawing/2014/main" val="2134245532"/>
                    </a:ext>
                  </a:extLst>
                </a:gridCol>
                <a:gridCol w="3822700">
                  <a:extLst>
                    <a:ext uri="{9D8B030D-6E8A-4147-A177-3AD203B41FA5}">
                      <a16:colId xmlns:a16="http://schemas.microsoft.com/office/drawing/2014/main" val="2804729229"/>
                    </a:ext>
                  </a:extLst>
                </a:gridCol>
                <a:gridCol w="3822700">
                  <a:extLst>
                    <a:ext uri="{9D8B030D-6E8A-4147-A177-3AD203B41FA5}">
                      <a16:colId xmlns:a16="http://schemas.microsoft.com/office/drawing/2014/main" val="2977578007"/>
                    </a:ext>
                  </a:extLst>
                </a:gridCol>
              </a:tblGrid>
              <a:tr h="936742">
                <a:tc>
                  <a:txBody>
                    <a:bodyPr/>
                    <a:lstStyle/>
                    <a:p>
                      <a:pPr algn="ctr"/>
                      <a:r>
                        <a:rPr lang="en-GB" sz="2800" dirty="0" smtClean="0"/>
                        <a:t>Heating</a:t>
                      </a:r>
                      <a:endParaRPr lang="en-GB" sz="2800" dirty="0"/>
                    </a:p>
                  </a:txBody>
                  <a:tcPr anchor="ctr">
                    <a:solidFill>
                      <a:schemeClr val="bg1">
                        <a:lumMod val="85000"/>
                      </a:schemeClr>
                    </a:solidFill>
                  </a:tcPr>
                </a:tc>
                <a:tc>
                  <a:txBody>
                    <a:bodyPr/>
                    <a:lstStyle/>
                    <a:p>
                      <a:pPr algn="ctr"/>
                      <a:r>
                        <a:rPr lang="en-GB" sz="2800" dirty="0" smtClean="0"/>
                        <a:t>Transportation</a:t>
                      </a:r>
                      <a:endParaRPr lang="en-GB" sz="2800" dirty="0"/>
                    </a:p>
                  </a:txBody>
                  <a:tcPr anchor="ctr">
                    <a:solidFill>
                      <a:schemeClr val="bg1">
                        <a:lumMod val="85000"/>
                      </a:schemeClr>
                    </a:solidFill>
                  </a:tcPr>
                </a:tc>
                <a:tc>
                  <a:txBody>
                    <a:bodyPr/>
                    <a:lstStyle/>
                    <a:p>
                      <a:pPr algn="ctr"/>
                      <a:r>
                        <a:rPr lang="en-GB" sz="2800" dirty="0" smtClean="0"/>
                        <a:t>Generating</a:t>
                      </a:r>
                      <a:r>
                        <a:rPr lang="en-GB" sz="2800" baseline="0" dirty="0" smtClean="0"/>
                        <a:t> electricity</a:t>
                      </a:r>
                      <a:endParaRPr lang="en-GB" sz="2800" dirty="0"/>
                    </a:p>
                  </a:txBody>
                  <a:tcPr anchor="ctr">
                    <a:solidFill>
                      <a:schemeClr val="bg1">
                        <a:lumMod val="85000"/>
                      </a:schemeClr>
                    </a:solidFill>
                  </a:tcPr>
                </a:tc>
                <a:extLst>
                  <a:ext uri="{0D108BD9-81ED-4DB2-BD59-A6C34878D82A}">
                    <a16:rowId xmlns:a16="http://schemas.microsoft.com/office/drawing/2014/main" val="3058425117"/>
                  </a:ext>
                </a:extLst>
              </a:tr>
              <a:tr h="3911704">
                <a:tc>
                  <a:txBody>
                    <a:bodyPr/>
                    <a:lstStyle/>
                    <a:p>
                      <a:pPr marL="285750" indent="-285750">
                        <a:buFont typeface="Arial" panose="020B0604020202020204" pitchFamily="34" charset="0"/>
                        <a:buChar char="•"/>
                      </a:pPr>
                      <a:endParaRPr lang="en-GB" sz="2800" dirty="0"/>
                    </a:p>
                  </a:txBody>
                  <a:tcPr/>
                </a:tc>
                <a:tc>
                  <a:txBody>
                    <a:bodyPr/>
                    <a:lstStyle/>
                    <a:p>
                      <a:pPr marL="285750" indent="-285750">
                        <a:buFont typeface="Arial" panose="020B0604020202020204" pitchFamily="34" charset="0"/>
                        <a:buChar char="•"/>
                      </a:pPr>
                      <a:endParaRPr lang="en-GB" sz="2800" dirty="0"/>
                    </a:p>
                  </a:txBody>
                  <a:tcPr/>
                </a:tc>
                <a:tc>
                  <a:txBody>
                    <a:bodyPr/>
                    <a:lstStyle/>
                    <a:p>
                      <a:pPr marL="285750" indent="-285750">
                        <a:buFont typeface="Arial" panose="020B0604020202020204" pitchFamily="34" charset="0"/>
                        <a:buChar char="•"/>
                      </a:pPr>
                      <a:endParaRPr lang="en-GB" sz="2800" dirty="0" smtClean="0"/>
                    </a:p>
                  </a:txBody>
                  <a:tcPr/>
                </a:tc>
                <a:extLst>
                  <a:ext uri="{0D108BD9-81ED-4DB2-BD59-A6C34878D82A}">
                    <a16:rowId xmlns:a16="http://schemas.microsoft.com/office/drawing/2014/main" val="308406572"/>
                  </a:ext>
                </a:extLst>
              </a:tr>
            </a:tbl>
          </a:graphicData>
        </a:graphic>
      </p:graphicFrame>
      <p:sp>
        <p:nvSpPr>
          <p:cNvPr id="3" name="Rectangle 2"/>
          <p:cNvSpPr/>
          <p:nvPr/>
        </p:nvSpPr>
        <p:spPr>
          <a:xfrm>
            <a:off x="464172" y="2893237"/>
            <a:ext cx="3534023" cy="1938992"/>
          </a:xfrm>
          <a:prstGeom prst="rect">
            <a:avLst/>
          </a:prstGeom>
        </p:spPr>
        <p:txBody>
          <a:bodyPr wrap="square">
            <a:spAutoFit/>
          </a:bodyPr>
          <a:lstStyle/>
          <a:p>
            <a:pPr marL="285750" indent="-285750">
              <a:buFont typeface="Arial" panose="020B0604020202020204" pitchFamily="34" charset="0"/>
              <a:buChar char="•"/>
            </a:pPr>
            <a:r>
              <a:rPr lang="en-GB" sz="2400" dirty="0"/>
              <a:t>Fossil fuels</a:t>
            </a:r>
          </a:p>
          <a:p>
            <a:pPr marL="285750" indent="-285750">
              <a:buFont typeface="Arial" panose="020B0604020202020204" pitchFamily="34" charset="0"/>
              <a:buChar char="•"/>
            </a:pPr>
            <a:r>
              <a:rPr lang="en-GB" sz="2400" dirty="0"/>
              <a:t>Biofuels</a:t>
            </a:r>
          </a:p>
          <a:p>
            <a:pPr marL="285750" indent="-285750">
              <a:buFont typeface="Arial" panose="020B0604020202020204" pitchFamily="34" charset="0"/>
              <a:buChar char="•"/>
            </a:pPr>
            <a:r>
              <a:rPr lang="en-GB" sz="2400" dirty="0"/>
              <a:t>The sun </a:t>
            </a:r>
          </a:p>
          <a:p>
            <a:pPr marL="285750" indent="-285750">
              <a:buFont typeface="Arial" panose="020B0604020202020204" pitchFamily="34" charset="0"/>
              <a:buChar char="•"/>
            </a:pPr>
            <a:r>
              <a:rPr lang="en-GB" sz="2400" dirty="0"/>
              <a:t>Water pumped into hot rocks</a:t>
            </a:r>
          </a:p>
        </p:txBody>
      </p:sp>
      <p:sp>
        <p:nvSpPr>
          <p:cNvPr id="5" name="Rectangle 4"/>
          <p:cNvSpPr/>
          <p:nvPr/>
        </p:nvSpPr>
        <p:spPr>
          <a:xfrm>
            <a:off x="4369153" y="2847071"/>
            <a:ext cx="3415593" cy="830997"/>
          </a:xfrm>
          <a:prstGeom prst="rect">
            <a:avLst/>
          </a:prstGeom>
        </p:spPr>
        <p:txBody>
          <a:bodyPr wrap="square">
            <a:spAutoFit/>
          </a:bodyPr>
          <a:lstStyle/>
          <a:p>
            <a:pPr marL="285750" indent="-285750">
              <a:buFont typeface="Arial" panose="020B0604020202020204" pitchFamily="34" charset="0"/>
              <a:buChar char="•"/>
            </a:pPr>
            <a:r>
              <a:rPr lang="en-GB" sz="2400" dirty="0"/>
              <a:t>Fossil fuels</a:t>
            </a:r>
          </a:p>
          <a:p>
            <a:pPr marL="285750" indent="-285750">
              <a:buFont typeface="Arial" panose="020B0604020202020204" pitchFamily="34" charset="0"/>
              <a:buChar char="•"/>
            </a:pPr>
            <a:r>
              <a:rPr lang="en-GB" sz="2400" dirty="0"/>
              <a:t>Biofuels</a:t>
            </a:r>
          </a:p>
        </p:txBody>
      </p:sp>
      <p:sp>
        <p:nvSpPr>
          <p:cNvPr id="6" name="Rectangle 5"/>
          <p:cNvSpPr/>
          <p:nvPr/>
        </p:nvSpPr>
        <p:spPr>
          <a:xfrm>
            <a:off x="8155704" y="2847150"/>
            <a:ext cx="3655296" cy="3416320"/>
          </a:xfrm>
          <a:prstGeom prst="rect">
            <a:avLst/>
          </a:prstGeom>
        </p:spPr>
        <p:txBody>
          <a:bodyPr wrap="square">
            <a:spAutoFit/>
          </a:bodyPr>
          <a:lstStyle/>
          <a:p>
            <a:pPr marL="285750" indent="-285750">
              <a:buFont typeface="Arial" panose="020B0604020202020204" pitchFamily="34" charset="0"/>
              <a:buChar char="•"/>
            </a:pPr>
            <a:r>
              <a:rPr lang="en-GB" sz="2400" dirty="0"/>
              <a:t>Fossil fuels</a:t>
            </a:r>
          </a:p>
          <a:p>
            <a:pPr marL="285750" indent="-285750">
              <a:buFont typeface="Arial" panose="020B0604020202020204" pitchFamily="34" charset="0"/>
              <a:buChar char="•"/>
            </a:pPr>
            <a:r>
              <a:rPr lang="en-GB" sz="2400" dirty="0"/>
              <a:t>Biofuels</a:t>
            </a:r>
          </a:p>
          <a:p>
            <a:pPr marL="285750" indent="-285750">
              <a:buFont typeface="Arial" panose="020B0604020202020204" pitchFamily="34" charset="0"/>
              <a:buChar char="•"/>
            </a:pPr>
            <a:r>
              <a:rPr lang="en-GB" sz="2400" dirty="0"/>
              <a:t>Nuclear fuel</a:t>
            </a:r>
          </a:p>
          <a:p>
            <a:pPr marL="285750" indent="-285750">
              <a:buFont typeface="Arial" panose="020B0604020202020204" pitchFamily="34" charset="0"/>
              <a:buChar char="•"/>
            </a:pPr>
            <a:r>
              <a:rPr lang="en-GB" sz="2400" dirty="0"/>
              <a:t>Solar power</a:t>
            </a:r>
          </a:p>
          <a:p>
            <a:pPr marL="285750" indent="-285750">
              <a:buFont typeface="Arial" panose="020B0604020202020204" pitchFamily="34" charset="0"/>
              <a:buChar char="•"/>
            </a:pPr>
            <a:r>
              <a:rPr lang="en-GB" sz="2400" dirty="0"/>
              <a:t>Tidal power</a:t>
            </a:r>
          </a:p>
          <a:p>
            <a:pPr marL="285750" indent="-285750">
              <a:buFont typeface="Arial" panose="020B0604020202020204" pitchFamily="34" charset="0"/>
              <a:buChar char="•"/>
            </a:pPr>
            <a:r>
              <a:rPr lang="en-GB" sz="2400" dirty="0"/>
              <a:t>Wind power</a:t>
            </a:r>
          </a:p>
          <a:p>
            <a:pPr marL="285750" indent="-285750">
              <a:buFont typeface="Arial" panose="020B0604020202020204" pitchFamily="34" charset="0"/>
              <a:buChar char="•"/>
            </a:pPr>
            <a:r>
              <a:rPr lang="en-GB" sz="2400" dirty="0"/>
              <a:t>Wave power</a:t>
            </a:r>
          </a:p>
          <a:p>
            <a:pPr marL="285750" indent="-285750">
              <a:buFont typeface="Arial" panose="020B0604020202020204" pitchFamily="34" charset="0"/>
              <a:buChar char="•"/>
            </a:pPr>
            <a:r>
              <a:rPr lang="en-GB" sz="2400" dirty="0"/>
              <a:t>Geothermal power</a:t>
            </a:r>
          </a:p>
          <a:p>
            <a:pPr marL="285750" indent="-285750">
              <a:buFont typeface="Arial" panose="020B0604020202020204" pitchFamily="34" charset="0"/>
              <a:buChar char="•"/>
            </a:pPr>
            <a:r>
              <a:rPr lang="en-GB" sz="2400" dirty="0"/>
              <a:t>Hydroelectric power</a:t>
            </a:r>
          </a:p>
        </p:txBody>
      </p:sp>
    </p:spTree>
    <p:extLst>
      <p:ext uri="{BB962C8B-B14F-4D97-AF65-F5344CB8AC3E}">
        <p14:creationId xmlns:p14="http://schemas.microsoft.com/office/powerpoint/2010/main" val="198392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922114"/>
          </a:xfrm>
          <a:solidFill>
            <a:schemeClr val="bg1"/>
          </a:solidFill>
        </p:spPr>
        <p:txBody>
          <a:bodyPr/>
          <a:lstStyle/>
          <a:p>
            <a:pPr algn="ctr"/>
            <a:r>
              <a:rPr lang="en-GB" b="1" i="1" u="sng" dirty="0" smtClean="0"/>
              <a:t>Energy and the environment</a:t>
            </a:r>
            <a:endParaRPr lang="en-GB" b="1" i="1" u="sng" dirty="0"/>
          </a:p>
        </p:txBody>
      </p:sp>
      <p:sp>
        <p:nvSpPr>
          <p:cNvPr id="3" name="Content Placeholder 2"/>
          <p:cNvSpPr>
            <a:spLocks noGrp="1"/>
          </p:cNvSpPr>
          <p:nvPr>
            <p:ph idx="1"/>
          </p:nvPr>
        </p:nvSpPr>
        <p:spPr>
          <a:xfrm>
            <a:off x="1524000" y="1340769"/>
            <a:ext cx="9144000" cy="2304256"/>
          </a:xfrm>
        </p:spPr>
        <p:txBody>
          <a:bodyPr>
            <a:normAutofit/>
          </a:bodyPr>
          <a:lstStyle/>
          <a:p>
            <a:pPr>
              <a:buNone/>
            </a:pPr>
            <a:r>
              <a:rPr lang="en-GB" sz="2000" b="1" u="sng" dirty="0"/>
              <a:t>Fossil fuel problems</a:t>
            </a:r>
          </a:p>
          <a:p>
            <a:r>
              <a:rPr lang="en-GB" sz="2000" dirty="0"/>
              <a:t>Greenhouse gases (carbon dioxide) are released which may cause global warming </a:t>
            </a:r>
          </a:p>
          <a:p>
            <a:r>
              <a:rPr lang="en-GB" sz="2000" dirty="0"/>
              <a:t>Sulphur dioxide which causes acid rain – we can remove sulphur from a fuel to reduce this</a:t>
            </a:r>
          </a:p>
          <a:p>
            <a:r>
              <a:rPr lang="en-GB" sz="2000" dirty="0"/>
              <a:t>Non-renewable – they will run out </a:t>
            </a:r>
          </a:p>
        </p:txBody>
      </p:sp>
      <p:sp>
        <p:nvSpPr>
          <p:cNvPr id="4" name="Content Placeholder 2"/>
          <p:cNvSpPr txBox="1">
            <a:spLocks/>
          </p:cNvSpPr>
          <p:nvPr/>
        </p:nvSpPr>
        <p:spPr>
          <a:xfrm>
            <a:off x="493986" y="3789040"/>
            <a:ext cx="5097958" cy="2880320"/>
          </a:xfrm>
          <a:prstGeom prst="rect">
            <a:avLst/>
          </a:prstGeom>
          <a:ln>
            <a:solidFill>
              <a:schemeClr val="accent1"/>
            </a:solidFill>
          </a:ln>
        </p:spPr>
        <p:txBody>
          <a:bodyPr vert="horz" lIns="91440" tIns="45720" rIns="91440" bIns="45720" rtlCol="0">
            <a:normAutofit/>
          </a:bodyPr>
          <a:lstStyle/>
          <a:p>
            <a:pPr marL="342900" indent="-342900">
              <a:spcBef>
                <a:spcPct val="20000"/>
              </a:spcBef>
              <a:defRPr/>
            </a:pPr>
            <a:r>
              <a:rPr lang="en-GB" sz="2400" b="1" u="sng" dirty="0">
                <a:solidFill>
                  <a:schemeClr val="tx2"/>
                </a:solidFill>
              </a:rPr>
              <a:t>Nuclear </a:t>
            </a:r>
            <a:r>
              <a:rPr lang="en-GB" sz="2400" b="1" u="sng" dirty="0" err="1">
                <a:solidFill>
                  <a:schemeClr val="tx2"/>
                </a:solidFill>
              </a:rPr>
              <a:t>vs</a:t>
            </a:r>
            <a:r>
              <a:rPr lang="en-GB" sz="2400" b="1" u="sng" dirty="0">
                <a:solidFill>
                  <a:schemeClr val="tx2"/>
                </a:solidFill>
              </a:rPr>
              <a:t> renewable </a:t>
            </a:r>
            <a:endParaRPr lang="en-GB" sz="2400" b="1" dirty="0">
              <a:solidFill>
                <a:schemeClr val="tx2"/>
              </a:solidFill>
            </a:endParaRPr>
          </a:p>
          <a:p>
            <a:pPr marL="342900" indent="-342900">
              <a:spcBef>
                <a:spcPct val="20000"/>
              </a:spcBef>
              <a:buFont typeface="Arial" pitchFamily="34" charset="0"/>
              <a:buChar char="•"/>
              <a:defRPr/>
            </a:pPr>
            <a:r>
              <a:rPr lang="en-GB" sz="2400" b="1" i="1" dirty="0"/>
              <a:t>Advantages</a:t>
            </a:r>
            <a:r>
              <a:rPr lang="en-GB" sz="2400" dirty="0"/>
              <a:t>: no greenhouse gases, more energy per gram of fuel</a:t>
            </a:r>
          </a:p>
          <a:p>
            <a:pPr marL="342900" indent="-342900">
              <a:spcBef>
                <a:spcPct val="20000"/>
              </a:spcBef>
              <a:buFont typeface="Arial" pitchFamily="34" charset="0"/>
              <a:buChar char="•"/>
              <a:defRPr/>
            </a:pPr>
            <a:r>
              <a:rPr lang="en-GB" sz="2400" b="1" i="1" dirty="0"/>
              <a:t>Disadvantages</a:t>
            </a:r>
            <a:r>
              <a:rPr lang="en-GB" sz="2400" dirty="0"/>
              <a:t>: used fuel rods contain radioactive waste, an explosion could release radioactive material </a:t>
            </a:r>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p:txBody>
      </p:sp>
      <p:sp>
        <p:nvSpPr>
          <p:cNvPr id="5" name="Content Placeholder 2"/>
          <p:cNvSpPr txBox="1">
            <a:spLocks/>
          </p:cNvSpPr>
          <p:nvPr/>
        </p:nvSpPr>
        <p:spPr>
          <a:xfrm>
            <a:off x="5735959" y="3789040"/>
            <a:ext cx="6067157" cy="2880320"/>
          </a:xfrm>
          <a:prstGeom prst="rect">
            <a:avLst/>
          </a:prstGeom>
          <a:ln>
            <a:solidFill>
              <a:schemeClr val="accent1"/>
            </a:solidFill>
          </a:ln>
        </p:spPr>
        <p:txBody>
          <a:bodyPr vert="horz" lIns="91440" tIns="45720" rIns="91440" bIns="45720" rtlCol="0">
            <a:normAutofit/>
          </a:bodyPr>
          <a:lstStyle/>
          <a:p>
            <a:pPr marL="342900" indent="-342900">
              <a:spcBef>
                <a:spcPct val="20000"/>
              </a:spcBef>
              <a:defRPr/>
            </a:pPr>
            <a:r>
              <a:rPr lang="en-GB" sz="2600" b="1" u="sng" dirty="0">
                <a:solidFill>
                  <a:schemeClr val="tx2"/>
                </a:solidFill>
              </a:rPr>
              <a:t>Renewable </a:t>
            </a:r>
            <a:endParaRPr lang="en-GB" sz="2600" b="1" dirty="0">
              <a:solidFill>
                <a:schemeClr val="tx2"/>
              </a:solidFill>
            </a:endParaRPr>
          </a:p>
          <a:p>
            <a:pPr marL="342900" indent="-342900">
              <a:spcBef>
                <a:spcPct val="20000"/>
              </a:spcBef>
              <a:buFont typeface="Arial" pitchFamily="34" charset="0"/>
              <a:buChar char="•"/>
              <a:defRPr/>
            </a:pPr>
            <a:r>
              <a:rPr lang="en-GB" sz="2000" b="1" i="1" dirty="0"/>
              <a:t>Advantages</a:t>
            </a:r>
            <a:r>
              <a:rPr lang="en-GB" sz="2000" dirty="0"/>
              <a:t>: never run out, no greenhouse gases or acid rain, no radioactive waste, can be used in remote areas</a:t>
            </a:r>
          </a:p>
          <a:p>
            <a:pPr marL="342900" indent="-342900">
              <a:spcBef>
                <a:spcPct val="20000"/>
              </a:spcBef>
              <a:buFont typeface="Arial" pitchFamily="34" charset="0"/>
              <a:buChar char="•"/>
              <a:defRPr/>
            </a:pPr>
            <a:r>
              <a:rPr lang="en-GB" sz="2000" b="1" i="1" dirty="0"/>
              <a:t>Disadvantages</a:t>
            </a:r>
            <a:r>
              <a:rPr lang="en-GB" sz="2000" dirty="0"/>
              <a:t>: wind turbines make a whirring noise, unattractive, tidal barrages affect estuaries and habitats, hydroelectric may flood habitats to create dams, solar cells need to cover large areas</a:t>
            </a:r>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a:p>
            <a:pPr marL="342900" indent="-342900">
              <a:spcBef>
                <a:spcPct val="20000"/>
              </a:spcBef>
              <a:buFont typeface="Arial" pitchFamily="34" charset="0"/>
              <a:buChar char="•"/>
              <a:defRPr/>
            </a:pPr>
            <a:endParaRPr lang="en-GB" dirty="0"/>
          </a:p>
        </p:txBody>
      </p:sp>
      <p:pic>
        <p:nvPicPr>
          <p:cNvPr id="3074" name="Picture 2" descr="http://www.businesscornwall.co.uk/wp-content/themes/advanced-newspaper/timthumb.php?src=http://www.businesscornwall.co.uk/wp-content/uploads/2010/08/Peninsula-Renewable-Energy-logo.jpg&amp;q=90&amp;w=634&amp;zc=1">
            <a:hlinkClick r:id="rId3"/>
          </p:cNvPr>
          <p:cNvPicPr>
            <a:picLocks noChangeAspect="1" noChangeArrowheads="1"/>
          </p:cNvPicPr>
          <p:nvPr/>
        </p:nvPicPr>
        <p:blipFill>
          <a:blip r:embed="rId4" cstate="print"/>
          <a:srcRect t="34758" b="34828"/>
          <a:stretch>
            <a:fillRect/>
          </a:stretch>
        </p:blipFill>
        <p:spPr bwMode="auto">
          <a:xfrm>
            <a:off x="5663952" y="2564904"/>
            <a:ext cx="5004048" cy="1008112"/>
          </a:xfrm>
          <a:prstGeom prst="rect">
            <a:avLst/>
          </a:prstGeom>
          <a:noFill/>
        </p:spPr>
      </p:pic>
    </p:spTree>
    <p:custDataLst>
      <p:tags r:id="rId1"/>
    </p:custDataLst>
    <p:extLst>
      <p:ext uri="{BB962C8B-B14F-4D97-AF65-F5344CB8AC3E}">
        <p14:creationId xmlns:p14="http://schemas.microsoft.com/office/powerpoint/2010/main" val="10987107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0671" y="131805"/>
            <a:ext cx="11273129" cy="6417276"/>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1051869" y="27949"/>
            <a:ext cx="4225865" cy="6917339"/>
          </a:xfrm>
          <a:prstGeom prst="rect">
            <a:avLst/>
          </a:prstGeom>
          <a:ln>
            <a:solidFill>
              <a:srgbClr val="FF0000"/>
            </a:solidFill>
          </a:ln>
        </p:spPr>
      </p:pic>
      <p:pic>
        <p:nvPicPr>
          <p:cNvPr id="6" name="Picture 5"/>
          <p:cNvPicPr>
            <a:picLocks noChangeAspect="1"/>
          </p:cNvPicPr>
          <p:nvPr/>
        </p:nvPicPr>
        <p:blipFill>
          <a:blip r:embed="rId4"/>
          <a:stretch>
            <a:fillRect/>
          </a:stretch>
        </p:blipFill>
        <p:spPr>
          <a:xfrm>
            <a:off x="5491403" y="27949"/>
            <a:ext cx="4893954" cy="6802102"/>
          </a:xfrm>
          <a:prstGeom prst="rect">
            <a:avLst/>
          </a:prstGeom>
          <a:ln>
            <a:solidFill>
              <a:srgbClr val="FF0000"/>
            </a:solidFill>
          </a:ln>
        </p:spPr>
      </p:pic>
    </p:spTree>
    <p:extLst>
      <p:ext uri="{BB962C8B-B14F-4D97-AF65-F5344CB8AC3E}">
        <p14:creationId xmlns:p14="http://schemas.microsoft.com/office/powerpoint/2010/main" val="196930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1112</TotalTime>
  <Words>1716</Words>
  <Application>Microsoft Office PowerPoint</Application>
  <PresentationFormat>Widescreen</PresentationFormat>
  <Paragraphs>211</Paragraphs>
  <Slides>53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Calibri</vt:lpstr>
      <vt:lpstr>Calibri Light</vt:lpstr>
      <vt:lpstr>Times New Roman</vt:lpstr>
      <vt:lpstr>Office Theme</vt:lpstr>
      <vt:lpstr>PowerPoint Presentation</vt:lpstr>
      <vt:lpstr>A system</vt:lpstr>
      <vt:lpstr>Energy</vt:lpstr>
      <vt:lpstr>Energy stores</vt:lpstr>
      <vt:lpstr>Energy stores</vt:lpstr>
      <vt:lpstr>Energy pathways</vt:lpstr>
      <vt:lpstr>PowerPoint Presentation</vt:lpstr>
      <vt:lpstr>PowerPoint Presentation</vt:lpstr>
      <vt:lpstr>PowerPoint Presentation</vt:lpstr>
      <vt:lpstr>Kinetic energy</vt:lpstr>
      <vt:lpstr>Formula triangle </vt:lpstr>
      <vt:lpstr>PowerPoint Presentation</vt:lpstr>
      <vt:lpstr>PowerPoint Presentation</vt:lpstr>
      <vt:lpstr>PowerPoint Presentation</vt:lpstr>
      <vt:lpstr>Gravitational Potential Energy</vt:lpstr>
      <vt:lpstr>Ek and Ep</vt:lpstr>
      <vt:lpstr>mgh = 0.5mv2</vt:lpstr>
      <vt:lpstr>PowerPoint Presentation</vt:lpstr>
      <vt:lpstr>PowerPoint Presentation</vt:lpstr>
      <vt:lpstr>Things that affect the temperature rise of a substance...</vt:lpstr>
      <vt:lpstr>Specific Heat Capacity</vt:lpstr>
      <vt:lpstr>Specific heat capacity required practical</vt:lpstr>
      <vt:lpstr>PowerPoint Presentation</vt:lpstr>
      <vt:lpstr>PowerPoint Presentation</vt:lpstr>
      <vt:lpstr>PowerPoint Presentation</vt:lpstr>
      <vt:lpstr>PowerPoint Presentation</vt:lpstr>
      <vt:lpstr>Heating curve – what is happening at each stage?</vt:lpstr>
      <vt:lpstr>PowerPoint Presentation</vt:lpstr>
      <vt:lpstr>Calculating power</vt:lpstr>
      <vt:lpstr>PowerPoint Presentation</vt:lpstr>
      <vt:lpstr>PowerPoint Presentation</vt:lpstr>
      <vt:lpstr>PowerPoint Presentation</vt:lpstr>
      <vt:lpstr>PowerPoint Presentation</vt:lpstr>
      <vt:lpstr>PowerPoint Presentation</vt:lpstr>
      <vt:lpstr>Energy and efficiency </vt:lpstr>
      <vt:lpstr>PowerPoint Presentation</vt:lpstr>
      <vt:lpstr>Energy and efficiency </vt:lpstr>
      <vt:lpstr>PowerPoint Presentation</vt:lpstr>
      <vt:lpstr>PowerPoint Presentation</vt:lpstr>
      <vt:lpstr>Fuel for electricity </vt:lpstr>
      <vt:lpstr>PowerPoint Presentation</vt:lpstr>
      <vt:lpstr>PowerPoint Presentation</vt:lpstr>
      <vt:lpstr>Energy from wind and water </vt:lpstr>
      <vt:lpstr>PowerPoint Presentation</vt:lpstr>
      <vt:lpstr>PowerPoint Presentation</vt:lpstr>
      <vt:lpstr>PowerPoint Presentation</vt:lpstr>
      <vt:lpstr>Power from the sun and the Earth </vt:lpstr>
      <vt:lpstr>PowerPoint Presentation</vt:lpstr>
      <vt:lpstr>PowerPoint Presentation</vt:lpstr>
      <vt:lpstr>PowerPoint Presentation</vt:lpstr>
      <vt:lpstr>How do we use the main energy sources</vt:lpstr>
      <vt:lpstr>Energy and the environment</vt:lpstr>
      <vt:lpstr>PowerPoint Presentation</vt:lpstr>
    </vt:vector>
  </TitlesOfParts>
  <Company>Torch Academy Gateway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Fugill</dc:creator>
  <cp:lastModifiedBy>I. Singh</cp:lastModifiedBy>
  <cp:revision>8</cp:revision>
  <dcterms:created xsi:type="dcterms:W3CDTF">2018-05-11T12:02:17Z</dcterms:created>
  <dcterms:modified xsi:type="dcterms:W3CDTF">2019-06-05T09:50:07Z</dcterms:modified>
</cp:coreProperties>
</file>