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256" r:id="rId2"/>
    <p:sldId id="310" r:id="rId3"/>
    <p:sldId id="268" r:id="rId4"/>
    <p:sldId id="269" r:id="rId5"/>
    <p:sldId id="287" r:id="rId6"/>
    <p:sldId id="312" r:id="rId7"/>
    <p:sldId id="290" r:id="rId8"/>
    <p:sldId id="289" r:id="rId9"/>
    <p:sldId id="257" r:id="rId10"/>
    <p:sldId id="272" r:id="rId11"/>
    <p:sldId id="270" r:id="rId12"/>
    <p:sldId id="313" r:id="rId13"/>
    <p:sldId id="271" r:id="rId14"/>
    <p:sldId id="259" r:id="rId15"/>
    <p:sldId id="279" r:id="rId16"/>
    <p:sldId id="321" r:id="rId17"/>
    <p:sldId id="280" r:id="rId18"/>
    <p:sldId id="281" r:id="rId19"/>
    <p:sldId id="314" r:id="rId20"/>
    <p:sldId id="282" r:id="rId21"/>
    <p:sldId id="283" r:id="rId22"/>
    <p:sldId id="315" r:id="rId23"/>
    <p:sldId id="284" r:id="rId24"/>
    <p:sldId id="285" r:id="rId25"/>
    <p:sldId id="260" r:id="rId26"/>
    <p:sldId id="316" r:id="rId27"/>
    <p:sldId id="286" r:id="rId28"/>
    <p:sldId id="261" r:id="rId29"/>
    <p:sldId id="262" r:id="rId30"/>
    <p:sldId id="317" r:id="rId31"/>
    <p:sldId id="292" r:id="rId32"/>
    <p:sldId id="263" r:id="rId33"/>
    <p:sldId id="293" r:id="rId34"/>
    <p:sldId id="264" r:id="rId35"/>
    <p:sldId id="295" r:id="rId36"/>
    <p:sldId id="296" r:id="rId37"/>
    <p:sldId id="307" r:id="rId38"/>
    <p:sldId id="298" r:id="rId39"/>
    <p:sldId id="299" r:id="rId40"/>
    <p:sldId id="266" r:id="rId41"/>
    <p:sldId id="318" r:id="rId42"/>
    <p:sldId id="303" r:id="rId43"/>
    <p:sldId id="300" r:id="rId44"/>
    <p:sldId id="267" r:id="rId45"/>
    <p:sldId id="319" r:id="rId46"/>
    <p:sldId id="304" r:id="rId47"/>
    <p:sldId id="305" r:id="rId48"/>
    <p:sldId id="301" r:id="rId49"/>
    <p:sldId id="265" r:id="rId50"/>
    <p:sldId id="320" r:id="rId51"/>
    <p:sldId id="306" r:id="rId52"/>
    <p:sldId id="302" r:id="rId53"/>
    <p:sldId id="308" r:id="rId54"/>
    <p:sldId id="309" r:id="rId5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821" autoAdjust="0"/>
    <p:restoredTop sz="94660"/>
  </p:normalViewPr>
  <p:slideViewPr>
    <p:cSldViewPr snapToGrid="0">
      <p:cViewPr varScale="1">
        <p:scale>
          <a:sx n="74" d="100"/>
          <a:sy n="74" d="100"/>
        </p:scale>
        <p:origin x="232" y="5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2B8885-FC2E-41E2-BB59-5D2C94C5B05B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D86126-C61E-452E-B8BB-EFAC0C176F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8413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E8CC5F7-ADCA-433C-9AA2-F5C4B66833D1}" type="slidenum">
              <a:rPr lang="en-GB" altLang="en-US"/>
              <a:pPr>
                <a:spcBef>
                  <a:spcPct val="0"/>
                </a:spcBef>
              </a:pPr>
              <a:t>5</a:t>
            </a:fld>
            <a:endParaRPr lang="en-GB" altLang="en-US"/>
          </a:p>
        </p:txBody>
      </p:sp>
      <p:sp>
        <p:nvSpPr>
          <p:cNvPr id="19459" name="Rectangle 10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GB" altLang="en-US" smtClean="0"/>
              <a:t>Boardworks GCSE Additional Science: Chemistry </a:t>
            </a:r>
          </a:p>
          <a:p>
            <a:pPr>
              <a:spcBef>
                <a:spcPct val="0"/>
              </a:spcBef>
            </a:pPr>
            <a:r>
              <a:rPr lang="en-GB" altLang="en-US" smtClean="0"/>
              <a:t>Rates of Reaction</a:t>
            </a:r>
          </a:p>
        </p:txBody>
      </p:sp>
      <p:sp>
        <p:nvSpPr>
          <p:cNvPr id="194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9156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7621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8174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9121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6854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5521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749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5310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710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8574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8942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68827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9812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914400" y="4114800"/>
            <a:ext cx="103632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CADF38-ED16-4569-A5BE-921503C6AB3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956264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53975"/>
            <a:ext cx="10972800" cy="60721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3827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2486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UkrBJ6-uGFA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6LV63WtuvJg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N5p06i9ilmo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G2TEfhwgq84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u4Co4N-Jmbs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WojotwxPD6I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hel8fQjxcO8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0.png"/><Relationship Id="rId4" Type="http://schemas.openxmlformats.org/officeDocument/2006/relationships/oleObject" Target="../embeddings/oleObject1.bin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66qcNNJFy6E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4.png"/><Relationship Id="rId4" Type="http://schemas.openxmlformats.org/officeDocument/2006/relationships/oleObject" Target="../embeddings/oleObject2.bin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hyperlink" Target="http://www.google.co.uk/url?sa=i&amp;rct=j&amp;q=&amp;esrc=s&amp;frm=1&amp;source=images&amp;cd=&amp;cad=rja&amp;uact=8&amp;ved=0CAcQjRw&amp;url=http://stuffpoint.com/coke/image/330409/coca-cola-picture/&amp;ei=qTXOVPrXIozpaKDGgPAO&amp;bvm=bv.85076809,d.ZGU&amp;psig=AFQjCNFXe1OlM5kZX6aTsJLOtucxmp9UCw&amp;ust=1422886644094803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gif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SlI5m0RQqik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hngzmRrAXTE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utmV4Q0t6MI" TargetMode="Externa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9.w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80" y="102596"/>
            <a:ext cx="8343900" cy="622935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402" y="1688952"/>
            <a:ext cx="11344493" cy="5081802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3328096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UkrBJ6-uGFA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36713" y="217418"/>
            <a:ext cx="11343861" cy="6380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958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7" name="Rectangle 9"/>
          <p:cNvSpPr>
            <a:spLocks noChangeArrowheads="1"/>
          </p:cNvSpPr>
          <p:nvPr/>
        </p:nvSpPr>
        <p:spPr bwMode="auto">
          <a:xfrm>
            <a:off x="1978976" y="1268382"/>
            <a:ext cx="7467600" cy="1447800"/>
          </a:xfrm>
          <a:prstGeom prst="rect">
            <a:avLst/>
          </a:prstGeom>
          <a:solidFill>
            <a:srgbClr val="33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Char char="◦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anose="05020102010507070707" pitchFamily="18" charset="2"/>
              <a:buChar char="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anose="020B0604030504040204" pitchFamily="34" charset="0"/>
              <a:buChar char="◦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+mn-lt"/>
            </a:endParaRPr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title"/>
          </p:nvPr>
        </p:nvSpPr>
        <p:spPr>
          <a:xfrm>
            <a:off x="2209800" y="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GB" b="1" u="sng" dirty="0">
                <a:latin typeface="+mn-lt"/>
              </a:rPr>
              <a:t>What do we mean by ‘rate’?</a:t>
            </a:r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2350018" y="1481418"/>
            <a:ext cx="72390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Char char="◦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anose="05020102010507070707" pitchFamily="18" charset="2"/>
              <a:buChar char="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anose="020B0604030504040204" pitchFamily="34" charset="0"/>
              <a:buChar char="◦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en-US" dirty="0">
                <a:latin typeface="+mn-lt"/>
              </a:rPr>
              <a:t>The rate of a reaction is ‘the time taken for a product to form, or reactants to be used up</a:t>
            </a:r>
            <a:r>
              <a:rPr lang="en-GB" altLang="en-US" dirty="0" smtClean="0">
                <a:latin typeface="+mn-lt"/>
              </a:rPr>
              <a:t>’</a:t>
            </a:r>
            <a:endParaRPr lang="en-GB" altLang="en-US" sz="1800" dirty="0"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82262" y="3777563"/>
            <a:ext cx="92573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 smtClean="0"/>
              <a:t>Mg + 2HCl 			MgCl</a:t>
            </a:r>
            <a:r>
              <a:rPr lang="en-GB" sz="5400" baseline="-25000" dirty="0" smtClean="0"/>
              <a:t>2 </a:t>
            </a:r>
            <a:r>
              <a:rPr lang="en-GB" sz="5400" dirty="0" smtClean="0"/>
              <a:t>+ H</a:t>
            </a:r>
            <a:r>
              <a:rPr lang="en-GB" sz="5400" baseline="-25000" dirty="0"/>
              <a:t>2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4660296" y="4280859"/>
            <a:ext cx="209896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1978976" y="3222223"/>
            <a:ext cx="1620549" cy="636658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Reactants</a:t>
            </a:r>
            <a:endParaRPr lang="en-GB" dirty="0"/>
          </a:p>
        </p:txBody>
      </p:sp>
      <p:sp>
        <p:nvSpPr>
          <p:cNvPr id="12" name="Oval 11"/>
          <p:cNvSpPr/>
          <p:nvPr/>
        </p:nvSpPr>
        <p:spPr>
          <a:xfrm>
            <a:off x="7683080" y="3226442"/>
            <a:ext cx="1684402" cy="636658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Products</a:t>
            </a:r>
            <a:endParaRPr lang="en-GB" dirty="0"/>
          </a:p>
        </p:txBody>
      </p:sp>
      <p:sp>
        <p:nvSpPr>
          <p:cNvPr id="6" name="Rounded Rectangle 5"/>
          <p:cNvSpPr/>
          <p:nvPr/>
        </p:nvSpPr>
        <p:spPr>
          <a:xfrm>
            <a:off x="6849715" y="3858881"/>
            <a:ext cx="3030009" cy="84395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ounded Rectangle 8"/>
          <p:cNvSpPr/>
          <p:nvPr/>
        </p:nvSpPr>
        <p:spPr>
          <a:xfrm>
            <a:off x="1195474" y="3831775"/>
            <a:ext cx="3302954" cy="84633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7920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7" grpId="0" animBg="1"/>
      <p:bldP spid="32774" grpId="0"/>
      <p:bldP spid="2" grpId="0"/>
      <p:bldP spid="5" grpId="0" animBg="1"/>
      <p:bldP spid="12" grpId="0" animBg="1"/>
      <p:bldP spid="6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 smtClean="0"/>
              <a:t>The equation for rate of reaction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5772" y="2351517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Rate of reaction = </a:t>
            </a:r>
            <a:r>
              <a:rPr lang="en-US" u="sng" dirty="0" smtClean="0"/>
              <a:t>Amount of </a:t>
            </a:r>
            <a:r>
              <a:rPr lang="en-US" b="1" u="sng" dirty="0" smtClean="0"/>
              <a:t>product formed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</a:t>
            </a:r>
            <a:r>
              <a:rPr lang="en-US" dirty="0"/>
              <a:t>	 </a:t>
            </a:r>
            <a:r>
              <a:rPr lang="en-US" dirty="0" smtClean="0"/>
              <a:t>    time</a:t>
            </a:r>
          </a:p>
          <a:p>
            <a:pPr marL="0" indent="0">
              <a:buNone/>
            </a:pPr>
            <a:r>
              <a:rPr lang="en-US" dirty="0" smtClean="0"/>
              <a:t>OR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Rate of reaction = </a:t>
            </a:r>
            <a:r>
              <a:rPr lang="en-US" u="sng" dirty="0" smtClean="0"/>
              <a:t>Amount of </a:t>
            </a:r>
            <a:r>
              <a:rPr lang="en-US" b="1" u="sng" dirty="0" smtClean="0"/>
              <a:t>reactant used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     time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1247887" y="1968649"/>
            <a:ext cx="7713233" cy="137697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ounded Rectangle 4"/>
          <p:cNvSpPr/>
          <p:nvPr/>
        </p:nvSpPr>
        <p:spPr>
          <a:xfrm>
            <a:off x="1247886" y="4186517"/>
            <a:ext cx="7713233" cy="137697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696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16" descr="graph - calculating rate of reac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51" y="1487488"/>
            <a:ext cx="5984875" cy="288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Text Box 22"/>
          <p:cNvSpPr txBox="1">
            <a:spLocks noChangeArrowheads="1"/>
          </p:cNvSpPr>
          <p:nvPr/>
        </p:nvSpPr>
        <p:spPr bwMode="auto">
          <a:xfrm rot="-5400000">
            <a:off x="1302421" y="2870478"/>
            <a:ext cx="27831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Char char="◦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anose="05020102010507070707" pitchFamily="18" charset="2"/>
              <a:buChar char="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anose="020B0604030504040204" pitchFamily="34" charset="0"/>
              <a:buChar char="◦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 dirty="0">
                <a:solidFill>
                  <a:srgbClr val="000066"/>
                </a:solidFill>
                <a:latin typeface="Arial" panose="020B0604020202020204" pitchFamily="34" charset="0"/>
              </a:rPr>
              <a:t>hydrogen produced (cm</a:t>
            </a:r>
            <a:r>
              <a:rPr lang="en-GB" altLang="en-US" sz="1800" baseline="30000" dirty="0">
                <a:solidFill>
                  <a:srgbClr val="000066"/>
                </a:solidFill>
                <a:latin typeface="Arial" panose="020B0604020202020204" pitchFamily="34" charset="0"/>
              </a:rPr>
              <a:t>3</a:t>
            </a:r>
            <a:r>
              <a:rPr lang="en-GB" altLang="en-US" sz="1800" dirty="0">
                <a:solidFill>
                  <a:srgbClr val="000066"/>
                </a:solidFill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18436" name="Text Box 23"/>
          <p:cNvSpPr txBox="1">
            <a:spLocks noChangeArrowheads="1"/>
          </p:cNvSpPr>
          <p:nvPr/>
        </p:nvSpPr>
        <p:spPr bwMode="auto">
          <a:xfrm>
            <a:off x="5297489" y="4594225"/>
            <a:ext cx="169790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Char char="◦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anose="05020102010507070707" pitchFamily="18" charset="2"/>
              <a:buChar char="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anose="020B0604030504040204" pitchFamily="34" charset="0"/>
              <a:buChar char="◦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 dirty="0">
                <a:solidFill>
                  <a:srgbClr val="000066"/>
                </a:solidFill>
                <a:latin typeface="Arial" panose="020B0604020202020204" pitchFamily="34" charset="0"/>
              </a:rPr>
              <a:t>time (seconds)</a:t>
            </a:r>
          </a:p>
        </p:txBody>
      </p:sp>
      <p:sp>
        <p:nvSpPr>
          <p:cNvPr id="18437" name="Text Box 24"/>
          <p:cNvSpPr txBox="1">
            <a:spLocks noChangeArrowheads="1"/>
          </p:cNvSpPr>
          <p:nvPr/>
        </p:nvSpPr>
        <p:spPr bwMode="auto">
          <a:xfrm>
            <a:off x="4562476" y="4368801"/>
            <a:ext cx="466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Char char="◦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anose="05020102010507070707" pitchFamily="18" charset="2"/>
              <a:buChar char="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anose="020B0604030504040204" pitchFamily="34" charset="0"/>
              <a:buChar char="◦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000">
                <a:latin typeface="Arial" panose="020B0604020202020204" pitchFamily="34" charset="0"/>
              </a:rPr>
              <a:t>10</a:t>
            </a:r>
          </a:p>
        </p:txBody>
      </p:sp>
      <p:sp>
        <p:nvSpPr>
          <p:cNvPr id="18438" name="Text Box 25"/>
          <p:cNvSpPr txBox="1">
            <a:spLocks noChangeArrowheads="1"/>
          </p:cNvSpPr>
          <p:nvPr/>
        </p:nvSpPr>
        <p:spPr bwMode="auto">
          <a:xfrm>
            <a:off x="5724526" y="4368801"/>
            <a:ext cx="466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Char char="◦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anose="05020102010507070707" pitchFamily="18" charset="2"/>
              <a:buChar char="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anose="020B0604030504040204" pitchFamily="34" charset="0"/>
              <a:buChar char="◦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000">
                <a:latin typeface="Arial" panose="020B0604020202020204" pitchFamily="34" charset="0"/>
              </a:rPr>
              <a:t>20</a:t>
            </a:r>
          </a:p>
        </p:txBody>
      </p:sp>
      <p:sp>
        <p:nvSpPr>
          <p:cNvPr id="18439" name="Text Box 26"/>
          <p:cNvSpPr txBox="1">
            <a:spLocks noChangeArrowheads="1"/>
          </p:cNvSpPr>
          <p:nvPr/>
        </p:nvSpPr>
        <p:spPr bwMode="auto">
          <a:xfrm>
            <a:off x="6886576" y="4368801"/>
            <a:ext cx="466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Char char="◦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anose="05020102010507070707" pitchFamily="18" charset="2"/>
              <a:buChar char="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anose="020B0604030504040204" pitchFamily="34" charset="0"/>
              <a:buChar char="◦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000">
                <a:latin typeface="Arial" panose="020B0604020202020204" pitchFamily="34" charset="0"/>
              </a:rPr>
              <a:t>30</a:t>
            </a:r>
          </a:p>
        </p:txBody>
      </p:sp>
      <p:sp>
        <p:nvSpPr>
          <p:cNvPr id="18440" name="Text Box 27"/>
          <p:cNvSpPr txBox="1">
            <a:spLocks noChangeArrowheads="1"/>
          </p:cNvSpPr>
          <p:nvPr/>
        </p:nvSpPr>
        <p:spPr bwMode="auto">
          <a:xfrm>
            <a:off x="8048626" y="4368801"/>
            <a:ext cx="466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Char char="◦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anose="05020102010507070707" pitchFamily="18" charset="2"/>
              <a:buChar char="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anose="020B0604030504040204" pitchFamily="34" charset="0"/>
              <a:buChar char="◦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000">
                <a:latin typeface="Arial" panose="020B0604020202020204" pitchFamily="34" charset="0"/>
              </a:rPr>
              <a:t>40</a:t>
            </a:r>
          </a:p>
        </p:txBody>
      </p:sp>
      <p:sp>
        <p:nvSpPr>
          <p:cNvPr id="18441" name="Text Box 28"/>
          <p:cNvSpPr txBox="1">
            <a:spLocks noChangeArrowheads="1"/>
          </p:cNvSpPr>
          <p:nvPr/>
        </p:nvSpPr>
        <p:spPr bwMode="auto">
          <a:xfrm>
            <a:off x="9212264" y="4368801"/>
            <a:ext cx="466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Char char="◦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anose="05020102010507070707" pitchFamily="18" charset="2"/>
              <a:buChar char="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anose="020B0604030504040204" pitchFamily="34" charset="0"/>
              <a:buChar char="◦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000">
                <a:latin typeface="Arial" panose="020B0604020202020204" pitchFamily="34" charset="0"/>
              </a:rPr>
              <a:t>50</a:t>
            </a:r>
          </a:p>
        </p:txBody>
      </p:sp>
      <p:sp>
        <p:nvSpPr>
          <p:cNvPr id="18442" name="Text Box 31"/>
          <p:cNvSpPr txBox="1">
            <a:spLocks noChangeArrowheads="1"/>
          </p:cNvSpPr>
          <p:nvPr/>
        </p:nvSpPr>
        <p:spPr bwMode="auto">
          <a:xfrm>
            <a:off x="3059114" y="3679826"/>
            <a:ext cx="466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Char char="◦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anose="05020102010507070707" pitchFamily="18" charset="2"/>
              <a:buChar char="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anose="020B0604030504040204" pitchFamily="34" charset="0"/>
              <a:buChar char="◦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000">
                <a:latin typeface="Arial" panose="020B0604020202020204" pitchFamily="34" charset="0"/>
              </a:rPr>
              <a:t>10</a:t>
            </a:r>
          </a:p>
        </p:txBody>
      </p:sp>
      <p:sp>
        <p:nvSpPr>
          <p:cNvPr id="18443" name="Text Box 32"/>
          <p:cNvSpPr txBox="1">
            <a:spLocks noChangeArrowheads="1"/>
          </p:cNvSpPr>
          <p:nvPr/>
        </p:nvSpPr>
        <p:spPr bwMode="auto">
          <a:xfrm>
            <a:off x="3059114" y="3289301"/>
            <a:ext cx="466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Char char="◦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anose="05020102010507070707" pitchFamily="18" charset="2"/>
              <a:buChar char="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anose="020B0604030504040204" pitchFamily="34" charset="0"/>
              <a:buChar char="◦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000">
                <a:latin typeface="Arial" panose="020B0604020202020204" pitchFamily="34" charset="0"/>
              </a:rPr>
              <a:t>20</a:t>
            </a:r>
          </a:p>
        </p:txBody>
      </p:sp>
      <p:sp>
        <p:nvSpPr>
          <p:cNvPr id="18444" name="Text Box 33"/>
          <p:cNvSpPr txBox="1">
            <a:spLocks noChangeArrowheads="1"/>
          </p:cNvSpPr>
          <p:nvPr/>
        </p:nvSpPr>
        <p:spPr bwMode="auto">
          <a:xfrm>
            <a:off x="3059114" y="2898776"/>
            <a:ext cx="466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Char char="◦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anose="05020102010507070707" pitchFamily="18" charset="2"/>
              <a:buChar char="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anose="020B0604030504040204" pitchFamily="34" charset="0"/>
              <a:buChar char="◦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000">
                <a:latin typeface="Arial" panose="020B0604020202020204" pitchFamily="34" charset="0"/>
              </a:rPr>
              <a:t>30</a:t>
            </a:r>
          </a:p>
        </p:txBody>
      </p:sp>
      <p:sp>
        <p:nvSpPr>
          <p:cNvPr id="18445" name="Text Box 34"/>
          <p:cNvSpPr txBox="1">
            <a:spLocks noChangeArrowheads="1"/>
          </p:cNvSpPr>
          <p:nvPr/>
        </p:nvSpPr>
        <p:spPr bwMode="auto">
          <a:xfrm>
            <a:off x="3059114" y="2509839"/>
            <a:ext cx="466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Char char="◦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anose="05020102010507070707" pitchFamily="18" charset="2"/>
              <a:buChar char="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anose="020B0604030504040204" pitchFamily="34" charset="0"/>
              <a:buChar char="◦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000">
                <a:latin typeface="Arial" panose="020B0604020202020204" pitchFamily="34" charset="0"/>
              </a:rPr>
              <a:t>40</a:t>
            </a:r>
          </a:p>
        </p:txBody>
      </p:sp>
      <p:sp>
        <p:nvSpPr>
          <p:cNvPr id="18446" name="Text Box 35"/>
          <p:cNvSpPr txBox="1">
            <a:spLocks noChangeArrowheads="1"/>
          </p:cNvSpPr>
          <p:nvPr/>
        </p:nvSpPr>
        <p:spPr bwMode="auto">
          <a:xfrm>
            <a:off x="3059114" y="2119314"/>
            <a:ext cx="466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Char char="◦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anose="05020102010507070707" pitchFamily="18" charset="2"/>
              <a:buChar char="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anose="020B0604030504040204" pitchFamily="34" charset="0"/>
              <a:buChar char="◦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000">
                <a:latin typeface="Arial" panose="020B0604020202020204" pitchFamily="34" charset="0"/>
              </a:rPr>
              <a:t>50</a:t>
            </a:r>
          </a:p>
        </p:txBody>
      </p:sp>
      <p:sp>
        <p:nvSpPr>
          <p:cNvPr id="18447" name="Text Box 36"/>
          <p:cNvSpPr txBox="1">
            <a:spLocks noChangeArrowheads="1"/>
          </p:cNvSpPr>
          <p:nvPr/>
        </p:nvSpPr>
        <p:spPr bwMode="auto">
          <a:xfrm>
            <a:off x="3059114" y="1728789"/>
            <a:ext cx="466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Char char="◦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anose="05020102010507070707" pitchFamily="18" charset="2"/>
              <a:buChar char="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anose="020B0604030504040204" pitchFamily="34" charset="0"/>
              <a:buChar char="◦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000">
                <a:latin typeface="Arial" panose="020B0604020202020204" pitchFamily="34" charset="0"/>
              </a:rPr>
              <a:t>60</a:t>
            </a:r>
          </a:p>
        </p:txBody>
      </p:sp>
      <p:sp>
        <p:nvSpPr>
          <p:cNvPr id="18448" name="Text Box 37"/>
          <p:cNvSpPr txBox="1">
            <a:spLocks noChangeArrowheads="1"/>
          </p:cNvSpPr>
          <p:nvPr/>
        </p:nvSpPr>
        <p:spPr bwMode="auto">
          <a:xfrm>
            <a:off x="3059114" y="1338264"/>
            <a:ext cx="466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Char char="◦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anose="05020102010507070707" pitchFamily="18" charset="2"/>
              <a:buChar char="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anose="020B0604030504040204" pitchFamily="34" charset="0"/>
              <a:buChar char="◦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000">
                <a:latin typeface="Arial" panose="020B0604020202020204" pitchFamily="34" charset="0"/>
              </a:rPr>
              <a:t>70</a:t>
            </a:r>
          </a:p>
        </p:txBody>
      </p:sp>
      <p:sp>
        <p:nvSpPr>
          <p:cNvPr id="18449" name="Text Box 38"/>
          <p:cNvSpPr txBox="1">
            <a:spLocks noChangeArrowheads="1"/>
          </p:cNvSpPr>
          <p:nvPr/>
        </p:nvSpPr>
        <p:spPr bwMode="auto">
          <a:xfrm>
            <a:off x="3494089" y="4368801"/>
            <a:ext cx="3254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Char char="◦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anose="05020102010507070707" pitchFamily="18" charset="2"/>
              <a:buChar char="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anose="020B0604030504040204" pitchFamily="34" charset="0"/>
              <a:buChar char="◦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000">
                <a:latin typeface="Arial" panose="020B0604020202020204" pitchFamily="34" charset="0"/>
              </a:rPr>
              <a:t>0</a:t>
            </a:r>
          </a:p>
        </p:txBody>
      </p:sp>
      <p:sp>
        <p:nvSpPr>
          <p:cNvPr id="18450" name="Text Box 39"/>
          <p:cNvSpPr txBox="1">
            <a:spLocks noChangeArrowheads="1"/>
          </p:cNvSpPr>
          <p:nvPr/>
        </p:nvSpPr>
        <p:spPr bwMode="auto">
          <a:xfrm>
            <a:off x="3228975" y="4068764"/>
            <a:ext cx="325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Char char="◦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anose="05020102010507070707" pitchFamily="18" charset="2"/>
              <a:buChar char="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anose="020B0604030504040204" pitchFamily="34" charset="0"/>
              <a:buChar char="◦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000">
                <a:latin typeface="Arial" panose="020B0604020202020204" pitchFamily="34" charset="0"/>
              </a:rPr>
              <a:t>0</a:t>
            </a:r>
          </a:p>
        </p:txBody>
      </p:sp>
      <p:sp>
        <p:nvSpPr>
          <p:cNvPr id="1007661" name="Text Box 45"/>
          <p:cNvSpPr txBox="1">
            <a:spLocks noChangeArrowheads="1"/>
          </p:cNvSpPr>
          <p:nvPr/>
        </p:nvSpPr>
        <p:spPr bwMode="auto">
          <a:xfrm>
            <a:off x="4624389" y="2095501"/>
            <a:ext cx="3254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Char char="◦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anose="05020102010507070707" pitchFamily="18" charset="2"/>
              <a:buChar char="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anose="020B0604030504040204" pitchFamily="34" charset="0"/>
              <a:buChar char="◦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000" b="1">
                <a:solidFill>
                  <a:srgbClr val="CC0000"/>
                </a:solidFill>
                <a:latin typeface="Arial" panose="020B0604020202020204" pitchFamily="34" charset="0"/>
              </a:rPr>
              <a:t>x</a:t>
            </a:r>
          </a:p>
        </p:txBody>
      </p:sp>
      <p:sp>
        <p:nvSpPr>
          <p:cNvPr id="1007662" name="Text Box 46"/>
          <p:cNvSpPr txBox="1">
            <a:spLocks noChangeArrowheads="1"/>
          </p:cNvSpPr>
          <p:nvPr/>
        </p:nvSpPr>
        <p:spPr bwMode="auto">
          <a:xfrm>
            <a:off x="5978525" y="3181351"/>
            <a:ext cx="325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Char char="◦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anose="05020102010507070707" pitchFamily="18" charset="2"/>
              <a:buChar char="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anose="020B0604030504040204" pitchFamily="34" charset="0"/>
              <a:buChar char="◦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000" b="1" dirty="0">
                <a:solidFill>
                  <a:srgbClr val="CC0000"/>
                </a:solidFill>
                <a:latin typeface="Arial" panose="020B0604020202020204" pitchFamily="34" charset="0"/>
              </a:rPr>
              <a:t>y</a:t>
            </a:r>
          </a:p>
        </p:txBody>
      </p:sp>
      <p:sp>
        <p:nvSpPr>
          <p:cNvPr id="10076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03439" y="249919"/>
            <a:ext cx="8497887" cy="105092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GB" b="1" u="sng" dirty="0"/>
              <a:t>Calculating rate of reaction from graphs</a:t>
            </a:r>
          </a:p>
        </p:txBody>
      </p:sp>
      <p:sp>
        <p:nvSpPr>
          <p:cNvPr id="1007636" name="Line 20"/>
          <p:cNvSpPr>
            <a:spLocks noChangeShapeType="1"/>
          </p:cNvSpPr>
          <p:nvPr/>
        </p:nvSpPr>
        <p:spPr bwMode="auto">
          <a:xfrm flipV="1">
            <a:off x="3660775" y="2487613"/>
            <a:ext cx="2254250" cy="6350"/>
          </a:xfrm>
          <a:prstGeom prst="line">
            <a:avLst/>
          </a:prstGeom>
          <a:noFill/>
          <a:ln w="19050">
            <a:solidFill>
              <a:srgbClr val="CC0000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007637" name="Line 21"/>
          <p:cNvSpPr>
            <a:spLocks noChangeShapeType="1"/>
          </p:cNvSpPr>
          <p:nvPr/>
        </p:nvSpPr>
        <p:spPr bwMode="auto">
          <a:xfrm rot="16200000" flipV="1">
            <a:off x="5114925" y="3379788"/>
            <a:ext cx="1695450" cy="0"/>
          </a:xfrm>
          <a:prstGeom prst="line">
            <a:avLst/>
          </a:prstGeom>
          <a:noFill/>
          <a:ln w="19050">
            <a:solidFill>
              <a:srgbClr val="CC0000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grpSp>
        <p:nvGrpSpPr>
          <p:cNvPr id="1007687" name="Group 71"/>
          <p:cNvGrpSpPr>
            <a:grpSpLocks/>
          </p:cNvGrpSpPr>
          <p:nvPr/>
        </p:nvGrpSpPr>
        <p:grpSpPr bwMode="auto">
          <a:xfrm>
            <a:off x="6643688" y="2333624"/>
            <a:ext cx="2805112" cy="819150"/>
            <a:chOff x="3225" y="1470"/>
            <a:chExt cx="1767" cy="516"/>
          </a:xfrm>
        </p:grpSpPr>
        <p:sp>
          <p:nvSpPr>
            <p:cNvPr id="18467" name="Text Box 47"/>
            <p:cNvSpPr txBox="1">
              <a:spLocks noChangeArrowheads="1"/>
            </p:cNvSpPr>
            <p:nvPr/>
          </p:nvSpPr>
          <p:spPr bwMode="auto">
            <a:xfrm>
              <a:off x="3225" y="1470"/>
              <a:ext cx="121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ts val="250"/>
                </a:spcBef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ts val="250"/>
                </a:spcBef>
                <a:buClr>
                  <a:schemeClr val="accent1"/>
                </a:buClr>
                <a:buSzPct val="100000"/>
                <a:buFont typeface="Verdana" panose="020B0604030504040204" pitchFamily="34" charset="0"/>
                <a:buChar char="◦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ts val="250"/>
                </a:spcBef>
                <a:buClr>
                  <a:srgbClr val="ED3742"/>
                </a:buClr>
                <a:buSzPct val="100000"/>
                <a:buFont typeface="Wingdings 2" panose="05020102010507070707" pitchFamily="18" charset="2"/>
                <a:buChar char=""/>
                <a:defRPr sz="22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ts val="225"/>
                </a:spcBef>
                <a:buClr>
                  <a:srgbClr val="ED3742"/>
                </a:buClr>
                <a:buSzPct val="112000"/>
                <a:buFont typeface="Verdana" panose="020B0604030504040204" pitchFamily="34" charset="0"/>
                <a:buChar char="◦"/>
                <a:defRPr sz="19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ts val="250"/>
                </a:spcBef>
                <a:buClr>
                  <a:srgbClr val="4A85BF"/>
                </a:buClr>
                <a:buSzPct val="100000"/>
                <a:buFont typeface="Wingdings 2" panose="05020102010507070707" pitchFamily="18" charset="2"/>
                <a:buChar char="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anose="05020102010507070707" pitchFamily="18" charset="2"/>
                <a:buChar char="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anose="05020102010507070707" pitchFamily="18" charset="2"/>
                <a:buChar char="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anose="05020102010507070707" pitchFamily="18" charset="2"/>
                <a:buChar char="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anose="05020102010507070707" pitchFamily="18" charset="2"/>
                <a:buChar char="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GB" altLang="en-US" sz="1800">
                  <a:latin typeface="Arial" panose="020B0604020202020204" pitchFamily="34" charset="0"/>
                </a:rPr>
                <a:t>rate of reaction =</a:t>
              </a:r>
            </a:p>
          </p:txBody>
        </p:sp>
        <p:sp>
          <p:nvSpPr>
            <p:cNvPr id="18468" name="Text Box 48"/>
            <p:cNvSpPr txBox="1">
              <a:spLocks noChangeArrowheads="1"/>
            </p:cNvSpPr>
            <p:nvPr/>
          </p:nvSpPr>
          <p:spPr bwMode="auto">
            <a:xfrm>
              <a:off x="4767" y="1753"/>
              <a:ext cx="197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ts val="250"/>
                </a:spcBef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ts val="250"/>
                </a:spcBef>
                <a:buClr>
                  <a:schemeClr val="accent1"/>
                </a:buClr>
                <a:buSzPct val="100000"/>
                <a:buFont typeface="Verdana" panose="020B0604030504040204" pitchFamily="34" charset="0"/>
                <a:buChar char="◦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ts val="250"/>
                </a:spcBef>
                <a:buClr>
                  <a:srgbClr val="ED3742"/>
                </a:buClr>
                <a:buSzPct val="100000"/>
                <a:buFont typeface="Wingdings 2" panose="05020102010507070707" pitchFamily="18" charset="2"/>
                <a:buChar char=""/>
                <a:defRPr sz="22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ts val="225"/>
                </a:spcBef>
                <a:buClr>
                  <a:srgbClr val="ED3742"/>
                </a:buClr>
                <a:buSzPct val="112000"/>
                <a:buFont typeface="Verdana" panose="020B0604030504040204" pitchFamily="34" charset="0"/>
                <a:buChar char="◦"/>
                <a:defRPr sz="19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ts val="250"/>
                </a:spcBef>
                <a:buClr>
                  <a:srgbClr val="4A85BF"/>
                </a:buClr>
                <a:buSzPct val="100000"/>
                <a:buFont typeface="Wingdings 2" panose="05020102010507070707" pitchFamily="18" charset="2"/>
                <a:buChar char="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anose="05020102010507070707" pitchFamily="18" charset="2"/>
                <a:buChar char="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anose="05020102010507070707" pitchFamily="18" charset="2"/>
                <a:buChar char="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anose="05020102010507070707" pitchFamily="18" charset="2"/>
                <a:buChar char="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anose="05020102010507070707" pitchFamily="18" charset="2"/>
                <a:buChar char="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GB" altLang="en-US" sz="1800" b="1">
                  <a:solidFill>
                    <a:srgbClr val="CC0000"/>
                  </a:solidFill>
                  <a:latin typeface="Arial" panose="020B0604020202020204" pitchFamily="34" charset="0"/>
                </a:rPr>
                <a:t>x</a:t>
              </a:r>
            </a:p>
          </p:txBody>
        </p:sp>
        <p:sp>
          <p:nvSpPr>
            <p:cNvPr id="18469" name="Text Box 49"/>
            <p:cNvSpPr txBox="1">
              <a:spLocks noChangeArrowheads="1"/>
            </p:cNvSpPr>
            <p:nvPr/>
          </p:nvSpPr>
          <p:spPr bwMode="auto">
            <a:xfrm>
              <a:off x="4767" y="1470"/>
              <a:ext cx="197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ts val="250"/>
                </a:spcBef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ts val="250"/>
                </a:spcBef>
                <a:buClr>
                  <a:schemeClr val="accent1"/>
                </a:buClr>
                <a:buSzPct val="100000"/>
                <a:buFont typeface="Verdana" panose="020B0604030504040204" pitchFamily="34" charset="0"/>
                <a:buChar char="◦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ts val="250"/>
                </a:spcBef>
                <a:buClr>
                  <a:srgbClr val="ED3742"/>
                </a:buClr>
                <a:buSzPct val="100000"/>
                <a:buFont typeface="Wingdings 2" panose="05020102010507070707" pitchFamily="18" charset="2"/>
                <a:buChar char=""/>
                <a:defRPr sz="22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ts val="225"/>
                </a:spcBef>
                <a:buClr>
                  <a:srgbClr val="ED3742"/>
                </a:buClr>
                <a:buSzPct val="112000"/>
                <a:buFont typeface="Verdana" panose="020B0604030504040204" pitchFamily="34" charset="0"/>
                <a:buChar char="◦"/>
                <a:defRPr sz="19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ts val="250"/>
                </a:spcBef>
                <a:buClr>
                  <a:srgbClr val="4A85BF"/>
                </a:buClr>
                <a:buSzPct val="100000"/>
                <a:buFont typeface="Wingdings 2" panose="05020102010507070707" pitchFamily="18" charset="2"/>
                <a:buChar char="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anose="05020102010507070707" pitchFamily="18" charset="2"/>
                <a:buChar char="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anose="05020102010507070707" pitchFamily="18" charset="2"/>
                <a:buChar char="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anose="05020102010507070707" pitchFamily="18" charset="2"/>
                <a:buChar char="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anose="05020102010507070707" pitchFamily="18" charset="2"/>
                <a:buChar char="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GB" altLang="en-US" sz="1800" b="1">
                  <a:solidFill>
                    <a:srgbClr val="CC0000"/>
                  </a:solidFill>
                  <a:latin typeface="Arial" panose="020B0604020202020204" pitchFamily="34" charset="0"/>
                </a:rPr>
                <a:t>y</a:t>
              </a:r>
            </a:p>
          </p:txBody>
        </p:sp>
        <p:sp>
          <p:nvSpPr>
            <p:cNvPr id="18470" name="Line 50"/>
            <p:cNvSpPr>
              <a:spLocks noChangeShapeType="1"/>
            </p:cNvSpPr>
            <p:nvPr/>
          </p:nvSpPr>
          <p:spPr bwMode="auto">
            <a:xfrm>
              <a:off x="4766" y="1764"/>
              <a:ext cx="226" cy="0"/>
            </a:xfrm>
            <a:prstGeom prst="line">
              <a:avLst/>
            </a:prstGeom>
            <a:noFill/>
            <a:ln w="28575">
              <a:solidFill>
                <a:srgbClr val="00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GB"/>
            </a:p>
          </p:txBody>
        </p:sp>
      </p:grpSp>
      <p:grpSp>
        <p:nvGrpSpPr>
          <p:cNvPr id="1007688" name="Group 72"/>
          <p:cNvGrpSpPr>
            <a:grpSpLocks/>
          </p:cNvGrpSpPr>
          <p:nvPr/>
        </p:nvGrpSpPr>
        <p:grpSpPr bwMode="auto">
          <a:xfrm>
            <a:off x="1781175" y="5894389"/>
            <a:ext cx="4141788" cy="973137"/>
            <a:chOff x="162" y="3585"/>
            <a:chExt cx="2609" cy="613"/>
          </a:xfrm>
        </p:grpSpPr>
        <p:sp>
          <p:nvSpPr>
            <p:cNvPr id="18463" name="Text Box 51"/>
            <p:cNvSpPr txBox="1">
              <a:spLocks noChangeArrowheads="1"/>
            </p:cNvSpPr>
            <p:nvPr/>
          </p:nvSpPr>
          <p:spPr bwMode="auto">
            <a:xfrm>
              <a:off x="162" y="3643"/>
              <a:ext cx="1823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ts val="250"/>
                </a:spcBef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ts val="250"/>
                </a:spcBef>
                <a:buClr>
                  <a:schemeClr val="accent1"/>
                </a:buClr>
                <a:buSzPct val="100000"/>
                <a:buFont typeface="Verdana" panose="020B0604030504040204" pitchFamily="34" charset="0"/>
                <a:buChar char="◦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ts val="250"/>
                </a:spcBef>
                <a:buClr>
                  <a:srgbClr val="ED3742"/>
                </a:buClr>
                <a:buSzPct val="100000"/>
                <a:buFont typeface="Wingdings 2" panose="05020102010507070707" pitchFamily="18" charset="2"/>
                <a:buChar char=""/>
                <a:defRPr sz="22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ts val="225"/>
                </a:spcBef>
                <a:buClr>
                  <a:srgbClr val="ED3742"/>
                </a:buClr>
                <a:buSzPct val="112000"/>
                <a:buFont typeface="Verdana" panose="020B0604030504040204" pitchFamily="34" charset="0"/>
                <a:buChar char="◦"/>
                <a:defRPr sz="19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ts val="250"/>
                </a:spcBef>
                <a:buClr>
                  <a:srgbClr val="4A85BF"/>
                </a:buClr>
                <a:buSzPct val="100000"/>
                <a:buFont typeface="Wingdings 2" panose="05020102010507070707" pitchFamily="18" charset="2"/>
                <a:buChar char="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anose="05020102010507070707" pitchFamily="18" charset="2"/>
                <a:buChar char="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anose="05020102010507070707" pitchFamily="18" charset="2"/>
                <a:buChar char="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anose="05020102010507070707" pitchFamily="18" charset="2"/>
                <a:buChar char="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anose="05020102010507070707" pitchFamily="18" charset="2"/>
                <a:buChar char="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GB" altLang="en-US" dirty="0">
                  <a:latin typeface="Arial" panose="020B0604020202020204" pitchFamily="34" charset="0"/>
                </a:rPr>
                <a:t>rate of reaction =</a:t>
              </a:r>
            </a:p>
          </p:txBody>
        </p:sp>
        <p:sp>
          <p:nvSpPr>
            <p:cNvPr id="18464" name="Text Box 52"/>
            <p:cNvSpPr txBox="1">
              <a:spLocks noChangeArrowheads="1"/>
            </p:cNvSpPr>
            <p:nvPr/>
          </p:nvSpPr>
          <p:spPr bwMode="auto">
            <a:xfrm>
              <a:off x="2069" y="3868"/>
              <a:ext cx="544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ts val="250"/>
                </a:spcBef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ts val="250"/>
                </a:spcBef>
                <a:buClr>
                  <a:schemeClr val="accent1"/>
                </a:buClr>
                <a:buSzPct val="100000"/>
                <a:buFont typeface="Verdana" panose="020B0604030504040204" pitchFamily="34" charset="0"/>
                <a:buChar char="◦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ts val="250"/>
                </a:spcBef>
                <a:buClr>
                  <a:srgbClr val="ED3742"/>
                </a:buClr>
                <a:buSzPct val="100000"/>
                <a:buFont typeface="Wingdings 2" panose="05020102010507070707" pitchFamily="18" charset="2"/>
                <a:buChar char=""/>
                <a:defRPr sz="22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ts val="225"/>
                </a:spcBef>
                <a:buClr>
                  <a:srgbClr val="ED3742"/>
                </a:buClr>
                <a:buSzPct val="112000"/>
                <a:buFont typeface="Verdana" panose="020B0604030504040204" pitchFamily="34" charset="0"/>
                <a:buChar char="◦"/>
                <a:defRPr sz="19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ts val="250"/>
                </a:spcBef>
                <a:buClr>
                  <a:srgbClr val="4A85BF"/>
                </a:buClr>
                <a:buSzPct val="100000"/>
                <a:buFont typeface="Wingdings 2" panose="05020102010507070707" pitchFamily="18" charset="2"/>
                <a:buChar char="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anose="05020102010507070707" pitchFamily="18" charset="2"/>
                <a:buChar char="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anose="05020102010507070707" pitchFamily="18" charset="2"/>
                <a:buChar char="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anose="05020102010507070707" pitchFamily="18" charset="2"/>
                <a:buChar char="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anose="05020102010507070707" pitchFamily="18" charset="2"/>
                <a:buChar char="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GB" altLang="en-US">
                  <a:latin typeface="Arial" panose="020B0604020202020204" pitchFamily="34" charset="0"/>
                </a:rPr>
                <a:t>20 s</a:t>
              </a:r>
              <a:endParaRPr lang="en-GB" altLang="en-US" b="1">
                <a:solidFill>
                  <a:srgbClr val="CC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465" name="Text Box 53"/>
            <p:cNvSpPr txBox="1">
              <a:spLocks noChangeArrowheads="1"/>
            </p:cNvSpPr>
            <p:nvPr/>
          </p:nvSpPr>
          <p:spPr bwMode="auto">
            <a:xfrm>
              <a:off x="1954" y="3585"/>
              <a:ext cx="817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ts val="250"/>
                </a:spcBef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ts val="250"/>
                </a:spcBef>
                <a:buClr>
                  <a:schemeClr val="accent1"/>
                </a:buClr>
                <a:buSzPct val="100000"/>
                <a:buFont typeface="Verdana" panose="020B0604030504040204" pitchFamily="34" charset="0"/>
                <a:buChar char="◦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ts val="250"/>
                </a:spcBef>
                <a:buClr>
                  <a:srgbClr val="ED3742"/>
                </a:buClr>
                <a:buSzPct val="100000"/>
                <a:buFont typeface="Wingdings 2" panose="05020102010507070707" pitchFamily="18" charset="2"/>
                <a:buChar char=""/>
                <a:defRPr sz="22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ts val="225"/>
                </a:spcBef>
                <a:buClr>
                  <a:srgbClr val="ED3742"/>
                </a:buClr>
                <a:buSzPct val="112000"/>
                <a:buFont typeface="Verdana" panose="020B0604030504040204" pitchFamily="34" charset="0"/>
                <a:buChar char="◦"/>
                <a:defRPr sz="19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ts val="250"/>
                </a:spcBef>
                <a:buClr>
                  <a:srgbClr val="4A85BF"/>
                </a:buClr>
                <a:buSzPct val="100000"/>
                <a:buFont typeface="Wingdings 2" panose="05020102010507070707" pitchFamily="18" charset="2"/>
                <a:buChar char="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anose="05020102010507070707" pitchFamily="18" charset="2"/>
                <a:buChar char="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anose="05020102010507070707" pitchFamily="18" charset="2"/>
                <a:buChar char="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anose="05020102010507070707" pitchFamily="18" charset="2"/>
                <a:buChar char="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anose="05020102010507070707" pitchFamily="18" charset="2"/>
                <a:buChar char="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GB" altLang="en-US">
                  <a:latin typeface="Arial" panose="020B0604020202020204" pitchFamily="34" charset="0"/>
                </a:rPr>
                <a:t>45 cm</a:t>
              </a:r>
              <a:r>
                <a:rPr lang="en-GB" altLang="en-US" baseline="30000">
                  <a:latin typeface="Arial" panose="020B0604020202020204" pitchFamily="34" charset="0"/>
                </a:rPr>
                <a:t>3</a:t>
              </a:r>
            </a:p>
          </p:txBody>
        </p:sp>
        <p:sp>
          <p:nvSpPr>
            <p:cNvPr id="18466" name="Line 54"/>
            <p:cNvSpPr>
              <a:spLocks noChangeShapeType="1"/>
            </p:cNvSpPr>
            <p:nvPr/>
          </p:nvSpPr>
          <p:spPr bwMode="auto">
            <a:xfrm flipV="1">
              <a:off x="2032" y="3879"/>
              <a:ext cx="522" cy="0"/>
            </a:xfrm>
            <a:prstGeom prst="line">
              <a:avLst/>
            </a:prstGeom>
            <a:noFill/>
            <a:ln w="28575">
              <a:solidFill>
                <a:srgbClr val="00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GB"/>
            </a:p>
          </p:txBody>
        </p:sp>
      </p:grpSp>
      <p:grpSp>
        <p:nvGrpSpPr>
          <p:cNvPr id="1007689" name="Group 73"/>
          <p:cNvGrpSpPr>
            <a:grpSpLocks/>
          </p:cNvGrpSpPr>
          <p:nvPr/>
        </p:nvGrpSpPr>
        <p:grpSpPr bwMode="auto">
          <a:xfrm>
            <a:off x="5945189" y="5894389"/>
            <a:ext cx="2478087" cy="568325"/>
            <a:chOff x="2785" y="3585"/>
            <a:chExt cx="1561" cy="358"/>
          </a:xfrm>
        </p:grpSpPr>
        <p:sp>
          <p:nvSpPr>
            <p:cNvPr id="18461" name="Text Box 55"/>
            <p:cNvSpPr txBox="1">
              <a:spLocks noChangeArrowheads="1"/>
            </p:cNvSpPr>
            <p:nvPr/>
          </p:nvSpPr>
          <p:spPr bwMode="auto">
            <a:xfrm>
              <a:off x="2785" y="3585"/>
              <a:ext cx="20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ts val="250"/>
                </a:spcBef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ts val="250"/>
                </a:spcBef>
                <a:buClr>
                  <a:schemeClr val="accent1"/>
                </a:buClr>
                <a:buSzPct val="100000"/>
                <a:buFont typeface="Verdana" panose="020B0604030504040204" pitchFamily="34" charset="0"/>
                <a:buChar char="◦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ts val="250"/>
                </a:spcBef>
                <a:buClr>
                  <a:srgbClr val="ED3742"/>
                </a:buClr>
                <a:buSzPct val="100000"/>
                <a:buFont typeface="Wingdings 2" panose="05020102010507070707" pitchFamily="18" charset="2"/>
                <a:buChar char=""/>
                <a:defRPr sz="22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ts val="225"/>
                </a:spcBef>
                <a:buClr>
                  <a:srgbClr val="ED3742"/>
                </a:buClr>
                <a:buSzPct val="112000"/>
                <a:buFont typeface="Verdana" panose="020B0604030504040204" pitchFamily="34" charset="0"/>
                <a:buChar char="◦"/>
                <a:defRPr sz="19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ts val="250"/>
                </a:spcBef>
                <a:buClr>
                  <a:srgbClr val="4A85BF"/>
                </a:buClr>
                <a:buSzPct val="100000"/>
                <a:buFont typeface="Wingdings 2" panose="05020102010507070707" pitchFamily="18" charset="2"/>
                <a:buChar char="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anose="05020102010507070707" pitchFamily="18" charset="2"/>
                <a:buChar char="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anose="05020102010507070707" pitchFamily="18" charset="2"/>
                <a:buChar char="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anose="05020102010507070707" pitchFamily="18" charset="2"/>
                <a:buChar char="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anose="05020102010507070707" pitchFamily="18" charset="2"/>
                <a:buChar char="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GB" altLang="en-US" sz="1800">
                  <a:latin typeface="Arial" panose="020B0604020202020204" pitchFamily="34" charset="0"/>
                </a:rPr>
                <a:t>=</a:t>
              </a:r>
            </a:p>
          </p:txBody>
        </p:sp>
        <p:sp>
          <p:nvSpPr>
            <p:cNvPr id="18462" name="Text Box 56"/>
            <p:cNvSpPr txBox="1">
              <a:spLocks noChangeArrowheads="1"/>
            </p:cNvSpPr>
            <p:nvPr/>
          </p:nvSpPr>
          <p:spPr bwMode="auto">
            <a:xfrm>
              <a:off x="3126" y="3613"/>
              <a:ext cx="1220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ts val="250"/>
                </a:spcBef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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ts val="250"/>
                </a:spcBef>
                <a:buClr>
                  <a:schemeClr val="accent1"/>
                </a:buClr>
                <a:buSzPct val="100000"/>
                <a:buFont typeface="Verdana" panose="020B0604030504040204" pitchFamily="34" charset="0"/>
                <a:buChar char="◦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ts val="250"/>
                </a:spcBef>
                <a:buClr>
                  <a:srgbClr val="ED3742"/>
                </a:buClr>
                <a:buSzPct val="100000"/>
                <a:buFont typeface="Wingdings 2" panose="05020102010507070707" pitchFamily="18" charset="2"/>
                <a:buChar char=""/>
                <a:defRPr sz="22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ts val="225"/>
                </a:spcBef>
                <a:buClr>
                  <a:srgbClr val="ED3742"/>
                </a:buClr>
                <a:buSzPct val="112000"/>
                <a:buFont typeface="Verdana" panose="020B0604030504040204" pitchFamily="34" charset="0"/>
                <a:buChar char="◦"/>
                <a:defRPr sz="19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ts val="250"/>
                </a:spcBef>
                <a:buClr>
                  <a:srgbClr val="4A85BF"/>
                </a:buClr>
                <a:buSzPct val="100000"/>
                <a:buFont typeface="Wingdings 2" panose="05020102010507070707" pitchFamily="18" charset="2"/>
                <a:buChar char="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anose="05020102010507070707" pitchFamily="18" charset="2"/>
                <a:buChar char="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anose="05020102010507070707" pitchFamily="18" charset="2"/>
                <a:buChar char="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anose="05020102010507070707" pitchFamily="18" charset="2"/>
                <a:buChar char="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ts val="250"/>
                </a:spcBef>
                <a:spcAft>
                  <a:spcPct val="0"/>
                </a:spcAft>
                <a:buClr>
                  <a:srgbClr val="4A85BF"/>
                </a:buClr>
                <a:buSzPct val="100000"/>
                <a:buFont typeface="Wingdings 2" panose="05020102010507070707" pitchFamily="18" charset="2"/>
                <a:buChar char="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GB" altLang="en-US" b="1">
                  <a:solidFill>
                    <a:srgbClr val="FF6600"/>
                  </a:solidFill>
                  <a:latin typeface="Arial" panose="020B0604020202020204" pitchFamily="34" charset="0"/>
                </a:rPr>
                <a:t>2.25 cm</a:t>
              </a:r>
              <a:r>
                <a:rPr lang="en-GB" altLang="en-US" b="1" baseline="30000">
                  <a:solidFill>
                    <a:srgbClr val="FF6600"/>
                  </a:solidFill>
                  <a:latin typeface="Arial" panose="020B0604020202020204" pitchFamily="34" charset="0"/>
                </a:rPr>
                <a:t>3</a:t>
              </a:r>
              <a:r>
                <a:rPr lang="en-GB" altLang="en-US" b="1">
                  <a:solidFill>
                    <a:srgbClr val="FF6600"/>
                  </a:solidFill>
                  <a:latin typeface="Arial" panose="020B0604020202020204" pitchFamily="34" charset="0"/>
                </a:rPr>
                <a:t>/s</a:t>
              </a:r>
            </a:p>
          </p:txBody>
        </p:sp>
      </p:grpSp>
      <p:sp>
        <p:nvSpPr>
          <p:cNvPr id="1007679" name="Text Box 63"/>
          <p:cNvSpPr txBox="1">
            <a:spLocks noChangeArrowheads="1"/>
          </p:cNvSpPr>
          <p:nvPr/>
        </p:nvSpPr>
        <p:spPr bwMode="auto">
          <a:xfrm>
            <a:off x="1135118" y="5032375"/>
            <a:ext cx="9020122" cy="95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Char char="◦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anose="05020102010507070707" pitchFamily="18" charset="2"/>
              <a:buChar char="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anose="020B0604030504040204" pitchFamily="34" charset="0"/>
              <a:buChar char="◦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dirty="0">
                <a:latin typeface="Arial" panose="020B0604020202020204" pitchFamily="34" charset="0"/>
              </a:rPr>
              <a:t>The gradient of the graph is equal to the initial rate of reaction at that time</a:t>
            </a:r>
          </a:p>
        </p:txBody>
      </p:sp>
    </p:spTree>
    <p:extLst>
      <p:ext uri="{BB962C8B-B14F-4D97-AF65-F5344CB8AC3E}">
        <p14:creationId xmlns:p14="http://schemas.microsoft.com/office/powerpoint/2010/main" val="3521893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07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07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07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007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007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7661" grpId="0"/>
      <p:bldP spid="1007662" grpId="0"/>
      <p:bldP spid="1007636" grpId="0" animBg="1"/>
      <p:bldP spid="1007637" grpId="0" animBg="1"/>
      <p:bldP spid="100767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6LV63WtuvJg"/>
          <p:cNvPicPr>
            <a:picLocks noGrp="1" noRot="1" noChangeAspect="1"/>
          </p:cNvPicPr>
          <p:nvPr>
            <p:ph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77687" y="181183"/>
            <a:ext cx="11522765" cy="6481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205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387365" y="231431"/>
            <a:ext cx="9144000" cy="141685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 eaLnBrk="1" hangingPunct="1">
              <a:buNone/>
            </a:pPr>
            <a:r>
              <a:rPr lang="en-GB" altLang="en-US" sz="2900" b="1" u="sng" kern="0" dirty="0" smtClean="0"/>
              <a:t>How to find a gradient using a tangent</a:t>
            </a:r>
            <a:endParaRPr lang="en-GB" altLang="en-US" sz="2900" b="1" u="sng" kern="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79" r="11610" b="4938"/>
          <a:stretch/>
        </p:blipFill>
        <p:spPr bwMode="auto">
          <a:xfrm>
            <a:off x="189186" y="994696"/>
            <a:ext cx="9144000" cy="5642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6777410" y="3441994"/>
            <a:ext cx="288000" cy="288000"/>
            <a:chOff x="1619672" y="3284984"/>
            <a:chExt cx="288000" cy="288000"/>
          </a:xfrm>
        </p:grpSpPr>
        <p:cxnSp>
          <p:nvCxnSpPr>
            <p:cNvPr id="3" name="Straight Connector 2"/>
            <p:cNvCxnSpPr/>
            <p:nvPr/>
          </p:nvCxnSpPr>
          <p:spPr bwMode="auto">
            <a:xfrm>
              <a:off x="1619672" y="3284984"/>
              <a:ext cx="288000" cy="28800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" name="Straight Connector 6"/>
            <p:cNvCxnSpPr/>
            <p:nvPr/>
          </p:nvCxnSpPr>
          <p:spPr bwMode="auto">
            <a:xfrm flipV="1">
              <a:off x="1619672" y="3284984"/>
              <a:ext cx="288000" cy="28800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11" name="Straight Connector 10"/>
          <p:cNvCxnSpPr/>
          <p:nvPr/>
        </p:nvCxnSpPr>
        <p:spPr bwMode="auto">
          <a:xfrm flipV="1">
            <a:off x="3789586" y="1452706"/>
            <a:ext cx="5652120" cy="482453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70C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Connector 13"/>
          <p:cNvCxnSpPr/>
          <p:nvPr/>
        </p:nvCxnSpPr>
        <p:spPr bwMode="auto">
          <a:xfrm flipV="1">
            <a:off x="5049218" y="5197122"/>
            <a:ext cx="3744416" cy="568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dash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Connector 16"/>
          <p:cNvCxnSpPr/>
          <p:nvPr/>
        </p:nvCxnSpPr>
        <p:spPr bwMode="auto">
          <a:xfrm flipV="1">
            <a:off x="8799992" y="1956762"/>
            <a:ext cx="0" cy="337231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dash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extBox 1"/>
          <p:cNvSpPr txBox="1"/>
          <p:nvPr/>
        </p:nvSpPr>
        <p:spPr>
          <a:xfrm>
            <a:off x="9392039" y="1933903"/>
            <a:ext cx="279996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Gradient = </a:t>
            </a:r>
            <a:r>
              <a:rPr lang="en-GB" sz="2400" u="sng" dirty="0" smtClean="0"/>
              <a:t>y</a:t>
            </a:r>
          </a:p>
          <a:p>
            <a:r>
              <a:rPr lang="en-GB" sz="2400" dirty="0"/>
              <a:t>	  </a:t>
            </a:r>
            <a:r>
              <a:rPr lang="en-GB" sz="2400" dirty="0" smtClean="0"/>
              <a:t>     x</a:t>
            </a:r>
          </a:p>
          <a:p>
            <a:endParaRPr lang="en-GB" sz="2400" dirty="0"/>
          </a:p>
          <a:p>
            <a:r>
              <a:rPr lang="en-GB" sz="2400" dirty="0" smtClean="0"/>
              <a:t>Gradient = </a:t>
            </a:r>
            <a:r>
              <a:rPr lang="en-GB" sz="2400" u="sng" dirty="0" smtClean="0"/>
              <a:t>4 – 1</a:t>
            </a:r>
          </a:p>
          <a:p>
            <a:r>
              <a:rPr lang="en-GB" sz="2400" dirty="0"/>
              <a:t>	</a:t>
            </a:r>
            <a:r>
              <a:rPr lang="en-GB" sz="2400" dirty="0" smtClean="0"/>
              <a:t>     4.5 – 1</a:t>
            </a:r>
          </a:p>
          <a:p>
            <a:endParaRPr lang="en-GB" sz="2400" dirty="0"/>
          </a:p>
          <a:p>
            <a:r>
              <a:rPr lang="en-GB" sz="2400" dirty="0" smtClean="0"/>
              <a:t>Gradient = </a:t>
            </a:r>
            <a:r>
              <a:rPr lang="en-GB" sz="2400" u="sng" dirty="0" smtClean="0"/>
              <a:t>3cm</a:t>
            </a:r>
            <a:r>
              <a:rPr lang="en-GB" sz="2400" u="sng" baseline="30000" dirty="0" smtClean="0"/>
              <a:t>3</a:t>
            </a:r>
          </a:p>
          <a:p>
            <a:r>
              <a:rPr lang="en-GB" sz="2400" dirty="0"/>
              <a:t>	 </a:t>
            </a:r>
            <a:r>
              <a:rPr lang="en-GB" sz="2400" dirty="0" smtClean="0"/>
              <a:t>      3.5s</a:t>
            </a:r>
          </a:p>
          <a:p>
            <a:endParaRPr lang="en-GB" sz="2400" dirty="0"/>
          </a:p>
          <a:p>
            <a:r>
              <a:rPr lang="en-GB" sz="2400" dirty="0" smtClean="0"/>
              <a:t>Gradient = </a:t>
            </a:r>
          </a:p>
          <a:p>
            <a:r>
              <a:rPr lang="en-GB" sz="2400" dirty="0" smtClean="0"/>
              <a:t>0.86 cm</a:t>
            </a:r>
            <a:r>
              <a:rPr lang="en-GB" sz="2400" baseline="30000" dirty="0" smtClean="0"/>
              <a:t>3</a:t>
            </a:r>
            <a:r>
              <a:rPr lang="en-GB" sz="2400" dirty="0" smtClean="0"/>
              <a:t>/s </a:t>
            </a:r>
            <a:endParaRPr lang="en-GB" sz="2400" dirty="0"/>
          </a:p>
        </p:txBody>
      </p:sp>
      <p:sp>
        <p:nvSpPr>
          <p:cNvPr id="12" name="Text Box 22"/>
          <p:cNvSpPr txBox="1">
            <a:spLocks noChangeArrowheads="1"/>
          </p:cNvSpPr>
          <p:nvPr/>
        </p:nvSpPr>
        <p:spPr bwMode="auto">
          <a:xfrm rot="-5400000">
            <a:off x="2805400" y="3163663"/>
            <a:ext cx="27831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Char char="◦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anose="05020102010507070707" pitchFamily="18" charset="2"/>
              <a:buChar char="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anose="020B0604030504040204" pitchFamily="34" charset="0"/>
              <a:buChar char="◦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 dirty="0">
                <a:solidFill>
                  <a:srgbClr val="000066"/>
                </a:solidFill>
                <a:latin typeface="Arial" panose="020B0604020202020204" pitchFamily="34" charset="0"/>
              </a:rPr>
              <a:t>hydrogen produced (cm</a:t>
            </a:r>
            <a:r>
              <a:rPr lang="en-GB" altLang="en-US" sz="1800" baseline="30000" dirty="0">
                <a:solidFill>
                  <a:srgbClr val="000066"/>
                </a:solidFill>
                <a:latin typeface="Arial" panose="020B0604020202020204" pitchFamily="34" charset="0"/>
              </a:rPr>
              <a:t>3</a:t>
            </a:r>
            <a:r>
              <a:rPr lang="en-GB" altLang="en-US" sz="1800" dirty="0">
                <a:solidFill>
                  <a:srgbClr val="000066"/>
                </a:solidFill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13" name="Text Box 23"/>
          <p:cNvSpPr txBox="1">
            <a:spLocks noChangeArrowheads="1"/>
          </p:cNvSpPr>
          <p:nvPr/>
        </p:nvSpPr>
        <p:spPr bwMode="auto">
          <a:xfrm>
            <a:off x="3163349" y="6550586"/>
            <a:ext cx="169790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Char char="◦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anose="05020102010507070707" pitchFamily="18" charset="2"/>
              <a:buChar char="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anose="020B0604030504040204" pitchFamily="34" charset="0"/>
              <a:buChar char="◦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 dirty="0">
                <a:solidFill>
                  <a:srgbClr val="000066"/>
                </a:solidFill>
                <a:latin typeface="Arial" panose="020B0604020202020204" pitchFamily="34" charset="0"/>
              </a:rPr>
              <a:t>time (seconds)</a:t>
            </a:r>
          </a:p>
        </p:txBody>
      </p:sp>
    </p:spTree>
    <p:extLst>
      <p:ext uri="{BB962C8B-B14F-4D97-AF65-F5344CB8AC3E}">
        <p14:creationId xmlns:p14="http://schemas.microsoft.com/office/powerpoint/2010/main" val="3530521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utoUpdateAnimBg="0" advAuto="100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5845" y="0"/>
            <a:ext cx="6986155" cy="3819768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2726" y="-89621"/>
            <a:ext cx="6774471" cy="4339896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6115" y="2888673"/>
            <a:ext cx="5962758" cy="3876287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999" y="3022052"/>
            <a:ext cx="9488200" cy="3448909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19341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" y="188683"/>
            <a:ext cx="11649660" cy="5811284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4253059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GB" altLang="en-US" sz="6600" b="1" u="sng" dirty="0" smtClean="0">
                <a:latin typeface="+mn-lt"/>
              </a:rPr>
              <a:t>F</a:t>
            </a:r>
            <a:r>
              <a:rPr lang="en-GB" altLang="en-US" sz="5400" b="1" u="sng" dirty="0" smtClean="0">
                <a:latin typeface="+mn-lt"/>
              </a:rPr>
              <a:t>actors affecting rate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6756" y="1926020"/>
            <a:ext cx="8218487" cy="4525963"/>
          </a:xfrm>
        </p:spPr>
        <p:txBody>
          <a:bodyPr/>
          <a:lstStyle/>
          <a:p>
            <a:pPr eaLnBrk="1" hangingPunct="1"/>
            <a:endParaRPr lang="en-GB" altLang="en-US" dirty="0" smtClean="0"/>
          </a:p>
          <a:p>
            <a:pPr algn="ctr" eaLnBrk="1" hangingPunct="1"/>
            <a:r>
              <a:rPr lang="en-GB" altLang="en-US" sz="4400" dirty="0" smtClean="0">
                <a:solidFill>
                  <a:srgbClr val="FF9900"/>
                </a:solidFill>
              </a:rPr>
              <a:t>P</a:t>
            </a:r>
            <a:r>
              <a:rPr lang="en-GB" altLang="en-US" sz="4400" dirty="0" smtClean="0"/>
              <a:t>ressure/</a:t>
            </a:r>
            <a:r>
              <a:rPr lang="en-GB" altLang="en-US" sz="4400" dirty="0" smtClean="0">
                <a:solidFill>
                  <a:srgbClr val="FF0000"/>
                </a:solidFill>
              </a:rPr>
              <a:t>C</a:t>
            </a:r>
            <a:r>
              <a:rPr lang="en-GB" altLang="en-US" sz="4400" dirty="0" smtClean="0"/>
              <a:t>oncentration</a:t>
            </a:r>
          </a:p>
          <a:p>
            <a:pPr algn="ctr" eaLnBrk="1" hangingPunct="1"/>
            <a:r>
              <a:rPr lang="en-GB" altLang="en-US" sz="4400" dirty="0" smtClean="0">
                <a:solidFill>
                  <a:srgbClr val="7030A0"/>
                </a:solidFill>
              </a:rPr>
              <a:t>T</a:t>
            </a:r>
            <a:r>
              <a:rPr lang="en-GB" altLang="en-US" sz="4400" dirty="0" smtClean="0"/>
              <a:t>emperature</a:t>
            </a:r>
          </a:p>
          <a:p>
            <a:pPr algn="ctr" eaLnBrk="1" hangingPunct="1"/>
            <a:r>
              <a:rPr lang="en-GB" altLang="en-US" sz="4400" dirty="0" smtClean="0">
                <a:solidFill>
                  <a:srgbClr val="008000"/>
                </a:solidFill>
              </a:rPr>
              <a:t>S</a:t>
            </a:r>
            <a:r>
              <a:rPr lang="en-GB" altLang="en-US" sz="4400" dirty="0" smtClean="0"/>
              <a:t>urface Area</a:t>
            </a:r>
          </a:p>
          <a:p>
            <a:pPr algn="ctr" eaLnBrk="1" hangingPunct="1"/>
            <a:r>
              <a:rPr lang="en-GB" altLang="en-US" sz="4400" dirty="0" smtClean="0">
                <a:solidFill>
                  <a:srgbClr val="3333FF"/>
                </a:solidFill>
              </a:rPr>
              <a:t>C</a:t>
            </a:r>
            <a:r>
              <a:rPr lang="en-GB" altLang="en-US" sz="4400" dirty="0" smtClean="0"/>
              <a:t>atalysts </a:t>
            </a:r>
          </a:p>
        </p:txBody>
      </p:sp>
    </p:spTree>
    <p:extLst>
      <p:ext uri="{BB962C8B-B14F-4D97-AF65-F5344CB8AC3E}">
        <p14:creationId xmlns:p14="http://schemas.microsoft.com/office/powerpoint/2010/main" val="3557489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>
            <a:solidFill>
              <a:schemeClr val="bg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GB" u="sng" dirty="0" smtClean="0"/>
              <a:t>How can we measure the rate?</a:t>
            </a:r>
            <a:endParaRPr lang="en-GB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GB" dirty="0" smtClean="0"/>
              <a:t>Volume of gas produced</a:t>
            </a:r>
          </a:p>
          <a:p>
            <a:r>
              <a:rPr lang="en-GB" dirty="0" smtClean="0"/>
              <a:t>Change in mass</a:t>
            </a:r>
          </a:p>
          <a:p>
            <a:r>
              <a:rPr lang="en-GB" dirty="0" smtClean="0"/>
              <a:t>Colour change</a:t>
            </a:r>
          </a:p>
          <a:p>
            <a:r>
              <a:rPr lang="en-GB" dirty="0" smtClean="0"/>
              <a:t>Precipitate</a:t>
            </a:r>
          </a:p>
          <a:p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870" y="4264463"/>
            <a:ext cx="11782425" cy="1028700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55580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N5p06i9ilmo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17443" y="139147"/>
            <a:ext cx="11483009" cy="6459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189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410624" y="3834469"/>
            <a:ext cx="2479563" cy="1219795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 smtClean="0"/>
              <a:t>Warm sodium thiosulfate</a:t>
            </a:r>
          </a:p>
          <a:p>
            <a:r>
              <a:rPr lang="en-GB" sz="1600" dirty="0" smtClean="0"/>
              <a:t>Cold sodium thiosulfate</a:t>
            </a:r>
          </a:p>
          <a:p>
            <a:r>
              <a:rPr lang="en-GB" sz="1600" dirty="0" smtClean="0"/>
              <a:t>1M </a:t>
            </a:r>
            <a:r>
              <a:rPr lang="en-GB" sz="1600" dirty="0" err="1" smtClean="0"/>
              <a:t>HCl</a:t>
            </a:r>
            <a:endParaRPr lang="en-GB" sz="1600" dirty="0" smtClean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9763890" y="3787928"/>
            <a:ext cx="2286139" cy="941674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 smtClean="0"/>
              <a:t>Magnesium powder</a:t>
            </a:r>
          </a:p>
          <a:p>
            <a:r>
              <a:rPr lang="en-GB" sz="1800" dirty="0" smtClean="0"/>
              <a:t>1M </a:t>
            </a:r>
            <a:r>
              <a:rPr lang="en-GB" sz="1800" dirty="0" err="1" smtClean="0"/>
              <a:t>HCl</a:t>
            </a:r>
            <a:endParaRPr lang="en-GB" sz="1800" dirty="0" smtClean="0"/>
          </a:p>
          <a:p>
            <a:r>
              <a:rPr lang="en-GB" sz="1800" dirty="0" smtClean="0"/>
              <a:t>0.5M </a:t>
            </a:r>
            <a:r>
              <a:rPr lang="en-GB" sz="1800" dirty="0" err="1" smtClean="0"/>
              <a:t>HCl</a:t>
            </a:r>
            <a:endParaRPr lang="en-GB" sz="1800" dirty="0" smtClean="0"/>
          </a:p>
          <a:p>
            <a:endParaRPr lang="en-GB" sz="1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6277" y="-64321"/>
            <a:ext cx="8098971" cy="1325563"/>
          </a:xfrm>
        </p:spPr>
        <p:txBody>
          <a:bodyPr>
            <a:normAutofit/>
          </a:bodyPr>
          <a:lstStyle/>
          <a:p>
            <a:r>
              <a:rPr lang="en-GB" sz="4000" b="1" u="sng" dirty="0" smtClean="0"/>
              <a:t>How do we do them?</a:t>
            </a:r>
            <a:endParaRPr lang="en-GB" sz="40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07022" y="4674824"/>
            <a:ext cx="1862959" cy="1628552"/>
          </a:xfrm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en-GB" sz="1800" dirty="0" smtClean="0"/>
              <a:t>Magnesium strips</a:t>
            </a:r>
            <a:endParaRPr lang="en-GB" sz="1800" dirty="0"/>
          </a:p>
          <a:p>
            <a:r>
              <a:rPr lang="en-GB" sz="1800" dirty="0" smtClean="0"/>
              <a:t>Magnesium powder</a:t>
            </a:r>
          </a:p>
          <a:p>
            <a:r>
              <a:rPr lang="en-GB" sz="1800" dirty="0" smtClean="0"/>
              <a:t>1M </a:t>
            </a:r>
            <a:r>
              <a:rPr lang="en-GB" sz="1800" dirty="0" err="1" smtClean="0"/>
              <a:t>HCl</a:t>
            </a:r>
            <a:endParaRPr lang="en-GB" sz="18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83" y="1082406"/>
            <a:ext cx="6552246" cy="274221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1378" y="1092256"/>
            <a:ext cx="7094483" cy="269851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3234" y="3810470"/>
            <a:ext cx="3991434" cy="292871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9" name="Rounded Rectangular Callout 8"/>
          <p:cNvSpPr/>
          <p:nvPr/>
        </p:nvSpPr>
        <p:spPr>
          <a:xfrm>
            <a:off x="813056" y="5246715"/>
            <a:ext cx="2175641" cy="1492469"/>
          </a:xfrm>
          <a:prstGeom prst="wedgeRoundRectCallout">
            <a:avLst>
              <a:gd name="adj1" fmla="val 75682"/>
              <a:gd name="adj2" fmla="val -6076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What are the independent, dependent and control variables in each experiment?</a:t>
            </a:r>
            <a:endParaRPr lang="en-GB" dirty="0"/>
          </a:p>
        </p:txBody>
      </p:sp>
      <p:sp>
        <p:nvSpPr>
          <p:cNvPr id="11" name="Horizontal Scroll 10"/>
          <p:cNvSpPr/>
          <p:nvPr/>
        </p:nvSpPr>
        <p:spPr>
          <a:xfrm>
            <a:off x="7766703" y="0"/>
            <a:ext cx="4078456" cy="1092256"/>
          </a:xfrm>
          <a:prstGeom prst="horizontalScroll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You need a suitable table to record your results. We will be drawing graphs to calculate rates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2" name="Horizontal Scroll 11"/>
          <p:cNvSpPr/>
          <p:nvPr/>
        </p:nvSpPr>
        <p:spPr>
          <a:xfrm>
            <a:off x="45983" y="-18523"/>
            <a:ext cx="3208846" cy="1092256"/>
          </a:xfrm>
          <a:prstGeom prst="horizontalScroll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Think about how often you will need to make measurements (time interval)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790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animBg="1"/>
      <p:bldP spid="7" grpId="0" uiExpand="1" animBg="1"/>
      <p:bldP spid="3" grpId="0" build="p" animBg="1"/>
      <p:bldP spid="9" grpId="0" uiExpand="1" animBg="1"/>
      <p:bldP spid="11" grpId="0" uiExpand="1" animBg="1"/>
      <p:bldP spid="12" grpId="0" uiExpan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00" y="162500"/>
            <a:ext cx="9750204" cy="6559839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00" y="4292600"/>
            <a:ext cx="11878569" cy="2269879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645" y="4733357"/>
            <a:ext cx="11005455" cy="2090780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3562022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GB" altLang="en-US" sz="4800" b="1" u="sng" dirty="0" smtClean="0">
                <a:latin typeface="+mn-lt"/>
              </a:rPr>
              <a:t>The Collision Theory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03585" y="1966257"/>
            <a:ext cx="10468304" cy="4525962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GB" altLang="en-US" sz="2800" dirty="0" smtClean="0"/>
              <a:t>Particles are constantly moving</a:t>
            </a:r>
          </a:p>
          <a:p>
            <a:pPr eaLnBrk="1" hangingPunct="1">
              <a:lnSpc>
                <a:spcPct val="90000"/>
              </a:lnSpc>
            </a:pPr>
            <a:endParaRPr lang="en-GB" altLang="en-US" sz="2800" dirty="0" smtClean="0"/>
          </a:p>
          <a:p>
            <a:pPr eaLnBrk="1" hangingPunct="1">
              <a:lnSpc>
                <a:spcPct val="90000"/>
              </a:lnSpc>
            </a:pPr>
            <a:r>
              <a:rPr lang="en-GB" altLang="en-US" sz="2800" dirty="0" smtClean="0"/>
              <a:t>For a chemical reaction to take place the reactant particles </a:t>
            </a:r>
            <a:r>
              <a:rPr lang="en-GB" altLang="en-US" sz="2800" b="1" dirty="0" smtClean="0">
                <a:solidFill>
                  <a:srgbClr val="FF0000"/>
                </a:solidFill>
              </a:rPr>
              <a:t>must collide</a:t>
            </a:r>
            <a:r>
              <a:rPr lang="en-GB" altLang="en-US" sz="2800" dirty="0" smtClean="0"/>
              <a:t> first</a:t>
            </a:r>
          </a:p>
          <a:p>
            <a:pPr eaLnBrk="1" hangingPunct="1">
              <a:lnSpc>
                <a:spcPct val="90000"/>
              </a:lnSpc>
            </a:pPr>
            <a:endParaRPr lang="en-GB" altLang="en-US" sz="2800" dirty="0" smtClean="0"/>
          </a:p>
          <a:p>
            <a:pPr eaLnBrk="1" hangingPunct="1">
              <a:lnSpc>
                <a:spcPct val="90000"/>
              </a:lnSpc>
            </a:pPr>
            <a:r>
              <a:rPr lang="en-GB" altLang="en-US" sz="2800" dirty="0" smtClean="0"/>
              <a:t>For the collision to be effective the particles must have the right amount of energy</a:t>
            </a:r>
          </a:p>
          <a:p>
            <a:pPr eaLnBrk="1" hangingPunct="1">
              <a:lnSpc>
                <a:spcPct val="90000"/>
              </a:lnSpc>
            </a:pPr>
            <a:endParaRPr lang="en-GB" altLang="en-US" sz="2800" dirty="0" smtClean="0"/>
          </a:p>
          <a:p>
            <a:pPr eaLnBrk="1" hangingPunct="1">
              <a:lnSpc>
                <a:spcPct val="90000"/>
              </a:lnSpc>
            </a:pPr>
            <a:r>
              <a:rPr lang="en-GB" altLang="en-US" sz="2800" dirty="0" smtClean="0"/>
              <a:t>The minimum amount of energy required for an effective collision is called the </a:t>
            </a:r>
            <a:r>
              <a:rPr lang="en-GB" altLang="en-US" sz="2800" b="1" dirty="0" smtClean="0">
                <a:solidFill>
                  <a:srgbClr val="FF0000"/>
                </a:solidFill>
              </a:rPr>
              <a:t>activation energy</a:t>
            </a:r>
          </a:p>
        </p:txBody>
      </p:sp>
    </p:spTree>
    <p:extLst>
      <p:ext uri="{BB962C8B-B14F-4D97-AF65-F5344CB8AC3E}">
        <p14:creationId xmlns:p14="http://schemas.microsoft.com/office/powerpoint/2010/main" val="1870593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G2TEfhwgq84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78296" y="115543"/>
            <a:ext cx="11701669" cy="658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116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861848" y="599090"/>
            <a:ext cx="10363200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z="7200" b="1" u="sng" dirty="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</a:rPr>
              <a:t>T</a:t>
            </a:r>
            <a:r>
              <a:rPr lang="en-GB" sz="6000" b="1" u="sng" dirty="0">
                <a:latin typeface="+mn-lt"/>
              </a:rPr>
              <a:t>emperature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3"/>
          </p:nvPr>
        </p:nvSpPr>
        <p:spPr>
          <a:xfrm>
            <a:off x="861848" y="4377559"/>
            <a:ext cx="10942638" cy="19812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GB" altLang="en-US" sz="2400" dirty="0" smtClean="0"/>
              <a:t>Particles turn heat energy into kinetic energy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400" dirty="0" smtClean="0"/>
              <a:t>When they get hotter they move faster because they have </a:t>
            </a:r>
            <a:r>
              <a:rPr lang="en-GB" altLang="en-US" sz="2400" b="1" u="sng" dirty="0" smtClean="0"/>
              <a:t>more energy</a:t>
            </a:r>
          </a:p>
          <a:p>
            <a:pPr eaLnBrk="1" hangingPunct="1">
              <a:lnSpc>
                <a:spcPct val="90000"/>
              </a:lnSpc>
            </a:pPr>
            <a:endParaRPr lang="en-GB" altLang="en-US" sz="2400" dirty="0" smtClean="0"/>
          </a:p>
          <a:p>
            <a:pPr eaLnBrk="1" hangingPunct="1">
              <a:lnSpc>
                <a:spcPct val="90000"/>
              </a:lnSpc>
            </a:pPr>
            <a:r>
              <a:rPr lang="en-GB" altLang="en-US" sz="2400" dirty="0" smtClean="0"/>
              <a:t>When they move faster they collide </a:t>
            </a:r>
            <a:r>
              <a:rPr lang="en-GB" altLang="en-US" sz="2400" b="1" u="sng" dirty="0" smtClean="0"/>
              <a:t>more frequently</a:t>
            </a:r>
            <a:r>
              <a:rPr lang="en-GB" altLang="en-US" sz="2400" dirty="0" smtClean="0"/>
              <a:t> and with </a:t>
            </a:r>
            <a:r>
              <a:rPr lang="en-GB" altLang="en-US" sz="2400" b="1" u="sng" dirty="0" smtClean="0"/>
              <a:t>more energy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400" dirty="0" smtClean="0"/>
              <a:t>The collisions are </a:t>
            </a:r>
            <a:r>
              <a:rPr lang="en-GB" altLang="en-US" sz="2400" b="1" u="sng" dirty="0" smtClean="0"/>
              <a:t>more successful</a:t>
            </a:r>
            <a:endParaRPr lang="en-GB" altLang="en-US" sz="2400" dirty="0" smtClean="0"/>
          </a:p>
        </p:txBody>
      </p:sp>
      <p:pic>
        <p:nvPicPr>
          <p:cNvPr id="6152" name="Picture 8" descr="Image4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82636" y="1970690"/>
            <a:ext cx="3225800" cy="1981200"/>
          </a:xfrm>
          <a:noFill/>
        </p:spPr>
      </p:pic>
      <p:pic>
        <p:nvPicPr>
          <p:cNvPr id="6155" name="Picture 11" descr="Image4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22948" y="1970690"/>
            <a:ext cx="3225800" cy="1981200"/>
          </a:xfrm>
          <a:noFill/>
        </p:spPr>
      </p:pic>
    </p:spTree>
    <p:extLst>
      <p:ext uri="{BB962C8B-B14F-4D97-AF65-F5344CB8AC3E}">
        <p14:creationId xmlns:p14="http://schemas.microsoft.com/office/powerpoint/2010/main" val="3088697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 smtClean="0"/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altLang="en-US" smtClean="0"/>
          </a:p>
        </p:txBody>
      </p:sp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23813"/>
            <a:ext cx="11979275" cy="4484687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60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225" y="23813"/>
            <a:ext cx="9531350" cy="689768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78483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u4Co4N-Jmbs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37322" y="108089"/>
            <a:ext cx="11502886" cy="647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227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872359" y="381000"/>
            <a:ext cx="10363200" cy="1143000"/>
          </a:xfrm>
        </p:spPr>
        <p:txBody>
          <a:bodyPr/>
          <a:lstStyle/>
          <a:p>
            <a:pPr algn="ctr" eaLnBrk="1" hangingPunct="1"/>
            <a:r>
              <a:rPr lang="en-GB" altLang="en-US" sz="6000" b="1" u="sng" dirty="0" smtClean="0">
                <a:solidFill>
                  <a:srgbClr val="FF9900"/>
                </a:solidFill>
                <a:latin typeface="+mn-lt"/>
              </a:rPr>
              <a:t>P</a:t>
            </a:r>
            <a:r>
              <a:rPr lang="en-GB" altLang="en-US" sz="6000" b="1" u="sng" dirty="0" smtClean="0">
                <a:latin typeface="+mn-lt"/>
              </a:rPr>
              <a:t>ressure/</a:t>
            </a:r>
            <a:r>
              <a:rPr lang="en-GB" altLang="en-US" sz="7200" b="1" u="sng" dirty="0" smtClean="0">
                <a:solidFill>
                  <a:srgbClr val="FF0000"/>
                </a:solidFill>
                <a:latin typeface="+mn-lt"/>
              </a:rPr>
              <a:t>C</a:t>
            </a:r>
            <a:r>
              <a:rPr lang="en-GB" altLang="en-US" sz="6000" b="1" u="sng" dirty="0" smtClean="0">
                <a:latin typeface="+mn-lt"/>
              </a:rPr>
              <a:t>oncentration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body" sz="half" idx="3"/>
          </p:nvPr>
        </p:nvSpPr>
        <p:spPr>
          <a:xfrm>
            <a:off x="1847850" y="4419600"/>
            <a:ext cx="8496300" cy="2296510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sz="2400" dirty="0" smtClean="0"/>
              <a:t>More particles in the same space means more </a:t>
            </a:r>
            <a:r>
              <a:rPr lang="en-GB" altLang="en-US" sz="2400" b="1" u="sng" dirty="0" smtClean="0"/>
              <a:t>frequent</a:t>
            </a:r>
            <a:r>
              <a:rPr lang="en-GB" altLang="en-US" sz="2400" dirty="0" smtClean="0"/>
              <a:t> collisions.</a:t>
            </a:r>
          </a:p>
          <a:p>
            <a:pPr eaLnBrk="1" hangingPunct="1"/>
            <a:endParaRPr lang="en-GB" altLang="en-US" sz="2400" dirty="0" smtClean="0"/>
          </a:p>
          <a:p>
            <a:pPr eaLnBrk="1" hangingPunct="1"/>
            <a:r>
              <a:rPr lang="en-GB" altLang="en-US" sz="2400" dirty="0" smtClean="0"/>
              <a:t>If we double the concentration we double the number of collisions</a:t>
            </a:r>
          </a:p>
        </p:txBody>
      </p:sp>
      <p:pic>
        <p:nvPicPr>
          <p:cNvPr id="4103" name="Picture 7" descr="Image26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1900" y="1981200"/>
            <a:ext cx="3225800" cy="1981200"/>
          </a:xfrm>
          <a:noFill/>
        </p:spPr>
      </p:pic>
      <p:pic>
        <p:nvPicPr>
          <p:cNvPr id="4108" name="Picture 12" descr="Image27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64300" y="1981200"/>
            <a:ext cx="3225800" cy="1981200"/>
          </a:xfrm>
          <a:noFill/>
        </p:spPr>
      </p:pic>
    </p:spTree>
    <p:extLst>
      <p:ext uri="{BB962C8B-B14F-4D97-AF65-F5344CB8AC3E}">
        <p14:creationId xmlns:p14="http://schemas.microsoft.com/office/powerpoint/2010/main" val="1596617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 smtClean="0"/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altLang="en-US" smtClean="0"/>
          </a:p>
        </p:txBody>
      </p:sp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06375"/>
            <a:ext cx="11614150" cy="3222625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49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2276475"/>
            <a:ext cx="11309350" cy="38465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58529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4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WojotwxPD6I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17443" y="216177"/>
            <a:ext cx="11522765" cy="6481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535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992313" y="609600"/>
            <a:ext cx="8280400" cy="1143000"/>
          </a:xfrm>
        </p:spPr>
        <p:txBody>
          <a:bodyPr/>
          <a:lstStyle/>
          <a:p>
            <a:pPr algn="ctr" eaLnBrk="1" hangingPunct="1"/>
            <a:r>
              <a:rPr lang="en-GB" altLang="en-US" sz="5400" b="1" u="sng" dirty="0" smtClean="0">
                <a:solidFill>
                  <a:srgbClr val="008000"/>
                </a:solidFill>
                <a:latin typeface="+mn-lt"/>
              </a:rPr>
              <a:t>S</a:t>
            </a:r>
            <a:r>
              <a:rPr lang="en-GB" altLang="en-US" sz="4800" b="1" u="sng" dirty="0" smtClean="0">
                <a:latin typeface="+mn-lt"/>
              </a:rPr>
              <a:t>urface</a:t>
            </a:r>
            <a:r>
              <a:rPr lang="en-GB" altLang="en-US" sz="5400" b="1" u="sng" dirty="0" smtClean="0">
                <a:latin typeface="+mn-lt"/>
              </a:rPr>
              <a:t> A</a:t>
            </a:r>
            <a:r>
              <a:rPr lang="en-GB" altLang="en-US" sz="4800" b="1" u="sng" dirty="0" smtClean="0">
                <a:latin typeface="+mn-lt"/>
              </a:rPr>
              <a:t>rea/</a:t>
            </a:r>
            <a:r>
              <a:rPr lang="en-GB" altLang="en-US" sz="5400" b="1" u="sng" dirty="0" smtClean="0">
                <a:latin typeface="+mn-lt"/>
              </a:rPr>
              <a:t>P</a:t>
            </a:r>
            <a:r>
              <a:rPr lang="en-GB" altLang="en-US" sz="4800" b="1" u="sng" dirty="0" smtClean="0">
                <a:latin typeface="+mn-lt"/>
              </a:rPr>
              <a:t>article</a:t>
            </a:r>
            <a:r>
              <a:rPr lang="en-GB" altLang="en-US" sz="5400" b="1" u="sng" dirty="0" smtClean="0">
                <a:latin typeface="+mn-lt"/>
              </a:rPr>
              <a:t> S</a:t>
            </a:r>
            <a:r>
              <a:rPr lang="en-GB" altLang="en-US" sz="4800" b="1" u="sng" dirty="0" smtClean="0">
                <a:latin typeface="+mn-lt"/>
              </a:rPr>
              <a:t>ize</a:t>
            </a:r>
            <a:endParaRPr lang="en-GB" altLang="en-US" sz="5400" b="1" u="sng" dirty="0" smtClean="0">
              <a:latin typeface="+mn-lt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3"/>
          </p:nvPr>
        </p:nvSpPr>
        <p:spPr>
          <a:xfrm>
            <a:off x="830317" y="4251433"/>
            <a:ext cx="10668000" cy="2191407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GB" altLang="en-US" sz="2400" dirty="0" smtClean="0"/>
              <a:t>Using smaller particles increases rate</a:t>
            </a:r>
          </a:p>
          <a:p>
            <a:pPr eaLnBrk="1" hangingPunct="1"/>
            <a:endParaRPr lang="en-GB" altLang="en-US" sz="2400" dirty="0" smtClean="0"/>
          </a:p>
          <a:p>
            <a:pPr eaLnBrk="1" hangingPunct="1"/>
            <a:r>
              <a:rPr lang="en-GB" altLang="en-US" sz="2400" dirty="0" smtClean="0"/>
              <a:t>Increase in surface area allows more </a:t>
            </a:r>
            <a:r>
              <a:rPr lang="en-GB" altLang="en-US" sz="2400" b="1" u="sng" dirty="0" smtClean="0"/>
              <a:t>frequent</a:t>
            </a:r>
            <a:r>
              <a:rPr lang="en-GB" altLang="en-US" sz="2400" dirty="0" smtClean="0"/>
              <a:t> collisions at surface</a:t>
            </a:r>
          </a:p>
          <a:p>
            <a:pPr eaLnBrk="1" hangingPunct="1"/>
            <a:endParaRPr lang="en-GB" altLang="en-US" sz="2400" dirty="0"/>
          </a:p>
          <a:p>
            <a:pPr eaLnBrk="1" hangingPunct="1"/>
            <a:r>
              <a:rPr lang="en-GB" altLang="en-US" sz="2400" dirty="0" smtClean="0"/>
              <a:t>Cutting something into smaller pieces gives it a </a:t>
            </a:r>
            <a:r>
              <a:rPr lang="en-GB" altLang="en-US" sz="2400" b="1" u="sng" dirty="0" smtClean="0"/>
              <a:t>larger surface area : volume</a:t>
            </a:r>
            <a:endParaRPr lang="en-GB" altLang="en-US" sz="2400" dirty="0" smtClean="0"/>
          </a:p>
        </p:txBody>
      </p:sp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2362200" y="1905000"/>
            <a:ext cx="3657600" cy="1981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+mn-lt"/>
            </a:endParaRPr>
          </a:p>
        </p:txBody>
      </p:sp>
      <p:sp>
        <p:nvSpPr>
          <p:cNvPr id="9224" name="Rectangle 8"/>
          <p:cNvSpPr>
            <a:spLocks noChangeArrowheads="1"/>
          </p:cNvSpPr>
          <p:nvPr/>
        </p:nvSpPr>
        <p:spPr bwMode="auto">
          <a:xfrm>
            <a:off x="3124200" y="2438400"/>
            <a:ext cx="1143000" cy="1066800"/>
          </a:xfrm>
          <a:prstGeom prst="rect">
            <a:avLst/>
          </a:prstGeom>
          <a:solidFill>
            <a:schemeClr val="accent1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  <a:contourClr>
              <a:schemeClr val="accent1"/>
            </a:contourClr>
          </a:sp3d>
        </p:spPr>
        <p:txBody>
          <a:bodyPr wrap="none" anchor="ctr">
            <a:flatTx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+mn-lt"/>
            </a:endParaRPr>
          </a:p>
        </p:txBody>
      </p:sp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6311900" y="1916113"/>
            <a:ext cx="3657600" cy="1981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+mn-lt"/>
            </a:endParaRPr>
          </a:p>
        </p:txBody>
      </p:sp>
      <p:sp>
        <p:nvSpPr>
          <p:cNvPr id="9227" name="Rectangle 11"/>
          <p:cNvSpPr>
            <a:spLocks noChangeArrowheads="1"/>
          </p:cNvSpPr>
          <p:nvPr/>
        </p:nvSpPr>
        <p:spPr bwMode="auto">
          <a:xfrm>
            <a:off x="7608888" y="2924175"/>
            <a:ext cx="533400" cy="533400"/>
          </a:xfrm>
          <a:prstGeom prst="rect">
            <a:avLst/>
          </a:prstGeom>
          <a:solidFill>
            <a:schemeClr val="accent1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  <a:contourClr>
              <a:schemeClr val="accent1"/>
            </a:contourClr>
          </a:sp3d>
        </p:spPr>
        <p:txBody>
          <a:bodyPr wrap="none" anchor="ctr">
            <a:flatTx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+mn-lt"/>
            </a:endParaRPr>
          </a:p>
        </p:txBody>
      </p:sp>
      <p:sp>
        <p:nvSpPr>
          <p:cNvPr id="9228" name="Rectangle 12"/>
          <p:cNvSpPr>
            <a:spLocks noChangeArrowheads="1"/>
          </p:cNvSpPr>
          <p:nvPr/>
        </p:nvSpPr>
        <p:spPr bwMode="auto">
          <a:xfrm>
            <a:off x="8112125" y="2924175"/>
            <a:ext cx="533400" cy="533400"/>
          </a:xfrm>
          <a:prstGeom prst="rect">
            <a:avLst/>
          </a:prstGeom>
          <a:solidFill>
            <a:schemeClr val="accent1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  <a:contourClr>
              <a:schemeClr val="accent1"/>
            </a:contourClr>
          </a:sp3d>
        </p:spPr>
        <p:txBody>
          <a:bodyPr wrap="none" anchor="ctr">
            <a:flatTx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+mn-lt"/>
            </a:endParaRPr>
          </a:p>
        </p:txBody>
      </p:sp>
      <p:sp>
        <p:nvSpPr>
          <p:cNvPr id="9229" name="Rectangle 13"/>
          <p:cNvSpPr>
            <a:spLocks noChangeArrowheads="1"/>
          </p:cNvSpPr>
          <p:nvPr/>
        </p:nvSpPr>
        <p:spPr bwMode="auto">
          <a:xfrm>
            <a:off x="7608888" y="2390775"/>
            <a:ext cx="533400" cy="533400"/>
          </a:xfrm>
          <a:prstGeom prst="rect">
            <a:avLst/>
          </a:prstGeom>
          <a:solidFill>
            <a:schemeClr val="accent1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  <a:contourClr>
              <a:schemeClr val="accent1"/>
            </a:contourClr>
          </a:sp3d>
        </p:spPr>
        <p:txBody>
          <a:bodyPr wrap="none" anchor="ctr">
            <a:flatTx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+mn-lt"/>
            </a:endParaRPr>
          </a:p>
        </p:txBody>
      </p:sp>
      <p:sp>
        <p:nvSpPr>
          <p:cNvPr id="9230" name="Rectangle 14"/>
          <p:cNvSpPr>
            <a:spLocks noChangeArrowheads="1"/>
          </p:cNvSpPr>
          <p:nvPr/>
        </p:nvSpPr>
        <p:spPr bwMode="auto">
          <a:xfrm>
            <a:off x="8112125" y="2390775"/>
            <a:ext cx="533400" cy="533400"/>
          </a:xfrm>
          <a:prstGeom prst="rect">
            <a:avLst/>
          </a:prstGeom>
          <a:solidFill>
            <a:schemeClr val="accent1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  <a:contourClr>
              <a:schemeClr val="accent1"/>
            </a:contourClr>
          </a:sp3d>
        </p:spPr>
        <p:txBody>
          <a:bodyPr wrap="none" anchor="ctr">
            <a:flatTx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9439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6" presetClass="path" presetSubtype="0" accel="50000" decel="5000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77778E-6 -2.55201E-6 L 0.11268 -0.03444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25" y="-1734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49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9681E-6 L 0.12292 0.03768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46" y="1872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2.83403E-6 L -0.13611 -0.00324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06" y="-162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48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5.0393E-7 C 0.00139 0.01364 0.0033 0.02728 0.00191 0.04346 C 0.00017 0.0608 -0.00347 0.08044 -0.00695 0.09986 C -0.01042 0.11997 -0.01563 0.13569 -0.02083 0.1528 C -0.02587 0.16898 -0.03195 0.18608 -0.03941 0.19903 C -0.04618 0.2129 -0.05451 0.22238 -0.06267 0.22908 C -0.07014 0.23509 -0.07778 0.23856 -0.08507 0.23856 C -0.09236 0.23879 -0.09879 0.23602 -0.10417 0.2307 C -0.1099 0.22469 -0.11389 0.21475 -0.11597 0.20065 C -0.11823 0.1884 -0.11945 0.17337 -0.11754 0.15626 C -0.11684 0.14008 -0.11267 0.11859 -0.10868 0.1024 C -0.10538 0.08599 -0.10017 0.06681 -0.09358 0.05178 C -0.0875 0.03791 -0.07969 0.0282 -0.0717 0.02473 C -0.06424 0.02335 -0.0592 0.0319 -0.05712 0.04415 C -0.0559 0.05617 -0.05729 0.07374 -0.06111 0.09316 C -0.0658 0.11258 -0.07083 0.12991 -0.07708 0.14378 C -0.08351 0.15742 -0.08368 0.16043 -0.09896 0.17499 C -0.11389 0.19209 -0.12222 0.18192 -0.1283 0.18077 C -0.1342 0.17799 -0.13767 0.17013 -0.14219 0.16181 C -0.14688 0.15187 -0.14913 0.13592 -0.15017 0.12228 C -0.15104 0.10888 -0.14896 0.09316 -0.14531 0.06889 C -0.14115 0.04415 -0.13837 0.03283 -0.13386 0.01456 C -0.12969 -0.00324 -0.12535 -0.02127 -0.12101 -0.03883 " pathEditMode="relative" rAng="1072229" ptsTypes="fffffffffffffffffffffff">
                                      <p:cBhvr>
                                        <p:cTn id="35" dur="20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25" y="104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  <p:bldP spid="9223" grpId="0" animBg="1"/>
      <p:bldP spid="9224" grpId="0" animBg="1"/>
      <p:bldP spid="9226" grpId="0" animBg="1"/>
      <p:bldP spid="9227" grpId="0" animBg="1"/>
      <p:bldP spid="9227" grpId="1" animBg="1"/>
      <p:bldP spid="9228" grpId="0" animBg="1"/>
      <p:bldP spid="9228" grpId="1" animBg="1"/>
      <p:bldP spid="9229" grpId="0" animBg="1"/>
      <p:bldP spid="9229" grpId="1" animBg="1"/>
      <p:bldP spid="9230" grpId="0" animBg="1"/>
      <p:bldP spid="9230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 smtClean="0"/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altLang="en-US" smtClean="0"/>
          </a:p>
        </p:txBody>
      </p:sp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0"/>
            <a:ext cx="9374187" cy="7007225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909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38" y="1425575"/>
            <a:ext cx="11180762" cy="277653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74906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90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90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305" y="166276"/>
            <a:ext cx="11889695" cy="4992584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1811" y="249511"/>
            <a:ext cx="7130492" cy="6386513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2702858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hel8fQjxcO8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97565" y="191328"/>
            <a:ext cx="11602278" cy="6526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174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404813"/>
            <a:ext cx="7772400" cy="1143000"/>
          </a:xfrm>
        </p:spPr>
        <p:txBody>
          <a:bodyPr/>
          <a:lstStyle/>
          <a:p>
            <a:pPr algn="ctr" eaLnBrk="1" hangingPunct="1"/>
            <a:r>
              <a:rPr lang="en-GB" altLang="en-US" sz="7200" b="1" u="sng" dirty="0" smtClean="0">
                <a:solidFill>
                  <a:srgbClr val="3333FF"/>
                </a:solidFill>
                <a:latin typeface="+mn-lt"/>
              </a:rPr>
              <a:t>C</a:t>
            </a:r>
            <a:r>
              <a:rPr lang="en-GB" altLang="en-US" sz="5400" b="1" u="sng" dirty="0" smtClean="0">
                <a:latin typeface="+mn-lt"/>
              </a:rPr>
              <a:t>atalysts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3"/>
          </p:nvPr>
        </p:nvSpPr>
        <p:spPr>
          <a:xfrm>
            <a:off x="1811337" y="4119235"/>
            <a:ext cx="8569325" cy="27352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en-US" sz="2400" dirty="0" smtClean="0"/>
              <a:t>Catalysts </a:t>
            </a:r>
            <a:r>
              <a:rPr lang="en-GB" altLang="en-US" sz="2400" u="sng" dirty="0" smtClean="0">
                <a:solidFill>
                  <a:srgbClr val="FF0000"/>
                </a:solidFill>
              </a:rPr>
              <a:t>reduce the activation energy </a:t>
            </a:r>
            <a:r>
              <a:rPr lang="en-GB" altLang="en-US" sz="2400" dirty="0" smtClean="0"/>
              <a:t>needed for a reaction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400" dirty="0" smtClean="0"/>
              <a:t>They do this by offering an alternate route for the reaction to take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400" dirty="0" smtClean="0"/>
              <a:t>Less activation energy means more effective collisions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400" dirty="0" smtClean="0"/>
              <a:t>More effective collisions means faster rate</a:t>
            </a:r>
          </a:p>
        </p:txBody>
      </p:sp>
      <p:pic>
        <p:nvPicPr>
          <p:cNvPr id="7176" name="Picture 8" descr="Image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09800" y="1547813"/>
            <a:ext cx="3810000" cy="1843087"/>
          </a:xfrm>
          <a:noFill/>
        </p:spPr>
      </p:pic>
      <p:graphicFrame>
        <p:nvGraphicFramePr>
          <p:cNvPr id="7179" name="Object 11" descr="Image34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3925441528"/>
              </p:ext>
            </p:extLst>
          </p:nvPr>
        </p:nvGraphicFramePr>
        <p:xfrm>
          <a:off x="6392477" y="1762234"/>
          <a:ext cx="3673475" cy="184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Bitmap Image" r:id="rId4" imgW="2572109" imgH="1457143" progId="Paint.Picture">
                  <p:embed/>
                </p:oleObj>
              </mc:Choice>
              <mc:Fallback>
                <p:oleObj name="Bitmap Image" r:id="rId4" imgW="2572109" imgH="1457143" progId="Paint.Picture">
                  <p:embed/>
                  <p:pic>
                    <p:nvPicPr>
                      <p:cNvPr id="7179" name="Object 11" descr="Image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92477" y="1762234"/>
                        <a:ext cx="3673475" cy="1843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6" name="Text Box 13"/>
          <p:cNvSpPr txBox="1">
            <a:spLocks noChangeArrowheads="1"/>
          </p:cNvSpPr>
          <p:nvPr/>
        </p:nvSpPr>
        <p:spPr bwMode="auto">
          <a:xfrm>
            <a:off x="8759825" y="1916113"/>
            <a:ext cx="13061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200" b="1" dirty="0">
                <a:solidFill>
                  <a:srgbClr val="D60093"/>
                </a:solidFill>
                <a:latin typeface="+mn-lt"/>
              </a:rPr>
              <a:t>Activation energy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200" b="1" dirty="0">
                <a:solidFill>
                  <a:srgbClr val="D60093"/>
                </a:solidFill>
                <a:latin typeface="+mn-lt"/>
              </a:rPr>
              <a:t>with a catalyst</a:t>
            </a:r>
          </a:p>
        </p:txBody>
      </p:sp>
    </p:spTree>
    <p:extLst>
      <p:ext uri="{BB962C8B-B14F-4D97-AF65-F5344CB8AC3E}">
        <p14:creationId xmlns:p14="http://schemas.microsoft.com/office/powerpoint/2010/main" val="87402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  <p:bldP spid="3072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66" y="147965"/>
            <a:ext cx="9738783" cy="6526104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3334512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11" y="129572"/>
            <a:ext cx="11833992" cy="5930505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4099268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66qcNNJFy6E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78296" y="188844"/>
            <a:ext cx="11536017" cy="6489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988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WordArt 2"/>
          <p:cNvSpPr>
            <a:spLocks noChangeArrowheads="1" noChangeShapeType="1" noTextEdit="1"/>
          </p:cNvSpPr>
          <p:nvPr/>
        </p:nvSpPr>
        <p:spPr bwMode="auto">
          <a:xfrm>
            <a:off x="1955800" y="442912"/>
            <a:ext cx="8280400" cy="936625"/>
          </a:xfrm>
          <a:prstGeom prst="rect">
            <a:avLst/>
          </a:prstGeom>
        </p:spPr>
        <p:txBody>
          <a:bodyPr wrap="none" fromWordArt="1"/>
          <a:lstStyle/>
          <a:p>
            <a:pPr algn="ctr"/>
            <a:r>
              <a:rPr lang="en-GB" sz="4800" b="1" u="sng" kern="10" dirty="0"/>
              <a:t>Reversible Reactions</a:t>
            </a: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2170114" y="2014537"/>
            <a:ext cx="7708900" cy="2613025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US">
              <a:latin typeface="+mn-lt"/>
            </a:endParaRPr>
          </a:p>
        </p:txBody>
      </p:sp>
      <p:pic>
        <p:nvPicPr>
          <p:cNvPr id="5124" name="Picture 4" descr="CuSO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175" y="2166938"/>
            <a:ext cx="1281113" cy="850900"/>
          </a:xfrm>
          <a:prstGeom prst="rect">
            <a:avLst/>
          </a:prstGeom>
          <a:solidFill>
            <a:srgbClr val="00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2454275" y="3106738"/>
            <a:ext cx="1960563" cy="581025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en-US" sz="1600" b="1">
                <a:solidFill>
                  <a:schemeClr val="bg1"/>
                </a:solidFill>
                <a:latin typeface="+mn-lt"/>
              </a:rPr>
              <a:t>hydrated copper sulphate</a:t>
            </a:r>
          </a:p>
        </p:txBody>
      </p:sp>
      <p:sp>
        <p:nvSpPr>
          <p:cNvPr id="5126" name="AutoShape 6"/>
          <p:cNvSpPr>
            <a:spLocks noChangeArrowheads="1"/>
          </p:cNvSpPr>
          <p:nvPr/>
        </p:nvSpPr>
        <p:spPr bwMode="auto">
          <a:xfrm>
            <a:off x="4530725" y="2220913"/>
            <a:ext cx="1566863" cy="666750"/>
          </a:xfrm>
          <a:prstGeom prst="rightArrow">
            <a:avLst>
              <a:gd name="adj1" fmla="val 50000"/>
              <a:gd name="adj2" fmla="val 5875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GB" altLang="en-US">
                <a:solidFill>
                  <a:schemeClr val="bg1"/>
                </a:solidFill>
                <a:latin typeface="+mn-lt"/>
              </a:rPr>
              <a:t>Heat in</a:t>
            </a:r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6053138" y="3152775"/>
            <a:ext cx="1960562" cy="581025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en-US" sz="1600" b="1">
                <a:solidFill>
                  <a:schemeClr val="bg1"/>
                </a:solidFill>
                <a:latin typeface="+mn-lt"/>
              </a:rPr>
              <a:t>anhydrous copper sulphate</a:t>
            </a:r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8507413" y="3279775"/>
            <a:ext cx="958850" cy="336550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1600" b="1">
                <a:solidFill>
                  <a:schemeClr val="bg1"/>
                </a:solidFill>
                <a:latin typeface="+mn-lt"/>
              </a:rPr>
              <a:t>steam</a:t>
            </a:r>
          </a:p>
        </p:txBody>
      </p:sp>
      <p:sp>
        <p:nvSpPr>
          <p:cNvPr id="5129" name="Text Box 9"/>
          <p:cNvSpPr txBox="1">
            <a:spLocks noChangeArrowheads="1"/>
          </p:cNvSpPr>
          <p:nvPr/>
        </p:nvSpPr>
        <p:spPr bwMode="auto">
          <a:xfrm>
            <a:off x="2482850" y="4021138"/>
            <a:ext cx="7142163" cy="457200"/>
          </a:xfrm>
          <a:prstGeom prst="rect">
            <a:avLst/>
          </a:prstGeom>
          <a:solidFill>
            <a:srgbClr val="00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dirty="0">
                <a:solidFill>
                  <a:schemeClr val="bg1"/>
                </a:solidFill>
                <a:latin typeface="+mn-lt"/>
              </a:rPr>
              <a:t>CuSO</a:t>
            </a:r>
            <a:r>
              <a:rPr lang="en-GB" altLang="en-US" baseline="-25000" dirty="0">
                <a:solidFill>
                  <a:schemeClr val="bg1"/>
                </a:solidFill>
                <a:latin typeface="+mn-lt"/>
              </a:rPr>
              <a:t>4</a:t>
            </a:r>
            <a:r>
              <a:rPr lang="en-GB" altLang="en-US" dirty="0">
                <a:solidFill>
                  <a:schemeClr val="bg1"/>
                </a:solidFill>
                <a:latin typeface="+mn-lt"/>
              </a:rPr>
              <a:t>.5H20     </a:t>
            </a:r>
            <a:r>
              <a:rPr lang="en-GB" altLang="en-US" dirty="0">
                <a:solidFill>
                  <a:schemeClr val="bg1"/>
                </a:solidFill>
                <a:latin typeface="+mn-lt"/>
                <a:sym typeface="Wingdings" panose="05000000000000000000" pitchFamily="2" charset="2"/>
              </a:rPr>
              <a:t>	          </a:t>
            </a:r>
            <a:r>
              <a:rPr lang="en-GB" altLang="en-US" dirty="0" smtClean="0">
                <a:solidFill>
                  <a:schemeClr val="bg1"/>
                </a:solidFill>
                <a:latin typeface="+mn-lt"/>
                <a:sym typeface="Wingdings" panose="05000000000000000000" pitchFamily="2" charset="2"/>
              </a:rPr>
              <a:t>         CuSO</a:t>
            </a:r>
            <a:r>
              <a:rPr lang="en-GB" altLang="en-US" baseline="-25000" dirty="0" smtClean="0">
                <a:solidFill>
                  <a:schemeClr val="bg1"/>
                </a:solidFill>
                <a:latin typeface="+mn-lt"/>
                <a:sym typeface="Wingdings" panose="05000000000000000000" pitchFamily="2" charset="2"/>
              </a:rPr>
              <a:t>4</a:t>
            </a:r>
            <a:r>
              <a:rPr lang="en-GB" altLang="en-US" dirty="0" smtClean="0">
                <a:solidFill>
                  <a:schemeClr val="bg1"/>
                </a:solidFill>
                <a:latin typeface="+mn-lt"/>
                <a:sym typeface="Wingdings" panose="05000000000000000000" pitchFamily="2" charset="2"/>
              </a:rPr>
              <a:t>        </a:t>
            </a:r>
            <a:r>
              <a:rPr lang="en-GB" altLang="en-US" dirty="0">
                <a:solidFill>
                  <a:schemeClr val="bg1"/>
                </a:solidFill>
                <a:latin typeface="+mn-lt"/>
                <a:sym typeface="Wingdings" panose="05000000000000000000" pitchFamily="2" charset="2"/>
              </a:rPr>
              <a:t>+      5H</a:t>
            </a:r>
            <a:r>
              <a:rPr lang="en-GB" altLang="en-US" baseline="-25000" dirty="0">
                <a:solidFill>
                  <a:schemeClr val="bg1"/>
                </a:solidFill>
                <a:latin typeface="+mn-lt"/>
                <a:sym typeface="Wingdings" panose="05000000000000000000" pitchFamily="2" charset="2"/>
              </a:rPr>
              <a:t>2</a:t>
            </a:r>
            <a:r>
              <a:rPr lang="en-GB" altLang="en-US" dirty="0">
                <a:solidFill>
                  <a:schemeClr val="bg1"/>
                </a:solidFill>
                <a:latin typeface="+mn-lt"/>
                <a:sym typeface="Wingdings" panose="05000000000000000000" pitchFamily="2" charset="2"/>
              </a:rPr>
              <a:t>O</a:t>
            </a:r>
            <a:endParaRPr lang="en-GB" altLang="en-US" dirty="0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513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4679754"/>
              </p:ext>
            </p:extLst>
          </p:nvPr>
        </p:nvGraphicFramePr>
        <p:xfrm>
          <a:off x="6354763" y="2239963"/>
          <a:ext cx="1296987" cy="827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Picture Publisher Image" r:id="rId4" imgW="1542857" imgH="1133633" progId="PictPub.Image.7">
                  <p:embed/>
                </p:oleObj>
              </mc:Choice>
              <mc:Fallback>
                <p:oleObj name="Picture Publisher Image" r:id="rId4" imgW="1542857" imgH="1133633" progId="PictPub.Image.7">
                  <p:embed/>
                  <p:pic>
                    <p:nvPicPr>
                      <p:cNvPr id="513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54763" y="2239963"/>
                        <a:ext cx="1296987" cy="82708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131" name="Group 11"/>
          <p:cNvGrpSpPr>
            <a:grpSpLocks/>
          </p:cNvGrpSpPr>
          <p:nvPr/>
        </p:nvGrpSpPr>
        <p:grpSpPr bwMode="auto">
          <a:xfrm>
            <a:off x="4729163" y="4005263"/>
            <a:ext cx="935037" cy="503237"/>
            <a:chOff x="930" y="3385"/>
            <a:chExt cx="1043" cy="408"/>
          </a:xfrm>
        </p:grpSpPr>
        <p:grpSp>
          <p:nvGrpSpPr>
            <p:cNvPr id="23568" name="Group 12"/>
            <p:cNvGrpSpPr>
              <a:grpSpLocks/>
            </p:cNvGrpSpPr>
            <p:nvPr/>
          </p:nvGrpSpPr>
          <p:grpSpPr bwMode="auto">
            <a:xfrm>
              <a:off x="930" y="3385"/>
              <a:ext cx="1043" cy="136"/>
              <a:chOff x="930" y="3385"/>
              <a:chExt cx="1043" cy="136"/>
            </a:xfrm>
          </p:grpSpPr>
          <p:sp>
            <p:nvSpPr>
              <p:cNvPr id="23572" name="Line 13"/>
              <p:cNvSpPr>
                <a:spLocks noChangeShapeType="1"/>
              </p:cNvSpPr>
              <p:nvPr/>
            </p:nvSpPr>
            <p:spPr bwMode="auto">
              <a:xfrm>
                <a:off x="930" y="3521"/>
                <a:ext cx="1043" cy="0"/>
              </a:xfrm>
              <a:prstGeom prst="line">
                <a:avLst/>
              </a:pr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3573" name="Line 14"/>
              <p:cNvSpPr>
                <a:spLocks noChangeShapeType="1"/>
              </p:cNvSpPr>
              <p:nvPr/>
            </p:nvSpPr>
            <p:spPr bwMode="auto">
              <a:xfrm flipH="1" flipV="1">
                <a:off x="1701" y="3385"/>
                <a:ext cx="272" cy="136"/>
              </a:xfrm>
              <a:prstGeom prst="line">
                <a:avLst/>
              </a:pr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3569" name="Group 15"/>
            <p:cNvGrpSpPr>
              <a:grpSpLocks/>
            </p:cNvGrpSpPr>
            <p:nvPr/>
          </p:nvGrpSpPr>
          <p:grpSpPr bwMode="auto">
            <a:xfrm rot="10800000">
              <a:off x="930" y="3657"/>
              <a:ext cx="1043" cy="136"/>
              <a:chOff x="930" y="3385"/>
              <a:chExt cx="1043" cy="136"/>
            </a:xfrm>
          </p:grpSpPr>
          <p:sp>
            <p:nvSpPr>
              <p:cNvPr id="23570" name="Line 16"/>
              <p:cNvSpPr>
                <a:spLocks noChangeShapeType="1"/>
              </p:cNvSpPr>
              <p:nvPr/>
            </p:nvSpPr>
            <p:spPr bwMode="auto">
              <a:xfrm>
                <a:off x="930" y="3521"/>
                <a:ext cx="1043" cy="0"/>
              </a:xfrm>
              <a:prstGeom prst="line">
                <a:avLst/>
              </a:pr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3571" name="Line 17"/>
              <p:cNvSpPr>
                <a:spLocks noChangeShapeType="1"/>
              </p:cNvSpPr>
              <p:nvPr/>
            </p:nvSpPr>
            <p:spPr bwMode="auto">
              <a:xfrm flipH="1" flipV="1">
                <a:off x="1701" y="3385"/>
                <a:ext cx="272" cy="136"/>
              </a:xfrm>
              <a:prstGeom prst="line">
                <a:avLst/>
              </a:pr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grpSp>
        <p:nvGrpSpPr>
          <p:cNvPr id="5142" name="Group 22"/>
          <p:cNvGrpSpPr>
            <a:grpSpLocks/>
          </p:cNvGrpSpPr>
          <p:nvPr/>
        </p:nvGrpSpPr>
        <p:grpSpPr bwMode="auto">
          <a:xfrm>
            <a:off x="4440238" y="2781300"/>
            <a:ext cx="1584325" cy="666750"/>
            <a:chOff x="3379" y="3385"/>
            <a:chExt cx="998" cy="420"/>
          </a:xfrm>
        </p:grpSpPr>
        <p:sp>
          <p:nvSpPr>
            <p:cNvPr id="23566" name="AutoShape 23"/>
            <p:cNvSpPr>
              <a:spLocks noChangeArrowheads="1"/>
            </p:cNvSpPr>
            <p:nvPr/>
          </p:nvSpPr>
          <p:spPr bwMode="auto">
            <a:xfrm rot="10800000">
              <a:off x="3379" y="3385"/>
              <a:ext cx="987" cy="420"/>
            </a:xfrm>
            <a:prstGeom prst="rightArrow">
              <a:avLst>
                <a:gd name="adj1" fmla="val 50000"/>
                <a:gd name="adj2" fmla="val 58750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en-US" alt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23567" name="Text Box 24"/>
            <p:cNvSpPr txBox="1">
              <a:spLocks noChangeArrowheads="1"/>
            </p:cNvSpPr>
            <p:nvPr/>
          </p:nvSpPr>
          <p:spPr bwMode="auto">
            <a:xfrm>
              <a:off x="3606" y="3468"/>
              <a:ext cx="77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altLang="en-US" sz="2000" b="1" dirty="0">
                  <a:solidFill>
                    <a:schemeClr val="bg1"/>
                  </a:solidFill>
                  <a:latin typeface="+mn-lt"/>
                </a:rPr>
                <a:t>Heat out</a:t>
              </a:r>
            </a:p>
          </p:txBody>
        </p:sp>
      </p:grpSp>
      <p:sp>
        <p:nvSpPr>
          <p:cNvPr id="23565" name="Text Box 25"/>
          <p:cNvSpPr txBox="1">
            <a:spLocks noChangeArrowheads="1"/>
          </p:cNvSpPr>
          <p:nvPr/>
        </p:nvSpPr>
        <p:spPr bwMode="auto">
          <a:xfrm>
            <a:off x="1104107" y="4941888"/>
            <a:ext cx="9983787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3200" dirty="0">
                <a:latin typeface="+mn-lt"/>
              </a:rPr>
              <a:t>The forward reaction requires heat –it is </a:t>
            </a:r>
            <a:r>
              <a:rPr lang="en-GB" altLang="en-US" sz="3200" dirty="0">
                <a:solidFill>
                  <a:schemeClr val="accent2"/>
                </a:solidFill>
                <a:latin typeface="+mn-lt"/>
              </a:rPr>
              <a:t>endothermic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 sz="3200" dirty="0">
                <a:latin typeface="+mn-lt"/>
              </a:rPr>
              <a:t>The backwards reaction gives out heat – it is </a:t>
            </a:r>
            <a:r>
              <a:rPr lang="en-GB" altLang="en-US" sz="3200" dirty="0">
                <a:solidFill>
                  <a:srgbClr val="FF0000"/>
                </a:solidFill>
                <a:latin typeface="+mn-lt"/>
              </a:rPr>
              <a:t>exothermic</a:t>
            </a:r>
          </a:p>
        </p:txBody>
      </p:sp>
    </p:spTree>
    <p:extLst>
      <p:ext uri="{BB962C8B-B14F-4D97-AF65-F5344CB8AC3E}">
        <p14:creationId xmlns:p14="http://schemas.microsoft.com/office/powerpoint/2010/main" val="1161232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80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80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80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2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5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 animBg="1"/>
      <p:bldP spid="5125" grpId="1" animBg="1"/>
      <p:bldP spid="5126" grpId="0" animBg="1"/>
      <p:bldP spid="5126" grpId="1" animBg="1"/>
      <p:bldP spid="5127" grpId="0" animBg="1"/>
      <p:bldP spid="5128" grpId="0" animBg="1"/>
      <p:bldP spid="512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62" y="154206"/>
            <a:ext cx="11938721" cy="4070953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66853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://stuffpoint.com/coke/image/330409-coke-coca-cola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18" y="2534062"/>
            <a:ext cx="1059977" cy="4232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445"/>
            <a:ext cx="10515600" cy="1325563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GB" b="1" u="sng" dirty="0" smtClean="0"/>
              <a:t>Dynamic equilibria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8220" y="2344783"/>
            <a:ext cx="10542270" cy="3742373"/>
          </a:xfrm>
        </p:spPr>
        <p:txBody>
          <a:bodyPr/>
          <a:lstStyle/>
          <a:p>
            <a:r>
              <a:rPr lang="en-GB" dirty="0" smtClean="0"/>
              <a:t>Inside the bottle a reaction is happening constantly in a closed system:</a:t>
            </a:r>
          </a:p>
          <a:p>
            <a:pPr algn="ctr">
              <a:buNone/>
            </a:pPr>
            <a:r>
              <a:rPr lang="en-GB" dirty="0" smtClean="0"/>
              <a:t>CO</a:t>
            </a:r>
            <a:r>
              <a:rPr lang="en-GB" baseline="-25000" dirty="0" smtClean="0"/>
              <a:t>2 (g)</a:t>
            </a:r>
            <a:r>
              <a:rPr lang="en-GB" dirty="0" smtClean="0"/>
              <a:t> + H</a:t>
            </a:r>
            <a:r>
              <a:rPr lang="en-GB" baseline="-25000" dirty="0" smtClean="0"/>
              <a:t>2</a:t>
            </a:r>
            <a:r>
              <a:rPr lang="en-GB" dirty="0" smtClean="0"/>
              <a:t>O </a:t>
            </a:r>
            <a:r>
              <a:rPr lang="en-GB" baseline="-25000" dirty="0" smtClean="0"/>
              <a:t>(l)                                      </a:t>
            </a:r>
            <a:r>
              <a:rPr lang="en-GB" dirty="0" smtClean="0">
                <a:sym typeface="Wingdings" pitchFamily="2" charset="2"/>
              </a:rPr>
              <a:t>H</a:t>
            </a:r>
            <a:r>
              <a:rPr lang="en-GB" baseline="-25000" dirty="0" smtClean="0">
                <a:sym typeface="Wingdings" pitchFamily="2" charset="2"/>
              </a:rPr>
              <a:t>2</a:t>
            </a:r>
            <a:r>
              <a:rPr lang="en-GB" dirty="0" smtClean="0">
                <a:sym typeface="Wingdings" pitchFamily="2" charset="2"/>
              </a:rPr>
              <a:t>CO</a:t>
            </a:r>
            <a:r>
              <a:rPr lang="en-GB" baseline="-25000" dirty="0" smtClean="0">
                <a:sym typeface="Wingdings" pitchFamily="2" charset="2"/>
              </a:rPr>
              <a:t>3 (</a:t>
            </a:r>
            <a:r>
              <a:rPr lang="en-GB" baseline="-25000" dirty="0" err="1" smtClean="0">
                <a:sym typeface="Wingdings" pitchFamily="2" charset="2"/>
              </a:rPr>
              <a:t>aq</a:t>
            </a:r>
            <a:r>
              <a:rPr lang="en-GB" baseline="-25000" dirty="0" smtClean="0">
                <a:sym typeface="Wingdings" pitchFamily="2" charset="2"/>
              </a:rPr>
              <a:t>)</a:t>
            </a:r>
          </a:p>
          <a:p>
            <a:pPr algn="ctr">
              <a:buNone/>
            </a:pPr>
            <a:endParaRPr lang="en-GB" baseline="-25000" dirty="0">
              <a:sym typeface="Wingdings" pitchFamily="2" charset="2"/>
            </a:endParaRPr>
          </a:p>
          <a:p>
            <a:pPr>
              <a:buNone/>
            </a:pPr>
            <a:endParaRPr lang="en-GB" dirty="0" smtClean="0">
              <a:sym typeface="Wingdings" pitchFamily="2" charset="2"/>
            </a:endParaRPr>
          </a:p>
          <a:p>
            <a:pPr algn="ctr">
              <a:buNone/>
            </a:pPr>
            <a:endParaRPr lang="en-GB" baseline="-25000" dirty="0">
              <a:sym typeface="Wingdings" pitchFamily="2" charset="2"/>
            </a:endParaRPr>
          </a:p>
          <a:p>
            <a:pPr algn="ctr">
              <a:buNone/>
            </a:pPr>
            <a:endParaRPr lang="en-GB" dirty="0"/>
          </a:p>
        </p:txBody>
      </p:sp>
      <p:pic>
        <p:nvPicPr>
          <p:cNvPr id="15362" name="Picture 2" descr="http://www.citycollegiate.com/reversible_arrow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23466" y="3344244"/>
            <a:ext cx="1304612" cy="334516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68630" y="1520291"/>
            <a:ext cx="11071860" cy="82449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 smtClean="0">
                <a:latin typeface="+mn-lt"/>
              </a:rPr>
              <a:t>Where do the bubbles come from when you open a bottle of coke?</a:t>
            </a:r>
            <a:endParaRPr lang="en-GB" sz="3200" dirty="0">
              <a:latin typeface="+mn-lt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432560" y="4252606"/>
            <a:ext cx="10515600" cy="23539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smtClean="0"/>
              <a:t>This is the stage in </a:t>
            </a:r>
            <a:r>
              <a:rPr lang="en-GB" sz="3600" u="sng" smtClean="0"/>
              <a:t>reversible reaction </a:t>
            </a:r>
            <a:r>
              <a:rPr lang="en-GB" sz="3600" smtClean="0"/>
              <a:t>where the rate of the forward reaction </a:t>
            </a:r>
            <a:r>
              <a:rPr lang="en-GB" sz="3600" u="sng" smtClean="0"/>
              <a:t>is equal </a:t>
            </a:r>
            <a:r>
              <a:rPr lang="en-GB" sz="3600" smtClean="0"/>
              <a:t>to the rate of the backward reaction. </a:t>
            </a:r>
          </a:p>
          <a:p>
            <a:r>
              <a:rPr lang="en-GB" sz="3600" smtClean="0"/>
              <a:t>The amount of product and reactant </a:t>
            </a:r>
            <a:r>
              <a:rPr lang="en-GB" sz="3600" u="sng" smtClean="0"/>
              <a:t>stays the same</a:t>
            </a:r>
            <a:r>
              <a:rPr lang="en-GB" sz="3600" smtClean="0"/>
              <a:t>.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740579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986" y="129244"/>
            <a:ext cx="11518517" cy="6601043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767731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2538"/>
            <a:ext cx="10515600" cy="1325563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GB" b="1" u="sng" dirty="0" smtClean="0"/>
              <a:t>Reversible reaction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4" name="Picture 2" descr="Image result for equilibri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2610" y="1388101"/>
            <a:ext cx="8088630" cy="5469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4476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778098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GB" b="1" u="sng" dirty="0" smtClean="0"/>
              <a:t>Le </a:t>
            </a:r>
            <a:r>
              <a:rPr lang="en-GB" b="1" u="sng" dirty="0" err="1" smtClean="0"/>
              <a:t>Chatelier’s</a:t>
            </a:r>
            <a:r>
              <a:rPr lang="en-GB" b="1" u="sng" dirty="0" smtClean="0"/>
              <a:t> Principle</a:t>
            </a:r>
            <a:endParaRPr lang="en-GB" b="1" u="sng" dirty="0"/>
          </a:p>
        </p:txBody>
      </p:sp>
      <p:pic>
        <p:nvPicPr>
          <p:cNvPr id="4" name="Picture 2" descr="http://2.bp.blogspot.com/_F4DSUSHHRxg/RopWd26-6tI/AAAAAAAAAEY/gq_vgdhi6b0/s1600/LeChateli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10600" y="2310017"/>
            <a:ext cx="3600400" cy="3862249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598170" y="1893303"/>
            <a:ext cx="749427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/>
              <a:t>The </a:t>
            </a:r>
            <a:r>
              <a:rPr lang="en-GB" sz="2800" dirty="0"/>
              <a:t>principle describes how the position of </a:t>
            </a:r>
            <a:r>
              <a:rPr lang="en-GB" sz="2800" dirty="0" smtClean="0"/>
              <a:t>equilibria changes to </a:t>
            </a:r>
            <a:r>
              <a:rPr lang="en-GB" sz="2800" dirty="0"/>
              <a:t>favour the forward or backward </a:t>
            </a:r>
            <a:r>
              <a:rPr lang="en-GB" sz="2800" dirty="0" smtClean="0"/>
              <a:t>reaction</a:t>
            </a:r>
          </a:p>
          <a:p>
            <a:endParaRPr lang="en-GB" sz="2800" dirty="0"/>
          </a:p>
          <a:p>
            <a:r>
              <a:rPr lang="en-GB" sz="2800" dirty="0" smtClean="0"/>
              <a:t>Equilibrium </a:t>
            </a:r>
            <a:r>
              <a:rPr lang="en-GB" sz="2800" dirty="0"/>
              <a:t>shifts to reduce change. NO ONE LIKES CHANGE</a:t>
            </a:r>
            <a:r>
              <a:rPr lang="en-GB" sz="2800" dirty="0" smtClean="0"/>
              <a:t>!</a:t>
            </a:r>
            <a:r>
              <a:rPr lang="en-GB" sz="2800" dirty="0"/>
              <a:t> </a:t>
            </a:r>
            <a:endParaRPr lang="en-GB" sz="2800" dirty="0" smtClean="0"/>
          </a:p>
          <a:p>
            <a:endParaRPr lang="en-GB" sz="2800" dirty="0"/>
          </a:p>
          <a:p>
            <a:r>
              <a:rPr lang="en-GB" sz="2800" dirty="0" smtClean="0"/>
              <a:t>When </a:t>
            </a:r>
            <a:r>
              <a:rPr lang="en-GB" sz="2800" dirty="0"/>
              <a:t>conditions are changed the reaction will do everything it can to counteract the change</a:t>
            </a:r>
          </a:p>
          <a:p>
            <a:pPr algn="ctr"/>
            <a:endParaRPr lang="en-GB" dirty="0"/>
          </a:p>
          <a:p>
            <a:pPr algn="ctr"/>
            <a:r>
              <a:rPr lang="en-GB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145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778098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GB" b="1" u="sng" dirty="0" smtClean="0"/>
              <a:t>Le </a:t>
            </a:r>
            <a:r>
              <a:rPr lang="en-GB" b="1" u="sng" dirty="0" err="1" smtClean="0"/>
              <a:t>Chatelier’s</a:t>
            </a:r>
            <a:r>
              <a:rPr lang="en-GB" b="1" u="sng" dirty="0" smtClean="0"/>
              <a:t> Principle</a:t>
            </a:r>
            <a:endParaRPr lang="en-GB" b="1" u="sng" dirty="0"/>
          </a:p>
        </p:txBody>
      </p:sp>
      <p:pic>
        <p:nvPicPr>
          <p:cNvPr id="4" name="Picture 2" descr="http://2.bp.blogspot.com/_F4DSUSHHRxg/RopWd26-6tI/AAAAAAAAAEY/gq_vgdhi6b0/s1600/LeChateli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10600" y="2310017"/>
            <a:ext cx="3600400" cy="3862249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541020" y="1641843"/>
            <a:ext cx="749427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/>
              <a:t>Therefore if the temperature changes the reaction will shift to favour the side that will reduce the temp (e.g. endothermic</a:t>
            </a:r>
            <a:r>
              <a:rPr lang="en-GB" sz="2800" dirty="0" smtClean="0"/>
              <a:t>)</a:t>
            </a:r>
          </a:p>
          <a:p>
            <a:endParaRPr lang="en-GB" sz="2800" dirty="0"/>
          </a:p>
          <a:p>
            <a:r>
              <a:rPr lang="en-GB" sz="2800" dirty="0"/>
              <a:t>If the concentration increases on one side they are more likely to react together shifting the equilibrium so the concentration </a:t>
            </a:r>
            <a:r>
              <a:rPr lang="en-GB" sz="2800" dirty="0" smtClean="0"/>
              <a:t>decreases</a:t>
            </a:r>
          </a:p>
          <a:p>
            <a:endParaRPr lang="en-GB" sz="2800" dirty="0"/>
          </a:p>
          <a:p>
            <a:r>
              <a:rPr lang="en-GB" sz="2800" dirty="0"/>
              <a:t>Increasing the pressure shifts the reaction to favour the reaction that produces a smaller number of </a:t>
            </a:r>
            <a:r>
              <a:rPr lang="en-GB" sz="2800" dirty="0" smtClean="0"/>
              <a:t>products</a:t>
            </a:r>
            <a:endParaRPr lang="en-GB" sz="28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3465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GB" b="1" u="sng" dirty="0" smtClean="0"/>
              <a:t>This is called shifting equilibrium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1503" y="3059004"/>
            <a:ext cx="8928992" cy="3993307"/>
          </a:xfrm>
        </p:spPr>
        <p:txBody>
          <a:bodyPr>
            <a:normAutofit/>
          </a:bodyPr>
          <a:lstStyle/>
          <a:p>
            <a:r>
              <a:rPr lang="en-GB" dirty="0" smtClean="0"/>
              <a:t>If equilibrium shifts so the “forward” reaction is favoured (</a:t>
            </a:r>
            <a:r>
              <a:rPr lang="en-GB" dirty="0" err="1" smtClean="0"/>
              <a:t>Reactants</a:t>
            </a:r>
            <a:r>
              <a:rPr lang="en-GB" dirty="0" err="1" smtClean="0">
                <a:sym typeface="Wingdings" pitchFamily="2" charset="2"/>
              </a:rPr>
              <a:t>Products</a:t>
            </a:r>
            <a:r>
              <a:rPr lang="en-GB" dirty="0" smtClean="0">
                <a:sym typeface="Wingdings" pitchFamily="2" charset="2"/>
              </a:rPr>
              <a:t>) </a:t>
            </a:r>
            <a:r>
              <a:rPr lang="en-GB" dirty="0" smtClean="0"/>
              <a:t>we say equilibrium shifts to the right. (More products are made)</a:t>
            </a:r>
          </a:p>
          <a:p>
            <a:endParaRPr lang="en-GB" dirty="0" smtClean="0"/>
          </a:p>
          <a:p>
            <a:r>
              <a:rPr lang="en-GB" dirty="0" smtClean="0"/>
              <a:t>If equilibrium shifts to favour the “backward” reaction (</a:t>
            </a:r>
            <a:r>
              <a:rPr lang="en-GB" dirty="0" err="1" smtClean="0"/>
              <a:t>Products</a:t>
            </a:r>
            <a:r>
              <a:rPr lang="en-GB" dirty="0" err="1" smtClean="0">
                <a:sym typeface="Wingdings" pitchFamily="2" charset="2"/>
              </a:rPr>
              <a:t>Reactants</a:t>
            </a:r>
            <a:r>
              <a:rPr lang="en-GB" dirty="0" smtClean="0">
                <a:sym typeface="Wingdings" pitchFamily="2" charset="2"/>
              </a:rPr>
              <a:t>)</a:t>
            </a:r>
            <a:r>
              <a:rPr lang="en-GB" dirty="0" smtClean="0"/>
              <a:t> we say equilibrium shifts to the Left (We make more reactants)</a:t>
            </a:r>
            <a:endParaRPr lang="en-GB" dirty="0"/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343818" y="1432208"/>
            <a:ext cx="9504363" cy="1129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pitchFamily="32" charset="-122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pitchFamily="32" charset="-122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pitchFamily="32" charset="-122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pitchFamily="32" charset="-122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pitchFamily="3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pitchFamily="3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pitchFamily="3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pitchFamily="3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>
                <a:solidFill>
                  <a:schemeClr val="bg1"/>
                </a:solidFill>
                <a:latin typeface="Calibri" pitchFamily="32" charset="0"/>
                <a:ea typeface="Microsoft YaHei" pitchFamily="32" charset="-122"/>
              </a:defRPr>
            </a:lvl9pPr>
          </a:lstStyle>
          <a:p>
            <a:pPr algn="ctr" eaLnBrk="1" hangingPunct="1"/>
            <a:r>
              <a:rPr lang="en-GB" sz="6000" dirty="0">
                <a:solidFill>
                  <a:srgbClr val="002060"/>
                </a:solidFill>
                <a:latin typeface="+mn-lt"/>
              </a:rPr>
              <a:t>Reactants</a:t>
            </a:r>
            <a:r>
              <a:rPr lang="en-GB" sz="4400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GB" sz="8000" dirty="0">
                <a:solidFill>
                  <a:srgbClr val="002060"/>
                </a:solidFill>
                <a:latin typeface="+mn-lt"/>
              </a:rPr>
              <a:t>⇌</a:t>
            </a:r>
            <a:r>
              <a:rPr lang="en-GB" sz="2600" dirty="0">
                <a:solidFill>
                  <a:srgbClr val="002060"/>
                </a:solidFill>
                <a:latin typeface="+mn-lt"/>
              </a:rPr>
              <a:t>  </a:t>
            </a:r>
            <a:r>
              <a:rPr lang="en-GB" sz="6000" dirty="0">
                <a:solidFill>
                  <a:srgbClr val="002060"/>
                </a:solidFill>
                <a:latin typeface="+mn-lt"/>
              </a:rPr>
              <a:t>Products</a:t>
            </a:r>
          </a:p>
        </p:txBody>
      </p:sp>
    </p:spTree>
    <p:extLst>
      <p:ext uri="{BB962C8B-B14F-4D97-AF65-F5344CB8AC3E}">
        <p14:creationId xmlns:p14="http://schemas.microsoft.com/office/powerpoint/2010/main" val="722415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GB" b="1" u="sng" dirty="0" smtClean="0"/>
              <a:t>Effects on </a:t>
            </a:r>
            <a:r>
              <a:rPr lang="en-GB" b="1" u="sng" dirty="0" err="1" smtClean="0"/>
              <a:t>Equilibria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If you increase the temperature it will try and reduce it</a:t>
            </a:r>
          </a:p>
          <a:p>
            <a:endParaRPr lang="en-GB" dirty="0" smtClean="0"/>
          </a:p>
          <a:p>
            <a:r>
              <a:rPr lang="en-GB" dirty="0" smtClean="0"/>
              <a:t>If you increase the concentration of the reactants it will try and get rid of some</a:t>
            </a:r>
          </a:p>
          <a:p>
            <a:endParaRPr lang="en-GB" dirty="0" smtClean="0"/>
          </a:p>
          <a:p>
            <a:r>
              <a:rPr lang="en-GB" dirty="0" smtClean="0"/>
              <a:t>If you increase the pressure it will try and reduce it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7687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456" y="77021"/>
            <a:ext cx="9191625" cy="6619875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4169976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SlI5m0RQqik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17443" y="65846"/>
            <a:ext cx="11542643" cy="6492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780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u="sng" dirty="0" smtClean="0"/>
              <a:t>Changing temperature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Increasing temperature makes the reaction go in the endothermic direction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Decreasing temperature makes the </a:t>
            </a:r>
          </a:p>
          <a:p>
            <a:pPr marL="0" indent="0">
              <a:buNone/>
            </a:pPr>
            <a:r>
              <a:rPr lang="en-US" dirty="0" smtClean="0"/>
              <a:t>reaction go in the exothermic direction</a:t>
            </a:r>
          </a:p>
          <a:p>
            <a:endParaRPr lang="en-US" dirty="0" smtClean="0"/>
          </a:p>
          <a:p>
            <a:r>
              <a:rPr lang="en-US" dirty="0" smtClean="0"/>
              <a:t>A + B           C 	</a:t>
            </a:r>
            <a:r>
              <a:rPr lang="el-GR" dirty="0" smtClean="0"/>
              <a:t>ΔH =</a:t>
            </a:r>
            <a:r>
              <a:rPr lang="en-US" dirty="0" smtClean="0"/>
              <a:t> </a:t>
            </a:r>
            <a:r>
              <a:rPr lang="en-US" dirty="0"/>
              <a:t>-</a:t>
            </a:r>
            <a:r>
              <a:rPr lang="en-US" dirty="0" smtClean="0"/>
              <a:t>100kJmol</a:t>
            </a:r>
            <a:r>
              <a:rPr lang="en-US" baseline="30000" dirty="0" smtClean="0"/>
              <a:t>-1</a:t>
            </a:r>
          </a:p>
          <a:p>
            <a:endParaRPr lang="en-US" dirty="0"/>
          </a:p>
          <a:p>
            <a:r>
              <a:rPr lang="en-US" dirty="0" smtClean="0"/>
              <a:t>If I heat up the reaction will it go to the left or to the right?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9021" y="4496848"/>
            <a:ext cx="631761" cy="5150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2644" y="2432247"/>
            <a:ext cx="1640509" cy="219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851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9726" y="241311"/>
            <a:ext cx="9144000" cy="969509"/>
          </a:xfrm>
        </p:spPr>
        <p:txBody>
          <a:bodyPr>
            <a:normAutofit/>
          </a:bodyPr>
          <a:lstStyle/>
          <a:p>
            <a:pPr algn="ctr"/>
            <a:r>
              <a:rPr lang="en-GB" sz="2400" b="1" u="sng" dirty="0">
                <a:latin typeface="+mn-lt"/>
              </a:rPr>
              <a:t>In a reversible reaction. One direction will be exothermic. The other direction will be endothermic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524000" y="1210819"/>
            <a:ext cx="9036496" cy="1600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GB" sz="2000" dirty="0">
                <a:sym typeface="MS Reference 1" pitchFamily="2" charset="2"/>
              </a:rPr>
              <a:t>All reversible reactions are exothermic (give out heat) in one direction and endothermic (take in heat) in the other. E.g. nitrogen dioxide (</a:t>
            </a:r>
            <a:r>
              <a:rPr lang="en-GB" sz="2000" b="1" dirty="0">
                <a:sym typeface="MS Reference 1" pitchFamily="2" charset="2"/>
              </a:rPr>
              <a:t>NO</a:t>
            </a:r>
            <a:r>
              <a:rPr lang="en-GB" sz="2000" b="1" baseline="-25000" dirty="0">
                <a:sym typeface="MS Reference 1" pitchFamily="2" charset="2"/>
              </a:rPr>
              <a:t>2</a:t>
            </a:r>
            <a:r>
              <a:rPr lang="en-GB" sz="2000" dirty="0">
                <a:sym typeface="MS Reference 1" pitchFamily="2" charset="2"/>
              </a:rPr>
              <a:t>) joins to form </a:t>
            </a:r>
            <a:r>
              <a:rPr lang="en-GB" sz="2000" dirty="0" err="1">
                <a:sym typeface="MS Reference 1" pitchFamily="2" charset="2"/>
              </a:rPr>
              <a:t>dinitrogen</a:t>
            </a:r>
            <a:r>
              <a:rPr lang="en-GB" sz="2000" dirty="0">
                <a:sym typeface="MS Reference 1" pitchFamily="2" charset="2"/>
              </a:rPr>
              <a:t> </a:t>
            </a:r>
            <a:r>
              <a:rPr lang="en-GB" sz="2000" dirty="0" err="1">
                <a:sym typeface="MS Reference 1" pitchFamily="2" charset="2"/>
              </a:rPr>
              <a:t>tetroxide</a:t>
            </a:r>
            <a:r>
              <a:rPr lang="en-GB" sz="2000" dirty="0">
                <a:sym typeface="MS Reference 1" pitchFamily="2" charset="2"/>
              </a:rPr>
              <a:t> (</a:t>
            </a:r>
            <a:r>
              <a:rPr lang="en-GB" sz="2000" b="1" dirty="0">
                <a:sym typeface="MS Reference 1" pitchFamily="2" charset="2"/>
              </a:rPr>
              <a:t>N</a:t>
            </a:r>
            <a:r>
              <a:rPr lang="en-GB" sz="2000" b="1" baseline="-25000" dirty="0">
                <a:sym typeface="MS Reference 1" pitchFamily="2" charset="2"/>
              </a:rPr>
              <a:t>2</a:t>
            </a:r>
            <a:r>
              <a:rPr lang="en-GB" sz="2000" b="1" dirty="0">
                <a:sym typeface="MS Reference 1" pitchFamily="2" charset="2"/>
              </a:rPr>
              <a:t>O</a:t>
            </a:r>
            <a:r>
              <a:rPr lang="en-GB" sz="2000" b="1" baseline="-25000" dirty="0">
                <a:sym typeface="MS Reference 1" pitchFamily="2" charset="2"/>
              </a:rPr>
              <a:t>4</a:t>
            </a:r>
            <a:r>
              <a:rPr lang="en-GB" sz="2000" dirty="0">
                <a:sym typeface="MS Reference 1" pitchFamily="2" charset="2"/>
              </a:rPr>
              <a:t>) exothermically.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071664" y="3284984"/>
            <a:ext cx="6007100" cy="369332"/>
          </a:xfrm>
          <a:prstGeom prst="rect">
            <a:avLst/>
          </a:prstGeom>
          <a:noFill/>
          <a:ln w="9525">
            <a:solidFill>
              <a:srgbClr val="CC00CC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dirty="0"/>
              <a:t>Gets hot going </a:t>
            </a:r>
            <a:r>
              <a:rPr lang="en-GB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forward</a:t>
            </a:r>
            <a:r>
              <a:rPr lang="en-GB" dirty="0"/>
              <a:t> (exothermic)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071665" y="2420888"/>
            <a:ext cx="6080125" cy="369332"/>
          </a:xfrm>
          <a:prstGeom prst="rect">
            <a:avLst/>
          </a:prstGeom>
          <a:noFill/>
          <a:ln w="9525">
            <a:solidFill>
              <a:srgbClr val="CC00CC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dirty="0"/>
              <a:t>Gets cold going </a:t>
            </a:r>
            <a:r>
              <a:rPr lang="en-GB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backward</a:t>
            </a:r>
            <a:r>
              <a:rPr lang="en-GB" dirty="0"/>
              <a:t> (endothermic)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2423593" y="2780929"/>
            <a:ext cx="7319963" cy="528637"/>
          </a:xfrm>
          <a:prstGeom prst="rect">
            <a:avLst/>
          </a:prstGeom>
          <a:solidFill>
            <a:srgbClr val="CC00CC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2800" b="1" dirty="0">
                <a:solidFill>
                  <a:schemeClr val="bg1"/>
                </a:solidFill>
                <a:sym typeface="MS Reference 1" pitchFamily="2" charset="2"/>
              </a:rPr>
              <a:t>2NO</a:t>
            </a:r>
            <a:r>
              <a:rPr lang="en-GB" sz="2800" b="1" baseline="-25000" dirty="0">
                <a:solidFill>
                  <a:schemeClr val="bg1"/>
                </a:solidFill>
                <a:sym typeface="MS Reference 1" pitchFamily="2" charset="2"/>
              </a:rPr>
              <a:t>2</a:t>
            </a:r>
            <a:r>
              <a:rPr lang="en-GB" sz="2800" b="1" dirty="0">
                <a:solidFill>
                  <a:schemeClr val="bg1"/>
                </a:solidFill>
                <a:sym typeface="MS Reference 1" pitchFamily="2" charset="2"/>
              </a:rPr>
              <a:t>     </a:t>
            </a:r>
            <a:r>
              <a:rPr lang="en-GB" dirty="0">
                <a:solidFill>
                  <a:schemeClr val="bg1"/>
                </a:solidFill>
                <a:sym typeface="MS Reference 1" pitchFamily="2" charset="2"/>
              </a:rPr>
              <a:t>	 </a:t>
            </a:r>
            <a:r>
              <a:rPr lang="en-GB" dirty="0">
                <a:solidFill>
                  <a:schemeClr val="bg1"/>
                </a:solidFill>
                <a:sym typeface="Wingdings 3" pitchFamily="18" charset="2"/>
              </a:rPr>
              <a:t></a:t>
            </a:r>
            <a:r>
              <a:rPr lang="en-GB" sz="2800" b="1" dirty="0">
                <a:solidFill>
                  <a:schemeClr val="bg1"/>
                </a:solidFill>
                <a:sym typeface="MS Reference 1" pitchFamily="2" charset="2"/>
              </a:rPr>
              <a:t> 		N</a:t>
            </a:r>
            <a:r>
              <a:rPr lang="en-GB" sz="2800" b="1" baseline="-25000" dirty="0">
                <a:solidFill>
                  <a:schemeClr val="bg1"/>
                </a:solidFill>
                <a:sym typeface="MS Reference 1" pitchFamily="2" charset="2"/>
              </a:rPr>
              <a:t>2</a:t>
            </a:r>
            <a:r>
              <a:rPr lang="en-GB" sz="2800" b="1" dirty="0">
                <a:solidFill>
                  <a:schemeClr val="bg1"/>
                </a:solidFill>
                <a:sym typeface="MS Reference 1" pitchFamily="2" charset="2"/>
              </a:rPr>
              <a:t>O</a:t>
            </a:r>
            <a:r>
              <a:rPr lang="en-GB" sz="2800" b="1" baseline="-25000" dirty="0">
                <a:solidFill>
                  <a:schemeClr val="bg1"/>
                </a:solidFill>
                <a:sym typeface="MS Reference 1" pitchFamily="2" charset="2"/>
              </a:rPr>
              <a:t>4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2776018" y="4080305"/>
            <a:ext cx="6967538" cy="830997"/>
          </a:xfrm>
          <a:prstGeom prst="rect">
            <a:avLst/>
          </a:prstGeom>
          <a:noFill/>
          <a:ln w="12700">
            <a:solidFill>
              <a:srgbClr val="CC00CC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>
                <a:solidFill>
                  <a:srgbClr val="000066"/>
                </a:solidFill>
              </a:rPr>
              <a:t>The hotter a reaction is, the more likely it is to go in the endothermic direction.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75520" y="5229201"/>
            <a:ext cx="84249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dirty="0"/>
              <a:t>If we increase the temperature what will happen to the yield? Which way has equilibrium shifted?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If we decrease the temperature what will happen to the yield? Which way has equilibrium shifted?</a:t>
            </a:r>
          </a:p>
        </p:txBody>
      </p:sp>
    </p:spTree>
    <p:extLst>
      <p:ext uri="{BB962C8B-B14F-4D97-AF65-F5344CB8AC3E}">
        <p14:creationId xmlns:p14="http://schemas.microsoft.com/office/powerpoint/2010/main" val="1429756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524" y="167672"/>
            <a:ext cx="10690662" cy="6538381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3465311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hngzmRrAXTE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77687" y="131694"/>
            <a:ext cx="11602278" cy="6526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419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u="sng" dirty="0" smtClean="0"/>
              <a:t>Changing pressure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Changing pressure only has an effect if the molecules are in the gaseous state AND only if there are different molecules on each side of the equation </a:t>
            </a:r>
            <a:r>
              <a:rPr lang="en-US" dirty="0" err="1" smtClean="0"/>
              <a:t>e.g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A(g) + B(g)         C(g)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How many molecules are on each </a:t>
            </a:r>
          </a:p>
          <a:p>
            <a:pPr marL="0" indent="0">
              <a:buNone/>
            </a:pPr>
            <a:r>
              <a:rPr lang="en-US" dirty="0" smtClean="0"/>
              <a:t>side of this equation?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5704" y="3638048"/>
            <a:ext cx="631761" cy="5150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2008" y="2833886"/>
            <a:ext cx="2185514" cy="3563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18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u="sng" dirty="0" smtClean="0"/>
              <a:t>Changing pressure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Increasing pressure sends the equilibrium towards the side with less molecules</a:t>
            </a:r>
          </a:p>
          <a:p>
            <a:endParaRPr lang="en-US" dirty="0"/>
          </a:p>
          <a:p>
            <a:r>
              <a:rPr lang="en-US" dirty="0" smtClean="0"/>
              <a:t>Decreasing pressure sends the equilibrium towards the side with more molecules</a:t>
            </a:r>
          </a:p>
          <a:p>
            <a:endParaRPr lang="en-US" dirty="0"/>
          </a:p>
          <a:p>
            <a:r>
              <a:rPr lang="en-US" dirty="0" smtClean="0"/>
              <a:t>If I increase pressure, which way will this reaction go? </a:t>
            </a:r>
          </a:p>
          <a:p>
            <a:r>
              <a:rPr lang="en-US" dirty="0" smtClean="0"/>
              <a:t>2A+B          C + D  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3301" y="5188778"/>
            <a:ext cx="631761" cy="5150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0000" y="3846706"/>
            <a:ext cx="1646025" cy="2684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586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28330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GB" b="1" u="sng" dirty="0" smtClean="0"/>
              <a:t>Pressure</a:t>
            </a:r>
            <a:endParaRPr lang="en-GB" b="1" u="sng" dirty="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074421" y="1319549"/>
            <a:ext cx="10279379" cy="11953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GB" sz="2400" dirty="0">
                <a:sym typeface="MS Reference 1" pitchFamily="2" charset="2"/>
              </a:rPr>
              <a:t>This applies to gas reactions.</a:t>
            </a:r>
          </a:p>
          <a:p>
            <a:pPr>
              <a:spcBef>
                <a:spcPct val="0"/>
              </a:spcBef>
              <a:defRPr/>
            </a:pPr>
            <a:r>
              <a:rPr lang="en-GB" sz="2400" dirty="0">
                <a:sym typeface="MS Reference 1" pitchFamily="2" charset="2"/>
              </a:rPr>
              <a:t>Here the rule depends upon the number of gas molecules on each side of the equation</a:t>
            </a:r>
          </a:p>
          <a:p>
            <a:pPr>
              <a:spcBef>
                <a:spcPct val="0"/>
              </a:spcBef>
              <a:defRPr/>
            </a:pPr>
            <a:endParaRPr lang="en-GB" sz="2400" b="1" baseline="-25000" dirty="0">
              <a:sym typeface="MS Reference 1" pitchFamily="2" charset="2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635870" y="3565619"/>
            <a:ext cx="7319962" cy="369332"/>
          </a:xfrm>
          <a:prstGeom prst="rect">
            <a:avLst/>
          </a:prstGeom>
          <a:noFill/>
          <a:ln w="9525">
            <a:solidFill>
              <a:srgbClr val="CC00CC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/>
              <a:t>Get fewer gas molecules in forward direction</a:t>
            </a: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2635870" y="2659713"/>
            <a:ext cx="7319963" cy="369332"/>
          </a:xfrm>
          <a:prstGeom prst="rect">
            <a:avLst/>
          </a:prstGeom>
          <a:noFill/>
          <a:ln w="9525">
            <a:solidFill>
              <a:srgbClr val="CC00CC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/>
              <a:t>Get more gas molecules in backward direction</a:t>
            </a: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2635871" y="3029045"/>
            <a:ext cx="7319963" cy="528637"/>
          </a:xfrm>
          <a:prstGeom prst="rect">
            <a:avLst/>
          </a:prstGeom>
          <a:solidFill>
            <a:srgbClr val="CC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2800" b="1">
                <a:solidFill>
                  <a:schemeClr val="bg1"/>
                </a:solidFill>
                <a:sym typeface="MS Reference 1" pitchFamily="2" charset="2"/>
              </a:rPr>
              <a:t>2NO</a:t>
            </a:r>
            <a:r>
              <a:rPr lang="en-GB" sz="2800" b="1" baseline="-25000">
                <a:solidFill>
                  <a:schemeClr val="bg1"/>
                </a:solidFill>
                <a:sym typeface="MS Reference 1" pitchFamily="2" charset="2"/>
              </a:rPr>
              <a:t>2</a:t>
            </a:r>
            <a:r>
              <a:rPr lang="en-GB">
                <a:solidFill>
                  <a:schemeClr val="bg1"/>
                </a:solidFill>
                <a:sym typeface="MS Reference 1" pitchFamily="2" charset="2"/>
              </a:rPr>
              <a:t>(g)</a:t>
            </a:r>
            <a:r>
              <a:rPr lang="en-GB" sz="2800" b="1">
                <a:solidFill>
                  <a:schemeClr val="bg1"/>
                </a:solidFill>
                <a:sym typeface="MS Reference 1" pitchFamily="2" charset="2"/>
              </a:rPr>
              <a:t> </a:t>
            </a:r>
            <a:r>
              <a:rPr lang="en-GB">
                <a:solidFill>
                  <a:schemeClr val="bg1"/>
                </a:solidFill>
                <a:sym typeface="MS Reference 1" pitchFamily="2" charset="2"/>
              </a:rPr>
              <a:t>	 </a:t>
            </a:r>
            <a:r>
              <a:rPr lang="en-GB">
                <a:solidFill>
                  <a:schemeClr val="bg1"/>
                </a:solidFill>
                <a:sym typeface="Wingdings 3" pitchFamily="18" charset="2"/>
              </a:rPr>
              <a:t></a:t>
            </a:r>
            <a:r>
              <a:rPr lang="en-GB" sz="2800" b="1">
                <a:solidFill>
                  <a:schemeClr val="bg1"/>
                </a:solidFill>
                <a:sym typeface="MS Reference 1" pitchFamily="2" charset="2"/>
              </a:rPr>
              <a:t> 		N</a:t>
            </a:r>
            <a:r>
              <a:rPr lang="en-GB" sz="2800" b="1" baseline="-25000">
                <a:solidFill>
                  <a:schemeClr val="bg1"/>
                </a:solidFill>
                <a:sym typeface="MS Reference 1" pitchFamily="2" charset="2"/>
              </a:rPr>
              <a:t>2</a:t>
            </a:r>
            <a:r>
              <a:rPr lang="en-GB" sz="2800" b="1">
                <a:solidFill>
                  <a:schemeClr val="bg1"/>
                </a:solidFill>
                <a:sym typeface="MS Reference 1" pitchFamily="2" charset="2"/>
              </a:rPr>
              <a:t>O</a:t>
            </a:r>
            <a:r>
              <a:rPr lang="en-GB" sz="2800" b="1" baseline="-25000">
                <a:solidFill>
                  <a:schemeClr val="bg1"/>
                </a:solidFill>
                <a:sym typeface="MS Reference 1" pitchFamily="2" charset="2"/>
              </a:rPr>
              <a:t>4 </a:t>
            </a:r>
            <a:r>
              <a:rPr lang="en-GB">
                <a:solidFill>
                  <a:schemeClr val="bg1"/>
                </a:solidFill>
                <a:sym typeface="MS Reference 1" pitchFamily="2" charset="2"/>
              </a:rPr>
              <a:t>(g)</a:t>
            </a:r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1074421" y="4293096"/>
            <a:ext cx="10195560" cy="850900"/>
          </a:xfrm>
          <a:prstGeom prst="rect">
            <a:avLst/>
          </a:prstGeom>
          <a:noFill/>
          <a:ln w="28575">
            <a:solidFill>
              <a:srgbClr val="CC00CC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 dirty="0">
                <a:solidFill>
                  <a:srgbClr val="000066"/>
                </a:solidFill>
              </a:rPr>
              <a:t>The higher the pressure, the more the reaction moves in the direction with fewer gas molecules.</a:t>
            </a:r>
          </a:p>
        </p:txBody>
      </p: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1074421" y="5301208"/>
            <a:ext cx="10195560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74650" indent="-374650">
              <a:spcBef>
                <a:spcPct val="50000"/>
              </a:spcBef>
              <a:buFont typeface="+mj-lt"/>
              <a:buAutoNum type="arabicPeriod"/>
            </a:pPr>
            <a:r>
              <a:rPr lang="en-GB" dirty="0"/>
              <a:t>If we increase the pressure what will happen to the yield? Which way has the equilibrium shifted and why?</a:t>
            </a:r>
          </a:p>
          <a:p>
            <a:pPr marL="374650" indent="-374650">
              <a:spcBef>
                <a:spcPct val="50000"/>
              </a:spcBef>
              <a:buFont typeface="+mj-lt"/>
              <a:buAutoNum type="arabicPeriod"/>
            </a:pPr>
            <a:r>
              <a:rPr lang="en-GB" dirty="0"/>
              <a:t>If we decrease the pressure what will happen to the yield? Which way has equilibrium been shifted and why?</a:t>
            </a:r>
          </a:p>
        </p:txBody>
      </p:sp>
    </p:spTree>
    <p:extLst>
      <p:ext uri="{BB962C8B-B14F-4D97-AF65-F5344CB8AC3E}">
        <p14:creationId xmlns:p14="http://schemas.microsoft.com/office/powerpoint/2010/main" val="1575363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629" y="162088"/>
            <a:ext cx="10066447" cy="6591264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1724812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utmV4Q0t6MI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57809" y="154056"/>
            <a:ext cx="11562522" cy="6503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828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9439" y="188640"/>
            <a:ext cx="8229600" cy="792088"/>
          </a:xfrm>
          <a:solidFill>
            <a:schemeClr val="bg1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u="sng" dirty="0" smtClean="0"/>
              <a:t>Changing Concentration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3242" y="1474470"/>
            <a:ext cx="5854728" cy="486918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Increasing concentration sends the equilibrium towards the opposite side</a:t>
            </a:r>
          </a:p>
          <a:p>
            <a:endParaRPr lang="en-US" dirty="0"/>
          </a:p>
          <a:p>
            <a:r>
              <a:rPr lang="en-US" dirty="0" smtClean="0"/>
              <a:t>Decreasing concentration sends the equilibrium towards the same side</a:t>
            </a:r>
          </a:p>
          <a:p>
            <a:endParaRPr lang="en-US" dirty="0"/>
          </a:p>
          <a:p>
            <a:r>
              <a:rPr lang="en-US" dirty="0" smtClean="0"/>
              <a:t>If I increase concentration of C, which way will this reaction go? </a:t>
            </a:r>
          </a:p>
          <a:p>
            <a:pPr marL="0" indent="0">
              <a:buNone/>
            </a:pPr>
            <a:endParaRPr lang="en-US" sz="4800" dirty="0" smtClean="0"/>
          </a:p>
          <a:p>
            <a:pPr marL="0" indent="0">
              <a:buNone/>
            </a:pPr>
            <a:r>
              <a:rPr lang="en-US" sz="4800" dirty="0" smtClean="0"/>
              <a:t>2A+B          </a:t>
            </a:r>
            <a:r>
              <a:rPr lang="en-US" sz="4800" dirty="0"/>
              <a:t>C + D 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7862" y="5395602"/>
            <a:ext cx="631761" cy="515050"/>
          </a:xfrm>
          <a:prstGeom prst="rect">
            <a:avLst/>
          </a:prstGeom>
        </p:spPr>
      </p:pic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455" y="2360296"/>
            <a:ext cx="5653970" cy="3292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7161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2596" y="188640"/>
            <a:ext cx="8229600" cy="954360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GB" b="1" u="sng" dirty="0" smtClean="0"/>
              <a:t>Concentration</a:t>
            </a:r>
            <a:endParaRPr lang="en-GB" b="1" u="sng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120140" y="1168401"/>
            <a:ext cx="10184130" cy="8493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GB" sz="2400" dirty="0">
                <a:sym typeface="MS Reference 1" pitchFamily="2" charset="2"/>
              </a:rPr>
              <a:t>Chlorine gas reacts with iodine chloride (a brown liquid) converting it to iodine </a:t>
            </a:r>
            <a:r>
              <a:rPr lang="en-GB" sz="2400" dirty="0" err="1">
                <a:sym typeface="MS Reference 1" pitchFamily="2" charset="2"/>
              </a:rPr>
              <a:t>trichloride</a:t>
            </a:r>
            <a:r>
              <a:rPr lang="en-GB" sz="2400" dirty="0">
                <a:sym typeface="MS Reference 1" pitchFamily="2" charset="2"/>
              </a:rPr>
              <a:t> (a yellow solid).</a:t>
            </a:r>
            <a:endParaRPr lang="en-GB" sz="2400" b="1" baseline="-25000" dirty="0">
              <a:sym typeface="MS Reference 1" pitchFamily="2" charset="2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185988" y="2273577"/>
            <a:ext cx="7943850" cy="677108"/>
          </a:xfrm>
          <a:prstGeom prst="rect">
            <a:avLst/>
          </a:prstGeom>
          <a:solidFill>
            <a:schemeClr val="bg1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2200" b="1">
                <a:sym typeface="MS Reference 1" pitchFamily="2" charset="2"/>
              </a:rPr>
              <a:t>ICl </a:t>
            </a:r>
            <a:r>
              <a:rPr lang="en-GB" sz="2200">
                <a:sym typeface="MS Reference 1" pitchFamily="2" charset="2"/>
              </a:rPr>
              <a:t>(l)</a:t>
            </a:r>
            <a:r>
              <a:rPr lang="en-GB" sz="2200" b="1">
                <a:sym typeface="MS Reference 1" pitchFamily="2" charset="2"/>
              </a:rPr>
              <a:t> 	  + 	Cl</a:t>
            </a:r>
            <a:r>
              <a:rPr lang="en-GB" sz="2200" b="1" baseline="-25000">
                <a:sym typeface="MS Reference 1" pitchFamily="2" charset="2"/>
              </a:rPr>
              <a:t>2 </a:t>
            </a:r>
            <a:r>
              <a:rPr lang="en-GB" sz="2200">
                <a:sym typeface="MS Reference 1" pitchFamily="2" charset="2"/>
              </a:rPr>
              <a:t>(g)      	 </a:t>
            </a:r>
            <a:r>
              <a:rPr lang="en-GB">
                <a:sym typeface="Wingdings 3" pitchFamily="18" charset="2"/>
              </a:rPr>
              <a:t></a:t>
            </a:r>
            <a:r>
              <a:rPr lang="en-GB" sz="2200" b="1">
                <a:sym typeface="MS Reference 1" pitchFamily="2" charset="2"/>
              </a:rPr>
              <a:t> 	 ICl</a:t>
            </a:r>
            <a:r>
              <a:rPr lang="en-GB" sz="2200" b="1" baseline="-25000">
                <a:sym typeface="MS Reference 1" pitchFamily="2" charset="2"/>
              </a:rPr>
              <a:t>3 </a:t>
            </a:r>
            <a:r>
              <a:rPr lang="en-GB" sz="2200">
                <a:sym typeface="MS Reference 1" pitchFamily="2" charset="2"/>
              </a:rPr>
              <a:t>(s)</a:t>
            </a:r>
            <a:r>
              <a:rPr lang="en-GB" sz="2200" b="1" baseline="-25000">
                <a:sym typeface="MS Reference 1" pitchFamily="2" charset="2"/>
              </a:rPr>
              <a:t> </a:t>
            </a:r>
          </a:p>
          <a:p>
            <a:r>
              <a:rPr lang="en-GB" sz="1600" b="1">
                <a:sym typeface="MS Reference 1" pitchFamily="2" charset="2"/>
              </a:rPr>
              <a:t>	  brown      	pale green          	   yellow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952596" y="3510157"/>
            <a:ext cx="6372225" cy="300082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  <a:buFont typeface="+mj-lt"/>
              <a:buAutoNum type="arabicPeriod"/>
            </a:pPr>
            <a:r>
              <a:rPr lang="en-GB" sz="2400" dirty="0"/>
              <a:t>What effect will adding more chlorine have on the colour of the mixture in the U-tube?</a:t>
            </a:r>
          </a:p>
          <a:p>
            <a:pPr marL="342900" indent="-342900">
              <a:spcBef>
                <a:spcPct val="50000"/>
              </a:spcBef>
              <a:buFont typeface="+mj-lt"/>
              <a:buAutoNum type="arabicPeriod"/>
            </a:pPr>
            <a:r>
              <a:rPr lang="en-GB" sz="2400" dirty="0"/>
              <a:t>If the U-tube is turned on its side, chlorine gas pours out of the tube. </a:t>
            </a:r>
          </a:p>
          <a:p>
            <a:pPr marL="342900" indent="-342900">
              <a:spcBef>
                <a:spcPct val="50000"/>
              </a:spcBef>
              <a:buFont typeface="+mj-lt"/>
              <a:buAutoNum type="arabicPeriod"/>
            </a:pPr>
            <a:r>
              <a:rPr lang="en-GB" sz="2400" dirty="0"/>
              <a:t>In which way will this change the equilibrium?</a:t>
            </a:r>
          </a:p>
          <a:p>
            <a:pPr>
              <a:spcBef>
                <a:spcPct val="50000"/>
              </a:spcBef>
            </a:pPr>
            <a:endParaRPr lang="en-GB" sz="1200" dirty="0"/>
          </a:p>
          <a:p>
            <a:pPr>
              <a:spcBef>
                <a:spcPct val="50000"/>
              </a:spcBef>
            </a:pPr>
            <a:endParaRPr lang="en-GB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5451573"/>
              </p:ext>
            </p:extLst>
          </p:nvPr>
        </p:nvGraphicFramePr>
        <p:xfrm>
          <a:off x="8537416" y="3760470"/>
          <a:ext cx="2014538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Picture Publisher Image" r:id="rId3" imgW="2333520" imgH="2867040" progId="">
                  <p:embed/>
                </p:oleObj>
              </mc:Choice>
              <mc:Fallback>
                <p:oleObj name="Picture Publisher Image" r:id="rId3" imgW="2333520" imgH="2867040" progId="">
                  <p:embed/>
                  <p:pic>
                    <p:nvPicPr>
                      <p:cNvPr id="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37416" y="3760470"/>
                        <a:ext cx="2014538" cy="2057400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3833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84" y="42040"/>
            <a:ext cx="9260764" cy="6727791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253" y="3657600"/>
            <a:ext cx="11048524" cy="265430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192526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07" y="112986"/>
            <a:ext cx="9440590" cy="6683604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217" y="3037490"/>
            <a:ext cx="11017625" cy="3449287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552279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1199</Words>
  <Application>Microsoft Office PowerPoint</Application>
  <PresentationFormat>Widescreen</PresentationFormat>
  <Paragraphs>211</Paragraphs>
  <Slides>54</Slides>
  <Notes>1</Notes>
  <HiddenSlides>0</HiddenSlides>
  <MMClips>11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54</vt:i4>
      </vt:variant>
    </vt:vector>
  </HeadingPairs>
  <TitlesOfParts>
    <vt:vector size="65" baseType="lpstr">
      <vt:lpstr>Microsoft YaHei</vt:lpstr>
      <vt:lpstr>Arial</vt:lpstr>
      <vt:lpstr>Calibri</vt:lpstr>
      <vt:lpstr>Calibri Light</vt:lpstr>
      <vt:lpstr>Comic Sans MS</vt:lpstr>
      <vt:lpstr>MS Reference 1</vt:lpstr>
      <vt:lpstr>Wingdings</vt:lpstr>
      <vt:lpstr>Wingdings 3</vt:lpstr>
      <vt:lpstr>Office Theme</vt:lpstr>
      <vt:lpstr>Bitmap Image</vt:lpstr>
      <vt:lpstr>Picture Publisher Image</vt:lpstr>
      <vt:lpstr>PowerPoint Presentation</vt:lpstr>
      <vt:lpstr>PowerPoint Presentation</vt:lpstr>
      <vt:lpstr>What do we mean by ‘rate’?</vt:lpstr>
      <vt:lpstr>The equation for rate of reaction</vt:lpstr>
      <vt:lpstr>Calculating rate of reaction from graphs</vt:lpstr>
      <vt:lpstr>PowerPoint Presentation</vt:lpstr>
      <vt:lpstr>PowerPoint Presentation</vt:lpstr>
      <vt:lpstr>PowerPoint Presentation</vt:lpstr>
      <vt:lpstr>PowerPoint Presentation</vt:lpstr>
      <vt:lpstr>Factors affecting rate</vt:lpstr>
      <vt:lpstr>How can we measure the rate?</vt:lpstr>
      <vt:lpstr>PowerPoint Presentation</vt:lpstr>
      <vt:lpstr>How do we do them?</vt:lpstr>
      <vt:lpstr>PowerPoint Presentation</vt:lpstr>
      <vt:lpstr>The Collision Theory</vt:lpstr>
      <vt:lpstr>PowerPoint Presentation</vt:lpstr>
      <vt:lpstr>Temperature</vt:lpstr>
      <vt:lpstr>PowerPoint Presentation</vt:lpstr>
      <vt:lpstr>PowerPoint Presentation</vt:lpstr>
      <vt:lpstr>Pressure/Concentration</vt:lpstr>
      <vt:lpstr>PowerPoint Presentation</vt:lpstr>
      <vt:lpstr>PowerPoint Presentation</vt:lpstr>
      <vt:lpstr>Surface Area/Particle Size</vt:lpstr>
      <vt:lpstr>PowerPoint Presentation</vt:lpstr>
      <vt:lpstr>PowerPoint Presentation</vt:lpstr>
      <vt:lpstr>PowerPoint Presentation</vt:lpstr>
      <vt:lpstr>Catalysts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Dynamic equilibria</vt:lpstr>
      <vt:lpstr>PowerPoint Presentation</vt:lpstr>
      <vt:lpstr>Reversible reaction</vt:lpstr>
      <vt:lpstr>Le Chatelier’s Principle</vt:lpstr>
      <vt:lpstr>Le Chatelier’s Principle</vt:lpstr>
      <vt:lpstr>This is called shifting equilibrium</vt:lpstr>
      <vt:lpstr>Effects on Equilibria</vt:lpstr>
      <vt:lpstr>PowerPoint Presentation</vt:lpstr>
      <vt:lpstr>PowerPoint Presentation</vt:lpstr>
      <vt:lpstr>Changing temperature</vt:lpstr>
      <vt:lpstr>In a reversible reaction. One direction will be exothermic. The other direction will be endothermic</vt:lpstr>
      <vt:lpstr>PowerPoint Presentation</vt:lpstr>
      <vt:lpstr>PowerPoint Presentation</vt:lpstr>
      <vt:lpstr>Changing pressure</vt:lpstr>
      <vt:lpstr>Changing pressure</vt:lpstr>
      <vt:lpstr>Pressure</vt:lpstr>
      <vt:lpstr>PowerPoint Presentation</vt:lpstr>
      <vt:lpstr>PowerPoint Presentation</vt:lpstr>
      <vt:lpstr>Changing Concentration</vt:lpstr>
      <vt:lpstr>Concentration</vt:lpstr>
      <vt:lpstr>PowerPoint Presentation</vt:lpstr>
      <vt:lpstr>PowerPoint Presentation</vt:lpstr>
    </vt:vector>
  </TitlesOfParts>
  <Company>Torch Academy Gateway 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Fugill</dc:creator>
  <cp:lastModifiedBy>I. Singh</cp:lastModifiedBy>
  <cp:revision>13</cp:revision>
  <dcterms:created xsi:type="dcterms:W3CDTF">2018-05-16T16:26:21Z</dcterms:created>
  <dcterms:modified xsi:type="dcterms:W3CDTF">2019-06-05T09:44:44Z</dcterms:modified>
</cp:coreProperties>
</file>