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313" r:id="rId3"/>
    <p:sldId id="257" r:id="rId4"/>
    <p:sldId id="270" r:id="rId5"/>
    <p:sldId id="258" r:id="rId6"/>
    <p:sldId id="271" r:id="rId7"/>
    <p:sldId id="272" r:id="rId8"/>
    <p:sldId id="273" r:id="rId9"/>
    <p:sldId id="274" r:id="rId10"/>
    <p:sldId id="275" r:id="rId11"/>
    <p:sldId id="276" r:id="rId12"/>
    <p:sldId id="291" r:id="rId13"/>
    <p:sldId id="278" r:id="rId14"/>
    <p:sldId id="279" r:id="rId15"/>
    <p:sldId id="280" r:id="rId16"/>
    <p:sldId id="281" r:id="rId17"/>
    <p:sldId id="290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314" r:id="rId27"/>
    <p:sldId id="315" r:id="rId28"/>
    <p:sldId id="316" r:id="rId29"/>
    <p:sldId id="259" r:id="rId30"/>
    <p:sldId id="260" r:id="rId31"/>
    <p:sldId id="317" r:id="rId32"/>
    <p:sldId id="261" r:id="rId33"/>
    <p:sldId id="292" r:id="rId34"/>
    <p:sldId id="318" r:id="rId35"/>
    <p:sldId id="294" r:id="rId36"/>
    <p:sldId id="293" r:id="rId37"/>
    <p:sldId id="295" r:id="rId38"/>
    <p:sldId id="319" r:id="rId39"/>
    <p:sldId id="262" r:id="rId40"/>
    <p:sldId id="296" r:id="rId41"/>
    <p:sldId id="263" r:id="rId42"/>
    <p:sldId id="298" r:id="rId43"/>
    <p:sldId id="300" r:id="rId44"/>
    <p:sldId id="301" r:id="rId45"/>
    <p:sldId id="303" r:id="rId46"/>
    <p:sldId id="304" r:id="rId47"/>
    <p:sldId id="305" r:id="rId48"/>
    <p:sldId id="264" r:id="rId49"/>
    <p:sldId id="320" r:id="rId50"/>
    <p:sldId id="323" r:id="rId51"/>
    <p:sldId id="322" r:id="rId52"/>
    <p:sldId id="321" r:id="rId53"/>
    <p:sldId id="265" r:id="rId54"/>
    <p:sldId id="324" r:id="rId55"/>
    <p:sldId id="302" r:id="rId56"/>
    <p:sldId id="266" r:id="rId57"/>
    <p:sldId id="267" r:id="rId58"/>
    <p:sldId id="299" r:id="rId59"/>
    <p:sldId id="268" r:id="rId60"/>
    <p:sldId id="269" r:id="rId61"/>
    <p:sldId id="306" r:id="rId62"/>
    <p:sldId id="311" r:id="rId63"/>
    <p:sldId id="307" r:id="rId64"/>
    <p:sldId id="308" r:id="rId65"/>
    <p:sldId id="309" r:id="rId66"/>
    <p:sldId id="310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6E0C9-DACC-45AB-B927-BD20272FD277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068FB-7207-4131-B365-683B099445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885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8F7482-0759-42C5-B505-A8F91CCDB422}" type="slidenum">
              <a:rPr lang="en-GB"/>
              <a:pPr/>
              <a:t>6</a:t>
            </a:fld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/>
              <a:t>Boardworks GCSE Additional Science: Biology </a:t>
            </a:r>
          </a:p>
          <a:p>
            <a:r>
              <a:rPr lang="en-GB"/>
              <a:t>Enzymes</a:t>
            </a:r>
          </a:p>
        </p:txBody>
      </p:sp>
      <p:sp>
        <p:nvSpPr>
          <p:cNvPr id="96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418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FBDCB4-E1CB-493D-A861-8573AED4FB40}" type="slidenum">
              <a:rPr lang="en-GB"/>
              <a:pPr/>
              <a:t>7</a:t>
            </a:fld>
            <a:endParaRPr lang="en-GB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/>
              <a:t>Boardworks GCSE Additional Science: Biology </a:t>
            </a:r>
          </a:p>
          <a:p>
            <a:r>
              <a:rPr lang="en-GB"/>
              <a:t>Enzymes</a:t>
            </a:r>
          </a:p>
        </p:txBody>
      </p:sp>
      <p:sp>
        <p:nvSpPr>
          <p:cNvPr id="1099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9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903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26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96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52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63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4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01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95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128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140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82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214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53975"/>
            <a:ext cx="10972800" cy="6072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62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47059-A6DF-4C1E-992C-2D6854A9D11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D75C8-146A-49AA-9F50-39023B7DFD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04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6QJceOAVY0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35" y="105759"/>
            <a:ext cx="11822989" cy="567503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50548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145086"/>
              </p:ext>
            </p:extLst>
          </p:nvPr>
        </p:nvGraphicFramePr>
        <p:xfrm>
          <a:off x="231228" y="115892"/>
          <a:ext cx="11719034" cy="63825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8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1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97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9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59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Level of organisation (smallest to biggest)</a:t>
                      </a:r>
                      <a:endParaRPr lang="en-GB" sz="1800" b="0" dirty="0">
                        <a:latin typeface="+mn-lt"/>
                      </a:endParaRPr>
                    </a:p>
                  </a:txBody>
                  <a:tcPr marL="91449" marR="91449" marT="45728" marB="457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Definition</a:t>
                      </a:r>
                      <a:endParaRPr lang="en-GB" sz="1800" b="0" dirty="0">
                        <a:latin typeface="+mn-lt"/>
                      </a:endParaRPr>
                    </a:p>
                  </a:txBody>
                  <a:tcPr marL="91449" marR="91449" marT="45728" marB="457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Example</a:t>
                      </a:r>
                      <a:r>
                        <a:rPr lang="en-GB" sz="1800" baseline="0" dirty="0" smtClean="0"/>
                        <a:t> in plants</a:t>
                      </a:r>
                      <a:endParaRPr lang="en-GB" sz="1800" b="0" dirty="0">
                        <a:latin typeface="+mn-lt"/>
                      </a:endParaRPr>
                    </a:p>
                  </a:txBody>
                  <a:tcPr marL="91449" marR="91449" marT="45728" marB="457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Example</a:t>
                      </a:r>
                      <a:r>
                        <a:rPr lang="en-GB" sz="1800" baseline="0" dirty="0" smtClean="0"/>
                        <a:t> in animals</a:t>
                      </a:r>
                      <a:endParaRPr lang="en-GB" sz="1800" b="0" dirty="0">
                        <a:latin typeface="+mn-lt"/>
                      </a:endParaRPr>
                    </a:p>
                  </a:txBody>
                  <a:tcPr marL="91449" marR="91449" marT="45728" marB="4572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6989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Cells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The smallest unit of an organism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Palisade</a:t>
                      </a:r>
                      <a:r>
                        <a:rPr lang="en-GB" sz="2000" baseline="0" dirty="0" smtClean="0"/>
                        <a:t> cell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Glandular cells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810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Tissues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 smtClean="0">
                          <a:effectLst/>
                        </a:rPr>
                        <a:t>A group of cells with a similar structure and function, which all work together to do a particular job.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Leaf epithelium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Stomach lining 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243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Organs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2000" kern="1200" dirty="0" smtClean="0">
                          <a:effectLst/>
                        </a:rPr>
                        <a:t>Made from a group of different tissues, which all work together to do a particular job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Leaves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Stomach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243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Organ system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2000" kern="1200" dirty="0" smtClean="0">
                          <a:effectLst/>
                        </a:rPr>
                        <a:t>Made from a group of different organs, which all work together to do a particular job. 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Photosynthetic system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Digestive system 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243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Organism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An individual plant,</a:t>
                      </a:r>
                      <a:r>
                        <a:rPr lang="en-GB" sz="2000" baseline="0" dirty="0" smtClean="0"/>
                        <a:t> animal, or single-celled organism.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Daffodil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/>
                        <a:t>Human</a:t>
                      </a:r>
                      <a:endParaRPr lang="en-GB" sz="2000" dirty="0">
                        <a:latin typeface="+mn-lt"/>
                      </a:endParaRPr>
                    </a:p>
                  </a:txBody>
                  <a:tcPr marL="91449" marR="91449" marT="45728" marB="4572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Down Arrow 2"/>
          <p:cNvSpPr/>
          <p:nvPr/>
        </p:nvSpPr>
        <p:spPr>
          <a:xfrm>
            <a:off x="1145628" y="1587061"/>
            <a:ext cx="357351" cy="5570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own Arrow 3"/>
          <p:cNvSpPr/>
          <p:nvPr/>
        </p:nvSpPr>
        <p:spPr>
          <a:xfrm>
            <a:off x="1145627" y="2989912"/>
            <a:ext cx="357351" cy="5570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Down Arrow 4"/>
          <p:cNvSpPr/>
          <p:nvPr/>
        </p:nvSpPr>
        <p:spPr>
          <a:xfrm>
            <a:off x="1145624" y="4050543"/>
            <a:ext cx="357351" cy="5570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>
            <a:off x="1145624" y="5174869"/>
            <a:ext cx="357351" cy="5570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47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35" y="81974"/>
            <a:ext cx="8118585" cy="665099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55170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88641"/>
            <a:ext cx="8784976" cy="1152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Organ systems</a:t>
            </a:r>
            <a:r>
              <a:rPr lang="en-GB" dirty="0"/>
              <a:t> are groups of organs that carry out a particular function</a:t>
            </a:r>
            <a:r>
              <a:rPr lang="en-GB" dirty="0" smtClean="0"/>
              <a:t>.  For example, the </a:t>
            </a:r>
            <a:r>
              <a:rPr lang="en-GB" b="1" dirty="0" smtClean="0"/>
              <a:t>digestive system</a:t>
            </a:r>
            <a:r>
              <a:rPr lang="en-GB" dirty="0" smtClean="0"/>
              <a:t>:</a:t>
            </a:r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5" t="15942" r="28092" b="6250"/>
          <a:stretch/>
        </p:blipFill>
        <p:spPr bwMode="auto">
          <a:xfrm>
            <a:off x="2829338" y="1094106"/>
            <a:ext cx="6533323" cy="569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544272" y="6381328"/>
            <a:ext cx="1152128" cy="476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7969690" y="1468646"/>
            <a:ext cx="139297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575720" y="3501008"/>
            <a:ext cx="772684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7995996" y="3789040"/>
            <a:ext cx="908316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995995" y="5105048"/>
            <a:ext cx="1366665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906642" y="5580856"/>
            <a:ext cx="1482321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7995994" y="4348965"/>
            <a:ext cx="908317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123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92" y="57149"/>
            <a:ext cx="10500656" cy="648984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04" y="1998664"/>
            <a:ext cx="10774604" cy="473335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5418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0"/>
            <a:ext cx="8229600" cy="908720"/>
          </a:xfrm>
        </p:spPr>
        <p:txBody>
          <a:bodyPr/>
          <a:lstStyle/>
          <a:p>
            <a:pPr algn="ctr"/>
            <a:r>
              <a:rPr lang="en-GB" b="1" u="sng" dirty="0" smtClean="0"/>
              <a:t>Enzymes</a:t>
            </a:r>
            <a:endParaRPr lang="en-GB" b="1" u="sng" dirty="0"/>
          </a:p>
        </p:txBody>
      </p:sp>
      <p:sp>
        <p:nvSpPr>
          <p:cNvPr id="959491" name="Text Box 3"/>
          <p:cNvSpPr txBox="1">
            <a:spLocks noChangeArrowheads="1"/>
          </p:cNvSpPr>
          <p:nvPr/>
        </p:nvSpPr>
        <p:spPr bwMode="auto">
          <a:xfrm>
            <a:off x="1521708" y="1166542"/>
            <a:ext cx="941956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3200" dirty="0">
                <a:latin typeface="+mj-lt"/>
              </a:rPr>
              <a:t>Biological catalysts:  </a:t>
            </a:r>
            <a:r>
              <a:rPr lang="en-GB" sz="3200" b="1" u="sng" dirty="0">
                <a:latin typeface="+mj-lt"/>
              </a:rPr>
              <a:t>speed up </a:t>
            </a:r>
            <a:r>
              <a:rPr lang="en-GB" sz="3200" b="1" u="sng" dirty="0" smtClean="0">
                <a:latin typeface="+mj-lt"/>
              </a:rPr>
              <a:t>reactions</a:t>
            </a:r>
            <a:endParaRPr lang="en-GB" sz="3200" dirty="0">
              <a:latin typeface="+mj-lt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3200" dirty="0">
                <a:latin typeface="+mj-lt"/>
              </a:rPr>
              <a:t>Enzymes are </a:t>
            </a:r>
            <a:r>
              <a:rPr lang="en-GB" sz="3200" u="sng" dirty="0">
                <a:latin typeface="+mj-lt"/>
              </a:rPr>
              <a:t>protein molecules</a:t>
            </a:r>
            <a:r>
              <a:rPr lang="en-GB" sz="3200" dirty="0">
                <a:latin typeface="+mj-lt"/>
              </a:rPr>
              <a:t>, and so are made up of </a:t>
            </a:r>
            <a:r>
              <a:rPr lang="en-GB" sz="3200" b="1" dirty="0">
                <a:solidFill>
                  <a:srgbClr val="7030A0"/>
                </a:solidFill>
                <a:latin typeface="+mj-lt"/>
              </a:rPr>
              <a:t>amino acids</a:t>
            </a:r>
            <a:r>
              <a:rPr lang="en-GB" sz="3200" dirty="0">
                <a:latin typeface="+mj-lt"/>
              </a:rPr>
              <a:t>. </a:t>
            </a:r>
          </a:p>
        </p:txBody>
      </p:sp>
      <p:pic>
        <p:nvPicPr>
          <p:cNvPr id="959497" name="Picture 9" descr="amino acid active si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373" y="2909941"/>
            <a:ext cx="6822406" cy="367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14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24034" y="52467"/>
            <a:ext cx="8229600" cy="764704"/>
          </a:xfrm>
        </p:spPr>
        <p:txBody>
          <a:bodyPr>
            <a:normAutofit/>
          </a:bodyPr>
          <a:lstStyle/>
          <a:p>
            <a:pPr algn="ctr"/>
            <a:r>
              <a:rPr lang="en-GB" b="1" u="sng" dirty="0"/>
              <a:t>What happens at the active site?</a:t>
            </a:r>
          </a:p>
        </p:txBody>
      </p:sp>
      <p:sp>
        <p:nvSpPr>
          <p:cNvPr id="1098757" name="Text Box 5"/>
          <p:cNvSpPr txBox="1">
            <a:spLocks noChangeArrowheads="1"/>
          </p:cNvSpPr>
          <p:nvPr/>
        </p:nvSpPr>
        <p:spPr bwMode="auto">
          <a:xfrm>
            <a:off x="2201834" y="933120"/>
            <a:ext cx="8702628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GB" sz="2800" dirty="0">
                <a:latin typeface="+mj-lt"/>
              </a:rPr>
              <a:t>The enzyme is the </a:t>
            </a:r>
            <a:r>
              <a:rPr lang="en-GB" sz="2800" b="1" dirty="0">
                <a:latin typeface="+mj-lt"/>
              </a:rPr>
              <a:t>lock</a:t>
            </a:r>
            <a:r>
              <a:rPr lang="en-GB" sz="2800" dirty="0">
                <a:latin typeface="+mj-lt"/>
              </a:rPr>
              <a:t>, and the reactant is the </a:t>
            </a:r>
            <a:r>
              <a:rPr lang="en-GB" sz="2800" b="1" dirty="0">
                <a:latin typeface="+mj-lt"/>
              </a:rPr>
              <a:t>key</a:t>
            </a:r>
            <a:r>
              <a:rPr lang="en-GB" sz="2800" dirty="0">
                <a:latin typeface="+mj-lt"/>
              </a:rPr>
              <a:t>.</a:t>
            </a:r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2024034" y="4214819"/>
            <a:ext cx="8147050" cy="1722437"/>
            <a:chOff x="314" y="2781"/>
            <a:chExt cx="5132" cy="1085"/>
          </a:xfrm>
          <a:solidFill>
            <a:schemeClr val="bg1"/>
          </a:solidFill>
        </p:grpSpPr>
        <p:sp>
          <p:nvSpPr>
            <p:cNvPr id="1098801" name="AutoShape 49"/>
            <p:cNvSpPr>
              <a:spLocks noChangeArrowheads="1"/>
            </p:cNvSpPr>
            <p:nvPr/>
          </p:nvSpPr>
          <p:spPr bwMode="auto">
            <a:xfrm>
              <a:off x="314" y="2781"/>
              <a:ext cx="5132" cy="1085"/>
            </a:xfrm>
            <a:prstGeom prst="roundRect">
              <a:avLst>
                <a:gd name="adj" fmla="val 12500"/>
              </a:avLst>
            </a:prstGeom>
            <a:grpFill/>
            <a:ln w="38100">
              <a:solidFill>
                <a:srgbClr val="10BC45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sz="2400">
                <a:latin typeface="+mj-lt"/>
              </a:endParaRPr>
            </a:p>
          </p:txBody>
        </p:sp>
        <p:grpSp>
          <p:nvGrpSpPr>
            <p:cNvPr id="3" name="Group 71"/>
            <p:cNvGrpSpPr>
              <a:grpSpLocks/>
            </p:cNvGrpSpPr>
            <p:nvPr/>
          </p:nvGrpSpPr>
          <p:grpSpPr bwMode="auto">
            <a:xfrm>
              <a:off x="426" y="2883"/>
              <a:ext cx="4850" cy="883"/>
              <a:chOff x="426" y="2872"/>
              <a:chExt cx="4850" cy="883"/>
            </a:xfrm>
            <a:grpFill/>
          </p:grpSpPr>
          <p:sp>
            <p:nvSpPr>
              <p:cNvPr id="1098772" name="Text Box 20"/>
              <p:cNvSpPr txBox="1">
                <a:spLocks noChangeArrowheads="1"/>
              </p:cNvSpPr>
              <p:nvPr/>
            </p:nvSpPr>
            <p:spPr bwMode="auto">
              <a:xfrm>
                <a:off x="447" y="2872"/>
                <a:ext cx="821" cy="291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GB" sz="2400">
                    <a:solidFill>
                      <a:srgbClr val="000066"/>
                    </a:solidFill>
                    <a:latin typeface="+mj-lt"/>
                  </a:rPr>
                  <a:t>enzyme</a:t>
                </a:r>
              </a:p>
            </p:txBody>
          </p:sp>
          <p:sp>
            <p:nvSpPr>
              <p:cNvPr id="1098773" name="Text Box 21"/>
              <p:cNvSpPr txBox="1">
                <a:spLocks noChangeArrowheads="1"/>
              </p:cNvSpPr>
              <p:nvPr/>
            </p:nvSpPr>
            <p:spPr bwMode="auto">
              <a:xfrm>
                <a:off x="426" y="3464"/>
                <a:ext cx="773" cy="291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400">
                    <a:solidFill>
                      <a:srgbClr val="000066"/>
                    </a:solidFill>
                    <a:latin typeface="+mj-lt"/>
                  </a:rPr>
                  <a:t>reactant</a:t>
                </a:r>
              </a:p>
            </p:txBody>
          </p:sp>
          <p:sp>
            <p:nvSpPr>
              <p:cNvPr id="1098776" name="Text Box 24"/>
              <p:cNvSpPr txBox="1">
                <a:spLocks noChangeArrowheads="1"/>
              </p:cNvSpPr>
              <p:nvPr/>
            </p:nvSpPr>
            <p:spPr bwMode="auto">
              <a:xfrm>
                <a:off x="744" y="3176"/>
                <a:ext cx="213" cy="291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400">
                    <a:solidFill>
                      <a:srgbClr val="000066"/>
                    </a:solidFill>
                    <a:latin typeface="+mj-lt"/>
                  </a:rPr>
                  <a:t>+</a:t>
                </a:r>
              </a:p>
            </p:txBody>
          </p:sp>
          <p:sp>
            <p:nvSpPr>
              <p:cNvPr id="1098774" name="Text Box 22"/>
              <p:cNvSpPr txBox="1">
                <a:spLocks noChangeArrowheads="1"/>
              </p:cNvSpPr>
              <p:nvPr/>
            </p:nvSpPr>
            <p:spPr bwMode="auto">
              <a:xfrm>
                <a:off x="2022" y="2989"/>
                <a:ext cx="1643" cy="523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GB" sz="2400">
                    <a:solidFill>
                      <a:srgbClr val="000066"/>
                    </a:solidFill>
                    <a:latin typeface="+mj-lt"/>
                  </a:rPr>
                  <a:t>enzyme-reactant complex</a:t>
                </a:r>
              </a:p>
            </p:txBody>
          </p:sp>
          <p:sp>
            <p:nvSpPr>
              <p:cNvPr id="1098777" name="Text Box 25"/>
              <p:cNvSpPr txBox="1">
                <a:spLocks noChangeArrowheads="1"/>
              </p:cNvSpPr>
              <p:nvPr/>
            </p:nvSpPr>
            <p:spPr bwMode="auto">
              <a:xfrm>
                <a:off x="1438" y="2993"/>
                <a:ext cx="616" cy="523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4800">
                    <a:solidFill>
                      <a:srgbClr val="000066"/>
                    </a:solidFill>
                    <a:latin typeface="+mj-lt"/>
                    <a:cs typeface="Arial" charset="0"/>
                  </a:rPr>
                  <a:t>↔</a:t>
                </a:r>
              </a:p>
            </p:txBody>
          </p:sp>
          <p:sp>
            <p:nvSpPr>
              <p:cNvPr id="1098775" name="Text Box 23"/>
              <p:cNvSpPr txBox="1">
                <a:spLocks noChangeArrowheads="1"/>
              </p:cNvSpPr>
              <p:nvPr/>
            </p:nvSpPr>
            <p:spPr bwMode="auto">
              <a:xfrm>
                <a:off x="4397" y="3464"/>
                <a:ext cx="811" cy="291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400">
                    <a:solidFill>
                      <a:srgbClr val="000066"/>
                    </a:solidFill>
                    <a:latin typeface="+mj-lt"/>
                  </a:rPr>
                  <a:t>products</a:t>
                </a:r>
              </a:p>
            </p:txBody>
          </p:sp>
          <p:sp>
            <p:nvSpPr>
              <p:cNvPr id="1098784" name="Text Box 32"/>
              <p:cNvSpPr txBox="1">
                <a:spLocks noChangeArrowheads="1"/>
              </p:cNvSpPr>
              <p:nvPr/>
            </p:nvSpPr>
            <p:spPr bwMode="auto">
              <a:xfrm>
                <a:off x="4455" y="2872"/>
                <a:ext cx="821" cy="291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GB" sz="2400">
                    <a:solidFill>
                      <a:srgbClr val="000066"/>
                    </a:solidFill>
                    <a:latin typeface="+mj-lt"/>
                  </a:rPr>
                  <a:t>enzyme</a:t>
                </a:r>
              </a:p>
            </p:txBody>
          </p:sp>
          <p:sp>
            <p:nvSpPr>
              <p:cNvPr id="1098786" name="Text Box 34"/>
              <p:cNvSpPr txBox="1">
                <a:spLocks noChangeArrowheads="1"/>
              </p:cNvSpPr>
              <p:nvPr/>
            </p:nvSpPr>
            <p:spPr bwMode="auto">
              <a:xfrm>
                <a:off x="4751" y="3176"/>
                <a:ext cx="213" cy="291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400">
                    <a:solidFill>
                      <a:srgbClr val="000066"/>
                    </a:solidFill>
                    <a:latin typeface="+mj-lt"/>
                  </a:rPr>
                  <a:t>+</a:t>
                </a:r>
              </a:p>
            </p:txBody>
          </p:sp>
          <p:sp>
            <p:nvSpPr>
              <p:cNvPr id="1098794" name="Text Box 42"/>
              <p:cNvSpPr txBox="1">
                <a:spLocks noChangeArrowheads="1"/>
              </p:cNvSpPr>
              <p:nvPr/>
            </p:nvSpPr>
            <p:spPr bwMode="auto">
              <a:xfrm>
                <a:off x="3813" y="2985"/>
                <a:ext cx="616" cy="523"/>
              </a:xfrm>
              <a:prstGeom prst="rect">
                <a:avLst/>
              </a:prstGeom>
              <a:grp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4800">
                    <a:solidFill>
                      <a:srgbClr val="000066"/>
                    </a:solidFill>
                    <a:latin typeface="+mj-lt"/>
                    <a:cs typeface="Arial" charset="0"/>
                  </a:rPr>
                  <a:t>↔</a:t>
                </a:r>
              </a:p>
            </p:txBody>
          </p:sp>
        </p:grpSp>
      </p:grp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5352500" y="2061375"/>
            <a:ext cx="1863725" cy="1417638"/>
            <a:chOff x="2417" y="1502"/>
            <a:chExt cx="1174" cy="893"/>
          </a:xfrm>
        </p:grpSpPr>
        <p:pic>
          <p:nvPicPr>
            <p:cNvPr id="1098760" name="Picture 8" descr="enzyme"/>
            <p:cNvPicPr preferRelativeResize="0"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62405">
              <a:off x="2417" y="1502"/>
              <a:ext cx="892" cy="893"/>
            </a:xfrm>
            <a:prstGeom prst="rect">
              <a:avLst/>
            </a:prstGeom>
            <a:noFill/>
          </p:spPr>
        </p:pic>
        <p:pic>
          <p:nvPicPr>
            <p:cNvPr id="1098763" name="Picture 11" descr="reactant"/>
            <p:cNvPicPr preferRelativeResize="0"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062405">
              <a:off x="2789" y="1508"/>
              <a:ext cx="802" cy="802"/>
            </a:xfrm>
            <a:prstGeom prst="rect">
              <a:avLst/>
            </a:prstGeom>
            <a:noFill/>
          </p:spPr>
        </p:pic>
      </p:grp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1779198" y="2100269"/>
            <a:ext cx="2695575" cy="1416050"/>
            <a:chOff x="215" y="1520"/>
            <a:chExt cx="1698" cy="892"/>
          </a:xfrm>
        </p:grpSpPr>
        <p:pic>
          <p:nvPicPr>
            <p:cNvPr id="1098766" name="Picture 14" descr="enzyme"/>
            <p:cNvPicPr preferRelativeResize="0"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60373">
              <a:off x="215" y="1520"/>
              <a:ext cx="892" cy="892"/>
            </a:xfrm>
            <a:prstGeom prst="rect">
              <a:avLst/>
            </a:prstGeom>
            <a:noFill/>
          </p:spPr>
        </p:pic>
        <p:pic>
          <p:nvPicPr>
            <p:cNvPr id="1098767" name="Picture 15" descr="reactant"/>
            <p:cNvPicPr preferRelativeResize="0"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057956">
              <a:off x="1111" y="1523"/>
              <a:ext cx="802" cy="802"/>
            </a:xfrm>
            <a:prstGeom prst="rect">
              <a:avLst/>
            </a:prstGeom>
            <a:noFill/>
          </p:spPr>
        </p:pic>
        <p:sp>
          <p:nvSpPr>
            <p:cNvPr id="1098795" name="Text Box 43"/>
            <p:cNvSpPr txBox="1">
              <a:spLocks noChangeArrowheads="1"/>
            </p:cNvSpPr>
            <p:nvPr/>
          </p:nvSpPr>
          <p:spPr bwMode="auto">
            <a:xfrm>
              <a:off x="949" y="1758"/>
              <a:ext cx="246" cy="368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rgbClr val="000066"/>
                  </a:solidFill>
                  <a:latin typeface="+mj-lt"/>
                </a:rPr>
                <a:t>+</a:t>
              </a:r>
            </a:p>
          </p:txBody>
        </p:sp>
      </p:grpSp>
      <p:sp>
        <p:nvSpPr>
          <p:cNvPr id="1098797" name="Text Box 45"/>
          <p:cNvSpPr txBox="1">
            <a:spLocks noChangeArrowheads="1"/>
          </p:cNvSpPr>
          <p:nvPr/>
        </p:nvSpPr>
        <p:spPr bwMode="auto">
          <a:xfrm>
            <a:off x="4487472" y="2478095"/>
            <a:ext cx="721672" cy="5847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000066"/>
                </a:solidFill>
                <a:latin typeface="+mj-lt"/>
                <a:cs typeface="Arial" charset="0"/>
              </a:rPr>
              <a:t>↔</a:t>
            </a:r>
          </a:p>
        </p:txBody>
      </p:sp>
      <p:sp>
        <p:nvSpPr>
          <p:cNvPr id="1098798" name="Text Box 46"/>
          <p:cNvSpPr txBox="1">
            <a:spLocks noChangeArrowheads="1"/>
          </p:cNvSpPr>
          <p:nvPr/>
        </p:nvSpPr>
        <p:spPr bwMode="auto">
          <a:xfrm>
            <a:off x="7090972" y="2478095"/>
            <a:ext cx="721672" cy="5847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3200" b="1">
                <a:solidFill>
                  <a:srgbClr val="000066"/>
                </a:solidFill>
                <a:latin typeface="+mj-lt"/>
                <a:cs typeface="Arial" charset="0"/>
              </a:rPr>
              <a:t>↔</a:t>
            </a:r>
          </a:p>
        </p:txBody>
      </p:sp>
      <p:grpSp>
        <p:nvGrpSpPr>
          <p:cNvPr id="6" name="Group 67"/>
          <p:cNvGrpSpPr>
            <a:grpSpLocks/>
          </p:cNvGrpSpPr>
          <p:nvPr/>
        </p:nvGrpSpPr>
        <p:grpSpPr bwMode="auto">
          <a:xfrm>
            <a:off x="7775184" y="1763719"/>
            <a:ext cx="2579688" cy="1925638"/>
            <a:chOff x="3956" y="1308"/>
            <a:chExt cx="1625" cy="1213"/>
          </a:xfrm>
        </p:grpSpPr>
        <p:pic>
          <p:nvPicPr>
            <p:cNvPr id="1098765" name="Picture 13" descr="enzym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62327">
              <a:off x="3956" y="1512"/>
              <a:ext cx="899" cy="899"/>
            </a:xfrm>
            <a:prstGeom prst="rect">
              <a:avLst/>
            </a:prstGeom>
            <a:noFill/>
          </p:spPr>
        </p:pic>
        <p:sp>
          <p:nvSpPr>
            <p:cNvPr id="1098796" name="Text Box 44"/>
            <p:cNvSpPr txBox="1">
              <a:spLocks noChangeArrowheads="1"/>
            </p:cNvSpPr>
            <p:nvPr/>
          </p:nvSpPr>
          <p:spPr bwMode="auto">
            <a:xfrm>
              <a:off x="4737" y="1758"/>
              <a:ext cx="246" cy="368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rgbClr val="000066"/>
                  </a:solidFill>
                  <a:latin typeface="+mj-lt"/>
                </a:rPr>
                <a:t>+</a:t>
              </a:r>
            </a:p>
          </p:txBody>
        </p:sp>
        <p:pic>
          <p:nvPicPr>
            <p:cNvPr id="1098815" name="Picture 63" descr="product 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2086571">
              <a:off x="5005" y="2020"/>
              <a:ext cx="576" cy="501"/>
            </a:xfrm>
            <a:prstGeom prst="rect">
              <a:avLst/>
            </a:prstGeom>
            <a:noFill/>
          </p:spPr>
        </p:pic>
        <p:pic>
          <p:nvPicPr>
            <p:cNvPr id="1098816" name="Picture 64" descr="product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2086831">
              <a:off x="4972" y="1308"/>
              <a:ext cx="580" cy="605"/>
            </a:xfrm>
            <a:prstGeom prst="rect">
              <a:avLst/>
            </a:prstGeom>
            <a:noFill/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97395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72" y="714398"/>
            <a:ext cx="11832761" cy="3800931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10" y="3321269"/>
            <a:ext cx="11770023" cy="250657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144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38" y="116763"/>
            <a:ext cx="6856852" cy="665988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841" y="1174558"/>
            <a:ext cx="6076625" cy="130213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579" y="1246228"/>
            <a:ext cx="9774621" cy="551013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729487"/>
            <a:ext cx="11190014" cy="319468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1194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"/>
          <a:stretch/>
        </p:blipFill>
        <p:spPr bwMode="auto">
          <a:xfrm>
            <a:off x="6001407" y="2690648"/>
            <a:ext cx="6190593" cy="419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102" y="0"/>
            <a:ext cx="8229600" cy="1143000"/>
          </a:xfrm>
        </p:spPr>
        <p:txBody>
          <a:bodyPr/>
          <a:lstStyle/>
          <a:p>
            <a:pPr algn="ctr"/>
            <a:r>
              <a:rPr lang="en-GB" b="1" u="sng" dirty="0" smtClean="0"/>
              <a:t>Temperature and enzymes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993" y="995855"/>
            <a:ext cx="10520855" cy="4395952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GB" dirty="0" smtClean="0">
                <a:latin typeface="+mj-lt"/>
              </a:rPr>
              <a:t>Most enzymes in the human body work best at about </a:t>
            </a:r>
            <a:r>
              <a:rPr lang="en-GB" b="1" dirty="0" smtClean="0">
                <a:solidFill>
                  <a:srgbClr val="7030A0"/>
                </a:solidFill>
                <a:latin typeface="+mj-lt"/>
              </a:rPr>
              <a:t>37</a:t>
            </a:r>
            <a:r>
              <a:rPr lang="en-GB" b="1" baseline="30000" dirty="0" smtClean="0">
                <a:solidFill>
                  <a:srgbClr val="7030A0"/>
                </a:solidFill>
                <a:latin typeface="+mj-lt"/>
              </a:rPr>
              <a:t>o</a:t>
            </a:r>
            <a:r>
              <a:rPr lang="en-GB" b="1" dirty="0" smtClean="0">
                <a:solidFill>
                  <a:srgbClr val="7030A0"/>
                </a:solidFill>
                <a:latin typeface="+mj-lt"/>
              </a:rPr>
              <a:t>C</a:t>
            </a:r>
            <a:r>
              <a:rPr lang="en-GB" dirty="0" smtClean="0">
                <a:latin typeface="+mj-lt"/>
              </a:rPr>
              <a:t>.</a:t>
            </a:r>
            <a:endParaRPr lang="en-GB" dirty="0">
              <a:latin typeface="+mj-lt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GB" b="1" dirty="0" smtClean="0">
                <a:solidFill>
                  <a:srgbClr val="7030A0"/>
                </a:solidFill>
                <a:latin typeface="+mj-lt"/>
              </a:rPr>
              <a:t>Over</a:t>
            </a:r>
            <a:r>
              <a:rPr lang="en-GB" dirty="0" smtClean="0">
                <a:latin typeface="+mj-lt"/>
              </a:rPr>
              <a:t> </a:t>
            </a:r>
            <a:r>
              <a:rPr lang="en-GB" b="1" dirty="0" smtClean="0">
                <a:solidFill>
                  <a:srgbClr val="7030A0"/>
                </a:solidFill>
                <a:latin typeface="+mj-lt"/>
              </a:rPr>
              <a:t>40</a:t>
            </a:r>
            <a:r>
              <a:rPr lang="en-GB" b="1" baseline="30000" dirty="0" smtClean="0">
                <a:solidFill>
                  <a:srgbClr val="7030A0"/>
                </a:solidFill>
                <a:latin typeface="+mj-lt"/>
              </a:rPr>
              <a:t>o</a:t>
            </a:r>
            <a:r>
              <a:rPr lang="en-GB" b="1" dirty="0" smtClean="0">
                <a:solidFill>
                  <a:srgbClr val="7030A0"/>
                </a:solidFill>
                <a:latin typeface="+mj-lt"/>
              </a:rPr>
              <a:t>C</a:t>
            </a:r>
            <a:r>
              <a:rPr lang="en-GB" dirty="0" smtClean="0">
                <a:latin typeface="+mj-lt"/>
              </a:rPr>
              <a:t> most enzymes will stop working.  The amino acids they are made form start to unravel and the shape of the active site changes.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dirty="0" smtClean="0">
                <a:latin typeface="+mj-lt"/>
              </a:rPr>
              <a:t>We say that the enzyme is </a:t>
            </a:r>
            <a:r>
              <a:rPr lang="en-GB" b="1" dirty="0" smtClean="0">
                <a:solidFill>
                  <a:srgbClr val="7030A0"/>
                </a:solidFill>
                <a:latin typeface="+mj-lt"/>
              </a:rPr>
              <a:t>denatured</a:t>
            </a:r>
            <a:r>
              <a:rPr lang="en-GB" dirty="0" smtClean="0">
                <a:latin typeface="+mj-lt"/>
              </a:rPr>
              <a:t>.</a:t>
            </a:r>
          </a:p>
          <a:p>
            <a:pPr marL="0" indent="0">
              <a:spcAft>
                <a:spcPts val="1200"/>
              </a:spcAft>
              <a:buNone/>
            </a:pPr>
            <a:endParaRPr lang="en-GB" dirty="0">
              <a:latin typeface="+mj-lt"/>
            </a:endParaRP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6841" y="5130197"/>
            <a:ext cx="6536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dirty="0">
                <a:latin typeface="+mj-lt"/>
              </a:rPr>
              <a:t>The substrate no longer fits into the enzyme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23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0"/>
          <a:stretch/>
        </p:blipFill>
        <p:spPr bwMode="auto">
          <a:xfrm>
            <a:off x="6763386" y="2375337"/>
            <a:ext cx="5428614" cy="338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102" y="0"/>
            <a:ext cx="8229600" cy="1143000"/>
          </a:xfrm>
        </p:spPr>
        <p:txBody>
          <a:bodyPr/>
          <a:lstStyle/>
          <a:p>
            <a:pPr algn="ctr"/>
            <a:r>
              <a:rPr lang="en-GB" sz="4800" b="1" u="sng" dirty="0"/>
              <a:t>pH and enzymes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3352" y="1500352"/>
            <a:ext cx="756084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</a:pPr>
            <a:r>
              <a:rPr lang="en-GB" sz="3200" dirty="0">
                <a:latin typeface="+mj-lt"/>
              </a:rPr>
              <a:t>Changes in pH alter an enzyme’s shape. </a:t>
            </a:r>
          </a:p>
          <a:p>
            <a:pPr>
              <a:spcAft>
                <a:spcPts val="3000"/>
              </a:spcAft>
            </a:pPr>
            <a:r>
              <a:rPr lang="en-GB" sz="3200" dirty="0">
                <a:latin typeface="+mj-lt"/>
              </a:rPr>
              <a:t>The best pH for an enzyme depends on where it normally works. </a:t>
            </a:r>
          </a:p>
          <a:p>
            <a:pPr>
              <a:spcAft>
                <a:spcPts val="3000"/>
              </a:spcAft>
            </a:pPr>
            <a:r>
              <a:rPr lang="en-GB" sz="3200" dirty="0">
                <a:latin typeface="+mj-lt"/>
              </a:rPr>
              <a:t>For example, </a:t>
            </a:r>
            <a:r>
              <a:rPr lang="en-GB" sz="3200" b="1" dirty="0">
                <a:solidFill>
                  <a:srgbClr val="7030A0"/>
                </a:solidFill>
                <a:latin typeface="+mj-lt"/>
              </a:rPr>
              <a:t>intestinal enzymes </a:t>
            </a:r>
            <a:r>
              <a:rPr lang="en-GB" sz="3200" dirty="0">
                <a:latin typeface="+mj-lt"/>
              </a:rPr>
              <a:t>have an optimum pH of about </a:t>
            </a:r>
            <a:r>
              <a:rPr lang="en-GB" sz="3200" b="1" dirty="0">
                <a:solidFill>
                  <a:srgbClr val="7030A0"/>
                </a:solidFill>
                <a:latin typeface="+mj-lt"/>
              </a:rPr>
              <a:t>7.5 (alkaline)</a:t>
            </a:r>
            <a:r>
              <a:rPr lang="en-GB" sz="3200" dirty="0">
                <a:latin typeface="+mj-lt"/>
              </a:rPr>
              <a:t>. </a:t>
            </a:r>
          </a:p>
          <a:p>
            <a:pPr>
              <a:spcAft>
                <a:spcPts val="3000"/>
              </a:spcAft>
            </a:pPr>
            <a:r>
              <a:rPr lang="en-GB" sz="3200" dirty="0">
                <a:latin typeface="+mj-lt"/>
              </a:rPr>
              <a:t>Enzymes in the </a:t>
            </a:r>
            <a:r>
              <a:rPr lang="en-GB" sz="3200" b="1" dirty="0">
                <a:solidFill>
                  <a:srgbClr val="7030A0"/>
                </a:solidFill>
                <a:latin typeface="+mj-lt"/>
              </a:rPr>
              <a:t>stomach</a:t>
            </a:r>
            <a:r>
              <a:rPr lang="en-GB" sz="3200" dirty="0">
                <a:latin typeface="+mj-lt"/>
              </a:rPr>
              <a:t> have an optimum pH of about </a:t>
            </a:r>
            <a:r>
              <a:rPr lang="en-GB" sz="3200" b="1" dirty="0">
                <a:solidFill>
                  <a:srgbClr val="7030A0"/>
                </a:solidFill>
                <a:latin typeface="+mj-lt"/>
              </a:rPr>
              <a:t>2 (acidic)</a:t>
            </a:r>
            <a:r>
              <a:rPr lang="en-GB" sz="3200" dirty="0">
                <a:latin typeface="+mj-lt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026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92" y="57149"/>
            <a:ext cx="10500656" cy="648984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501" y="2121622"/>
            <a:ext cx="10774604" cy="473335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292772" y="4529959"/>
            <a:ext cx="10258097" cy="21230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67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102" y="0"/>
            <a:ext cx="8229600" cy="1143000"/>
          </a:xfrm>
        </p:spPr>
        <p:txBody>
          <a:bodyPr/>
          <a:lstStyle/>
          <a:p>
            <a:pPr algn="ctr"/>
            <a:r>
              <a:rPr lang="en-GB" sz="5400" b="1" u="sng" dirty="0"/>
              <a:t>Amylase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599275"/>
            <a:ext cx="864096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>
                <a:latin typeface="+mj-lt"/>
              </a:rPr>
              <a:t>Made in the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salivary glands, pancreas</a:t>
            </a:r>
            <a:r>
              <a:rPr lang="en-GB" sz="4000" dirty="0">
                <a:latin typeface="+mj-lt"/>
              </a:rPr>
              <a:t> and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small </a:t>
            </a:r>
            <a:r>
              <a:rPr lang="en-GB" sz="4000" b="1" dirty="0" smtClean="0">
                <a:solidFill>
                  <a:srgbClr val="7030A0"/>
                </a:solidFill>
                <a:latin typeface="+mj-lt"/>
              </a:rPr>
              <a:t>intestine</a:t>
            </a: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r>
              <a:rPr lang="en-GB" sz="4000" dirty="0">
                <a:latin typeface="+mj-lt"/>
              </a:rPr>
              <a:t>It breaks down </a:t>
            </a:r>
            <a:r>
              <a:rPr lang="en-GB" sz="4000" b="1" dirty="0" smtClean="0">
                <a:solidFill>
                  <a:srgbClr val="7030A0"/>
                </a:solidFill>
                <a:latin typeface="+mj-lt"/>
              </a:rPr>
              <a:t>carbohydrates/starch</a:t>
            </a:r>
            <a:r>
              <a:rPr lang="en-GB" sz="4000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en-GB" sz="4000" dirty="0">
                <a:latin typeface="+mj-lt"/>
              </a:rPr>
              <a:t>into </a:t>
            </a:r>
            <a:r>
              <a:rPr lang="en-GB" sz="4000" b="1" dirty="0" smtClean="0">
                <a:solidFill>
                  <a:srgbClr val="7030A0"/>
                </a:solidFill>
                <a:latin typeface="+mj-lt"/>
              </a:rPr>
              <a:t>glucose</a:t>
            </a: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r>
              <a:rPr lang="en-GB" sz="4000" dirty="0">
                <a:latin typeface="+mj-lt"/>
              </a:rPr>
              <a:t>It works in the mouth and small </a:t>
            </a:r>
            <a:r>
              <a:rPr lang="en-GB" sz="4000" dirty="0" smtClean="0">
                <a:latin typeface="+mj-lt"/>
              </a:rPr>
              <a:t>intestine</a:t>
            </a: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>
              <a:buNone/>
            </a:pPr>
            <a:endParaRPr lang="en-GB" sz="4000" dirty="0">
              <a:latin typeface="+mj-lt"/>
            </a:endParaRPr>
          </a:p>
          <a:p>
            <a:pPr marL="0" indent="0">
              <a:buNone/>
            </a:pPr>
            <a:endParaRPr lang="en-GB" sz="4000" dirty="0">
              <a:latin typeface="+mj-lt"/>
            </a:endParaRPr>
          </a:p>
          <a:p>
            <a:pPr marL="0" indent="0">
              <a:buNone/>
            </a:pPr>
            <a:endParaRPr lang="en-GB" sz="40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466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what are proteins made o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412" y="2291256"/>
            <a:ext cx="5209484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102" y="0"/>
            <a:ext cx="8229600" cy="1143000"/>
          </a:xfrm>
        </p:spPr>
        <p:txBody>
          <a:bodyPr/>
          <a:lstStyle/>
          <a:p>
            <a:pPr algn="ctr"/>
            <a:r>
              <a:rPr lang="en-GB" sz="5400" b="1" u="sng" dirty="0"/>
              <a:t>Protease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80" y="1294809"/>
            <a:ext cx="6811432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>
                <a:latin typeface="+mj-lt"/>
              </a:rPr>
              <a:t>Made in the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stomach, pancreas</a:t>
            </a:r>
            <a:r>
              <a:rPr lang="en-GB" sz="4000" dirty="0">
                <a:latin typeface="+mj-lt"/>
              </a:rPr>
              <a:t> and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small </a:t>
            </a:r>
            <a:r>
              <a:rPr lang="en-GB" sz="4000" b="1" dirty="0" smtClean="0">
                <a:solidFill>
                  <a:srgbClr val="7030A0"/>
                </a:solidFill>
                <a:latin typeface="+mj-lt"/>
              </a:rPr>
              <a:t>intestin</a:t>
            </a:r>
            <a:r>
              <a:rPr lang="en-GB" sz="4000" dirty="0" smtClean="0">
                <a:latin typeface="+mj-lt"/>
              </a:rPr>
              <a:t>e</a:t>
            </a: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r>
              <a:rPr lang="en-GB" sz="4000" dirty="0">
                <a:latin typeface="+mj-lt"/>
              </a:rPr>
              <a:t>It breaks down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protein</a:t>
            </a:r>
            <a:r>
              <a:rPr lang="en-GB" sz="40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GB" sz="4000" dirty="0">
                <a:latin typeface="+mj-lt"/>
              </a:rPr>
              <a:t>into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amino </a:t>
            </a:r>
            <a:r>
              <a:rPr lang="en-GB" sz="4000" b="1" dirty="0" smtClean="0">
                <a:solidFill>
                  <a:srgbClr val="7030A0"/>
                </a:solidFill>
                <a:latin typeface="+mj-lt"/>
              </a:rPr>
              <a:t>acids</a:t>
            </a: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r>
              <a:rPr lang="en-GB" sz="4000" dirty="0">
                <a:latin typeface="+mj-lt"/>
              </a:rPr>
              <a:t>It works in the stomach and small </a:t>
            </a:r>
            <a:r>
              <a:rPr lang="en-GB" sz="4000" dirty="0" smtClean="0">
                <a:latin typeface="+mj-lt"/>
              </a:rPr>
              <a:t>intestine</a:t>
            </a:r>
            <a:endParaRPr lang="en-GB" sz="4000" dirty="0">
              <a:latin typeface="+mj-lt"/>
            </a:endParaRPr>
          </a:p>
          <a:p>
            <a:pPr marL="0" indent="0">
              <a:buNone/>
            </a:pPr>
            <a:endParaRPr lang="en-GB" sz="4000" dirty="0">
              <a:latin typeface="+mj-lt"/>
            </a:endParaRPr>
          </a:p>
          <a:p>
            <a:pPr marL="0" indent="0">
              <a:buNone/>
            </a:pPr>
            <a:endParaRPr lang="en-GB" sz="4000" dirty="0">
              <a:latin typeface="+mj-lt"/>
            </a:endParaRPr>
          </a:p>
          <a:p>
            <a:pPr marL="0" indent="0">
              <a:buNone/>
            </a:pPr>
            <a:endParaRPr lang="en-GB" sz="4000" dirty="0">
              <a:latin typeface="+mj-lt"/>
            </a:endParaRPr>
          </a:p>
          <a:p>
            <a:pPr marL="0" indent="0">
              <a:buNone/>
            </a:pPr>
            <a:endParaRPr lang="en-GB" sz="40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173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102" y="0"/>
            <a:ext cx="8229600" cy="1143000"/>
          </a:xfrm>
        </p:spPr>
        <p:txBody>
          <a:bodyPr/>
          <a:lstStyle/>
          <a:p>
            <a:pPr algn="ctr"/>
            <a:r>
              <a:rPr lang="en-GB" sz="5400" b="1" u="sng" dirty="0"/>
              <a:t>Lipase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6" y="1576553"/>
            <a:ext cx="8640960" cy="39390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>
                <a:latin typeface="+mj-lt"/>
              </a:rPr>
              <a:t>Made in the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pancreas</a:t>
            </a:r>
            <a:r>
              <a:rPr lang="en-GB" sz="4000" dirty="0">
                <a:latin typeface="+mj-lt"/>
              </a:rPr>
              <a:t> and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small </a:t>
            </a:r>
            <a:r>
              <a:rPr lang="en-GB" sz="4000" b="1" dirty="0" smtClean="0">
                <a:solidFill>
                  <a:srgbClr val="7030A0"/>
                </a:solidFill>
                <a:latin typeface="+mj-lt"/>
              </a:rPr>
              <a:t>intestine</a:t>
            </a: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r>
              <a:rPr lang="en-GB" sz="4000" dirty="0">
                <a:latin typeface="+mj-lt"/>
              </a:rPr>
              <a:t>It breaks down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lipids (fats and oils) </a:t>
            </a:r>
            <a:r>
              <a:rPr lang="en-GB" sz="4000" dirty="0">
                <a:latin typeface="+mj-lt"/>
              </a:rPr>
              <a:t>into </a:t>
            </a:r>
            <a:r>
              <a:rPr lang="en-GB" sz="4000" b="1" dirty="0">
                <a:solidFill>
                  <a:srgbClr val="7030A0"/>
                </a:solidFill>
                <a:latin typeface="+mj-lt"/>
              </a:rPr>
              <a:t>fatty acids </a:t>
            </a:r>
            <a:r>
              <a:rPr lang="en-GB" sz="4000" dirty="0">
                <a:latin typeface="+mj-lt"/>
              </a:rPr>
              <a:t>and </a:t>
            </a:r>
            <a:r>
              <a:rPr lang="en-GB" sz="4000" b="1" dirty="0" smtClean="0">
                <a:solidFill>
                  <a:srgbClr val="7030A0"/>
                </a:solidFill>
                <a:latin typeface="+mj-lt"/>
              </a:rPr>
              <a:t>glycerol</a:t>
            </a: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r>
              <a:rPr lang="en-GB" sz="4000" dirty="0">
                <a:latin typeface="+mj-lt"/>
              </a:rPr>
              <a:t>It works in the small </a:t>
            </a:r>
            <a:r>
              <a:rPr lang="en-GB" sz="4000" dirty="0" smtClean="0">
                <a:latin typeface="+mj-lt"/>
              </a:rPr>
              <a:t>intestine</a:t>
            </a: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  <a:p>
            <a:pPr marL="0" indent="0" algn="ctr">
              <a:buNone/>
            </a:pPr>
            <a:endParaRPr lang="en-GB" sz="4000" dirty="0">
              <a:latin typeface="+mj-lt"/>
            </a:endParaRPr>
          </a:p>
        </p:txBody>
      </p:sp>
      <p:pic>
        <p:nvPicPr>
          <p:cNvPr id="14338" name="Picture 2" descr="Image result for fatty acid and glycer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47924" y="2127902"/>
            <a:ext cx="5428978" cy="345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263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2163" y="525516"/>
            <a:ext cx="5184576" cy="6153807"/>
          </a:xfrm>
        </p:spPr>
        <p:txBody>
          <a:bodyPr>
            <a:normAutofit/>
          </a:bodyPr>
          <a:lstStyle/>
          <a:p>
            <a:pPr marL="0" indent="0">
              <a:spcAft>
                <a:spcPts val="3000"/>
              </a:spcAft>
              <a:buNone/>
            </a:pPr>
            <a:r>
              <a:rPr lang="en-GB" sz="3200" dirty="0" smtClean="0"/>
              <a:t>The </a:t>
            </a:r>
            <a:r>
              <a:rPr lang="en-GB" sz="3200" b="1" dirty="0" smtClean="0">
                <a:solidFill>
                  <a:srgbClr val="7030A0"/>
                </a:solidFill>
              </a:rPr>
              <a:t>enzymes</a:t>
            </a:r>
            <a:r>
              <a:rPr lang="en-GB" sz="3200" dirty="0" smtClean="0">
                <a:solidFill>
                  <a:srgbClr val="7030A0"/>
                </a:solidFill>
              </a:rPr>
              <a:t> </a:t>
            </a:r>
            <a:r>
              <a:rPr lang="en-GB" sz="3200" dirty="0" smtClean="0"/>
              <a:t>made in the </a:t>
            </a:r>
            <a:r>
              <a:rPr lang="en-GB" sz="3200" b="1" dirty="0" smtClean="0">
                <a:solidFill>
                  <a:srgbClr val="7030A0"/>
                </a:solidFill>
              </a:rPr>
              <a:t>pancreas</a:t>
            </a:r>
            <a:r>
              <a:rPr lang="en-GB" sz="3200" dirty="0" smtClean="0">
                <a:solidFill>
                  <a:srgbClr val="7030A0"/>
                </a:solidFill>
              </a:rPr>
              <a:t> </a:t>
            </a:r>
            <a:r>
              <a:rPr lang="en-GB" sz="3200" dirty="0" smtClean="0"/>
              <a:t>and small </a:t>
            </a:r>
            <a:r>
              <a:rPr lang="en-GB" sz="3200" b="1" dirty="0" smtClean="0">
                <a:solidFill>
                  <a:srgbClr val="7030A0"/>
                </a:solidFill>
              </a:rPr>
              <a:t>intestine</a:t>
            </a:r>
            <a:r>
              <a:rPr lang="en-GB" sz="3200" dirty="0" smtClean="0">
                <a:solidFill>
                  <a:srgbClr val="7030A0"/>
                </a:solidFill>
              </a:rPr>
              <a:t> </a:t>
            </a:r>
            <a:r>
              <a:rPr lang="en-GB" sz="3200" dirty="0" smtClean="0"/>
              <a:t>work best in </a:t>
            </a:r>
            <a:r>
              <a:rPr lang="en-GB" sz="3200" b="1" dirty="0" smtClean="0">
                <a:solidFill>
                  <a:srgbClr val="7030A0"/>
                </a:solidFill>
              </a:rPr>
              <a:t>alkaline</a:t>
            </a:r>
            <a:r>
              <a:rPr lang="en-GB" sz="3200" dirty="0" smtClean="0"/>
              <a:t> conditions.</a:t>
            </a:r>
          </a:p>
          <a:p>
            <a:pPr marL="0" indent="0">
              <a:spcAft>
                <a:spcPts val="3000"/>
              </a:spcAft>
              <a:buNone/>
            </a:pPr>
            <a:r>
              <a:rPr lang="en-GB" sz="3200" dirty="0" smtClean="0"/>
              <a:t>The </a:t>
            </a:r>
            <a:r>
              <a:rPr lang="en-GB" sz="3200" b="1" dirty="0" smtClean="0">
                <a:solidFill>
                  <a:srgbClr val="7030A0"/>
                </a:solidFill>
              </a:rPr>
              <a:t>liver</a:t>
            </a:r>
            <a:r>
              <a:rPr lang="en-GB" sz="3200" dirty="0" smtClean="0">
                <a:solidFill>
                  <a:srgbClr val="7030A0"/>
                </a:solidFill>
              </a:rPr>
              <a:t> </a:t>
            </a:r>
            <a:r>
              <a:rPr lang="en-GB" sz="3200" dirty="0" smtClean="0"/>
              <a:t>produces </a:t>
            </a:r>
            <a:r>
              <a:rPr lang="en-GB" sz="3200" b="1" dirty="0" smtClean="0">
                <a:solidFill>
                  <a:srgbClr val="7030A0"/>
                </a:solidFill>
              </a:rPr>
              <a:t>bile</a:t>
            </a:r>
            <a:r>
              <a:rPr lang="en-GB" sz="3200" dirty="0" smtClean="0">
                <a:solidFill>
                  <a:srgbClr val="7030A0"/>
                </a:solidFill>
              </a:rPr>
              <a:t> </a:t>
            </a:r>
            <a:r>
              <a:rPr lang="en-GB" sz="3200" dirty="0" smtClean="0"/>
              <a:t>which is released into the small intestine.</a:t>
            </a:r>
          </a:p>
          <a:p>
            <a:pPr marL="0" indent="0">
              <a:spcAft>
                <a:spcPts val="3000"/>
              </a:spcAft>
              <a:buNone/>
            </a:pPr>
            <a:r>
              <a:rPr lang="en-GB" sz="3200" b="1" dirty="0" smtClean="0">
                <a:solidFill>
                  <a:srgbClr val="7030A0"/>
                </a:solidFill>
              </a:rPr>
              <a:t>Bile emulsifies the fats and neutralises the acid </a:t>
            </a:r>
            <a:r>
              <a:rPr lang="en-GB" sz="3200" dirty="0" smtClean="0"/>
              <a:t>that was added to the food in the stomach.</a:t>
            </a:r>
            <a:endParaRPr lang="en-GB" sz="3200" dirty="0"/>
          </a:p>
        </p:txBody>
      </p:sp>
      <p:pic>
        <p:nvPicPr>
          <p:cNvPr id="4" name="Picture 2" descr="http://www.visualphotos.com/photo/2x2241373/stomach_small_intestine_1574r-0189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3" r="27864" b="4771"/>
          <a:stretch/>
        </p:blipFill>
        <p:spPr bwMode="auto">
          <a:xfrm>
            <a:off x="7032105" y="0"/>
            <a:ext cx="36358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vibranthealth.us/sites/vibranthealth/uploads/ph_sca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5" y="1314455"/>
            <a:ext cx="919122" cy="185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vibranthealth.us/sites/vibranthealth/uploads/ph_sca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524" y="3429000"/>
            <a:ext cx="818284" cy="185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eft Arrow 6"/>
          <p:cNvSpPr/>
          <p:nvPr/>
        </p:nvSpPr>
        <p:spPr>
          <a:xfrm>
            <a:off x="7893663" y="4884470"/>
            <a:ext cx="837900" cy="396631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eft Arrow 7"/>
          <p:cNvSpPr/>
          <p:nvPr/>
        </p:nvSpPr>
        <p:spPr>
          <a:xfrm>
            <a:off x="7960598" y="1408269"/>
            <a:ext cx="958470" cy="396631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796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Digestive enzymes</a:t>
            </a:r>
            <a:endParaRPr lang="en-GB" b="1" u="sng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116762"/>
              </p:ext>
            </p:extLst>
          </p:nvPr>
        </p:nvGraphicFramePr>
        <p:xfrm>
          <a:off x="373118" y="1824038"/>
          <a:ext cx="11445764" cy="4600179"/>
        </p:xfrm>
        <a:graphic>
          <a:graphicData uri="http://schemas.openxmlformats.org/drawingml/2006/table">
            <a:tbl>
              <a:tblPr firstRow="1" firstCol="1" bandRow="1"/>
              <a:tblGrid>
                <a:gridCol w="2861441">
                  <a:extLst>
                    <a:ext uri="{9D8B030D-6E8A-4147-A177-3AD203B41FA5}">
                      <a16:colId xmlns:a16="http://schemas.microsoft.com/office/drawing/2014/main" val="3393827093"/>
                    </a:ext>
                  </a:extLst>
                </a:gridCol>
                <a:gridCol w="2861441">
                  <a:extLst>
                    <a:ext uri="{9D8B030D-6E8A-4147-A177-3AD203B41FA5}">
                      <a16:colId xmlns:a16="http://schemas.microsoft.com/office/drawing/2014/main" val="3381286290"/>
                    </a:ext>
                  </a:extLst>
                </a:gridCol>
                <a:gridCol w="2861441">
                  <a:extLst>
                    <a:ext uri="{9D8B030D-6E8A-4147-A177-3AD203B41FA5}">
                      <a16:colId xmlns:a16="http://schemas.microsoft.com/office/drawing/2014/main" val="1080879886"/>
                    </a:ext>
                  </a:extLst>
                </a:gridCol>
                <a:gridCol w="2861441">
                  <a:extLst>
                    <a:ext uri="{9D8B030D-6E8A-4147-A177-3AD203B41FA5}">
                      <a16:colId xmlns:a16="http://schemas.microsoft.com/office/drawing/2014/main" val="665577373"/>
                    </a:ext>
                  </a:extLst>
                </a:gridCol>
              </a:tblGrid>
              <a:tr h="3138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Enzyme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Produced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Breaks down…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Into…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446685"/>
                  </a:ext>
                </a:extLst>
              </a:tr>
              <a:tr h="1052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Amylase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Salivary</a:t>
                      </a:r>
                      <a:r>
                        <a:rPr lang="en-GB" sz="2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glands, pancreas, small intestine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Starch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Glucose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47933"/>
                  </a:ext>
                </a:extLst>
              </a:tr>
              <a:tr h="1052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Protease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Stomach</a:t>
                      </a:r>
                      <a:r>
                        <a:rPr lang="en-GB" sz="2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pancreas, small intestine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Proteins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Amino acids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327830"/>
                  </a:ext>
                </a:extLst>
              </a:tr>
              <a:tr h="1052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Lipase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Pancreas, small intestine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Fatty acids and glycerol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135022"/>
                  </a:ext>
                </a:extLst>
              </a:tr>
              <a:tr h="1052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Bile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Liver </a:t>
                      </a:r>
                      <a:r>
                        <a:rPr lang="en-GB" sz="2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(released by the gall bladder)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Fats (emulsifies and neutralises)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Smaller fats to increase surface</a:t>
                      </a:r>
                      <a:r>
                        <a:rPr lang="en-GB" sz="2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area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361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94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0"/>
            <a:ext cx="11665296" cy="646105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92" y="7068"/>
            <a:ext cx="6799684" cy="687523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3648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61584"/>
            <a:ext cx="11813016" cy="373042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2559460"/>
            <a:ext cx="11164408" cy="245371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2225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24" y="116632"/>
            <a:ext cx="11347376" cy="512941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803" y="3804718"/>
            <a:ext cx="10400173" cy="237224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0753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16632"/>
            <a:ext cx="11555468" cy="576064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820" y="2415071"/>
            <a:ext cx="9073008" cy="430295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4377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37" y="116632"/>
            <a:ext cx="7920880" cy="647537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40" y="3049520"/>
            <a:ext cx="10018271" cy="9555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5488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44623"/>
            <a:ext cx="9289032" cy="669578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611" y="1027906"/>
            <a:ext cx="8496944" cy="570360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9338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47320"/>
            <a:ext cx="11774906" cy="493786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424" y="2276872"/>
            <a:ext cx="11236396" cy="316835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6097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217488"/>
            <a:ext cx="11869147" cy="465167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4" y="2240861"/>
            <a:ext cx="11985227" cy="386062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6121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Testing for foods – </a:t>
            </a:r>
            <a:r>
              <a:rPr lang="en-GB" b="1" u="sng" dirty="0" smtClean="0"/>
              <a:t>Glucose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Use </a:t>
            </a:r>
            <a:r>
              <a:rPr lang="en-GB" sz="3200" b="1" dirty="0" smtClean="0">
                <a:solidFill>
                  <a:srgbClr val="7030A0"/>
                </a:solidFill>
              </a:rPr>
              <a:t>Benedict’s</a:t>
            </a:r>
            <a:r>
              <a:rPr lang="en-GB" sz="3200" dirty="0" smtClean="0"/>
              <a:t> solution (light blue solution)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Warm up in water bath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Turns brick red if simple sugars are present</a:t>
            </a:r>
            <a:endParaRPr lang="en-GB" sz="3200" dirty="0"/>
          </a:p>
        </p:txBody>
      </p:sp>
      <p:pic>
        <p:nvPicPr>
          <p:cNvPr id="15362" name="Picture 2" descr="Image result for benedicts solu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971" y="365125"/>
            <a:ext cx="1671145" cy="269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mage result for benedicts solu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573516"/>
            <a:ext cx="2321036" cy="328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37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iodine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733" y="90352"/>
            <a:ext cx="3085571" cy="210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Testing for foods – </a:t>
            </a:r>
            <a:r>
              <a:rPr lang="en-GB" b="1" u="sng" dirty="0" smtClean="0"/>
              <a:t>Starch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Use </a:t>
            </a:r>
            <a:r>
              <a:rPr lang="en-GB" sz="3200" b="1" dirty="0" smtClean="0">
                <a:solidFill>
                  <a:srgbClr val="7030A0"/>
                </a:solidFill>
              </a:rPr>
              <a:t>Iodine</a:t>
            </a:r>
            <a:r>
              <a:rPr lang="en-GB" sz="3200" dirty="0" smtClean="0"/>
              <a:t> solution (orange solution)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Turns </a:t>
            </a:r>
            <a:r>
              <a:rPr lang="en-GB" sz="3200" b="1" dirty="0" smtClean="0">
                <a:solidFill>
                  <a:srgbClr val="7030A0"/>
                </a:solidFill>
              </a:rPr>
              <a:t>blue/black</a:t>
            </a:r>
            <a:r>
              <a:rPr lang="en-GB" sz="3200" dirty="0" smtClean="0"/>
              <a:t> if starch is present</a:t>
            </a:r>
            <a:endParaRPr lang="en-GB" sz="3200" dirty="0"/>
          </a:p>
        </p:txBody>
      </p:sp>
      <p:pic>
        <p:nvPicPr>
          <p:cNvPr id="16388" name="Picture 4" descr="Image result for starch positive t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3" y="4266049"/>
            <a:ext cx="381000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96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Testing for foods – </a:t>
            </a:r>
            <a:r>
              <a:rPr lang="en-GB" b="1" u="sng" dirty="0" smtClean="0"/>
              <a:t>Proteins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Use </a:t>
            </a:r>
            <a:r>
              <a:rPr lang="en-GB" sz="3200" b="1" dirty="0" smtClean="0">
                <a:solidFill>
                  <a:srgbClr val="7030A0"/>
                </a:solidFill>
              </a:rPr>
              <a:t>Biuret</a:t>
            </a:r>
            <a:r>
              <a:rPr lang="en-GB" sz="3200" dirty="0" smtClean="0"/>
              <a:t> solution (blue solution)</a:t>
            </a:r>
          </a:p>
          <a:p>
            <a:pPr marL="0" indent="0" algn="ctr">
              <a:buNone/>
            </a:pPr>
            <a:endParaRPr lang="en-GB" sz="3200" dirty="0"/>
          </a:p>
          <a:p>
            <a:pPr marL="0" indent="0" algn="ctr">
              <a:buNone/>
            </a:pPr>
            <a:r>
              <a:rPr lang="en-GB" sz="3200" dirty="0" smtClean="0"/>
              <a:t>Turns </a:t>
            </a:r>
            <a:r>
              <a:rPr lang="en-GB" sz="3200" b="1" dirty="0" smtClean="0">
                <a:solidFill>
                  <a:srgbClr val="7030A0"/>
                </a:solidFill>
              </a:rPr>
              <a:t>purple</a:t>
            </a:r>
            <a:r>
              <a:rPr lang="en-GB" sz="3200" dirty="0" smtClean="0"/>
              <a:t> if protein is present</a:t>
            </a:r>
            <a:endParaRPr lang="en-GB" sz="3200" dirty="0"/>
          </a:p>
        </p:txBody>
      </p:sp>
      <p:pic>
        <p:nvPicPr>
          <p:cNvPr id="17410" name="Picture 2" descr="Image result for biuret t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869" y="0"/>
            <a:ext cx="2802131" cy="407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Image result for biuret te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74" y="3735561"/>
            <a:ext cx="4418849" cy="294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7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Testing for foods – Required Practical</a:t>
            </a:r>
            <a:endParaRPr lang="en-GB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810800"/>
              </p:ext>
            </p:extLst>
          </p:nvPr>
        </p:nvGraphicFramePr>
        <p:xfrm>
          <a:off x="373117" y="1824038"/>
          <a:ext cx="11445765" cy="4522622"/>
        </p:xfrm>
        <a:graphic>
          <a:graphicData uri="http://schemas.openxmlformats.org/drawingml/2006/table">
            <a:tbl>
              <a:tblPr firstRow="1" firstCol="1" bandRow="1"/>
              <a:tblGrid>
                <a:gridCol w="1562719">
                  <a:extLst>
                    <a:ext uri="{9D8B030D-6E8A-4147-A177-3AD203B41FA5}">
                      <a16:colId xmlns:a16="http://schemas.microsoft.com/office/drawing/2014/main" val="3393827093"/>
                    </a:ext>
                  </a:extLst>
                </a:gridCol>
                <a:gridCol w="2376477">
                  <a:extLst>
                    <a:ext uri="{9D8B030D-6E8A-4147-A177-3AD203B41FA5}">
                      <a16:colId xmlns:a16="http://schemas.microsoft.com/office/drawing/2014/main" val="3381286290"/>
                    </a:ext>
                  </a:extLst>
                </a:gridCol>
                <a:gridCol w="4946304">
                  <a:extLst>
                    <a:ext uri="{9D8B030D-6E8A-4147-A177-3AD203B41FA5}">
                      <a16:colId xmlns:a16="http://schemas.microsoft.com/office/drawing/2014/main" val="1080879886"/>
                    </a:ext>
                  </a:extLst>
                </a:gridCol>
                <a:gridCol w="2560265">
                  <a:extLst>
                    <a:ext uri="{9D8B030D-6E8A-4147-A177-3AD203B41FA5}">
                      <a16:colId xmlns:a16="http://schemas.microsoft.com/office/drawing/2014/main" val="665577373"/>
                    </a:ext>
                  </a:extLst>
                </a:gridCol>
              </a:tblGrid>
              <a:tr h="3138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 group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Reagent used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Additional steps…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result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446685"/>
                  </a:ext>
                </a:extLst>
              </a:tr>
              <a:tr h="1052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Reducing sugar (glucose)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Benedict’s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Warm up in water bath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Brick red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47933"/>
                  </a:ext>
                </a:extLst>
              </a:tr>
              <a:tr h="1052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Protein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Biuret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Turns purple</a:t>
                      </a: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327830"/>
                  </a:ext>
                </a:extLst>
              </a:tr>
              <a:tr h="1052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Lipids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Ethanol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 a bit of distilled water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Cloudy white layer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0135022"/>
                  </a:ext>
                </a:extLst>
              </a:tr>
              <a:tr h="1052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Starch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Iodine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Blue/black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36" marR="584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260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55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The effect of pH on Rate of Reaction – RP</a:t>
            </a:r>
            <a:endParaRPr lang="en-GB" b="1" u="sng" dirty="0"/>
          </a:p>
        </p:txBody>
      </p:sp>
      <p:pic>
        <p:nvPicPr>
          <p:cNvPr id="4" name="Content Placeholder 3" descr="M:\PRODUCT REFORM\GCSE Science Product Reform\Resources\Practical Handbook\Sample practical lessons\Science Practical images\SPH_B5.jpg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00" y="1690688"/>
            <a:ext cx="6555876" cy="2631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609598" y="4734426"/>
            <a:ext cx="113196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 smtClean="0">
                <a:solidFill>
                  <a:srgbClr val="222222"/>
                </a:solidFill>
                <a:latin typeface="Arial" panose="020B0604020202020204" pitchFamily="34" charset="0"/>
              </a:rPr>
              <a:t>Use a range </a:t>
            </a: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of at least 3 pH values / use of buffer solutions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C</a:t>
            </a:r>
            <a:r>
              <a:rPr lang="en-GB" dirty="0" smtClean="0">
                <a:solidFill>
                  <a:srgbClr val="222222"/>
                </a:solidFill>
                <a:latin typeface="Arial" panose="020B0604020202020204" pitchFamily="34" charset="0"/>
              </a:rPr>
              <a:t>ontrol </a:t>
            </a: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variables / keep amount or concentration of starch and amylase the same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K</a:t>
            </a:r>
            <a:r>
              <a:rPr lang="en-GB" dirty="0" smtClean="0">
                <a:solidFill>
                  <a:srgbClr val="222222"/>
                </a:solidFill>
                <a:latin typeface="Arial" panose="020B0604020202020204" pitchFamily="34" charset="0"/>
              </a:rPr>
              <a:t>eep temperature of the reagents </a:t>
            </a: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the same using water bath / electric heater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U</a:t>
            </a:r>
            <a:r>
              <a:rPr lang="en-GB" dirty="0" smtClean="0">
                <a:solidFill>
                  <a:srgbClr val="222222"/>
                </a:solidFill>
                <a:latin typeface="Arial" panose="020B0604020202020204" pitchFamily="34" charset="0"/>
              </a:rPr>
              <a:t>se </a:t>
            </a: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iodine test to make qualitative </a:t>
            </a:r>
            <a:r>
              <a:rPr lang="en-GB" dirty="0" smtClean="0">
                <a:solidFill>
                  <a:srgbClr val="222222"/>
                </a:solidFill>
                <a:latin typeface="Arial" panose="020B0604020202020204" pitchFamily="34" charset="0"/>
              </a:rPr>
              <a:t>observations (when does it stop turning blue-black)</a:t>
            </a:r>
            <a:endParaRPr lang="en-GB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O</a:t>
            </a:r>
            <a:r>
              <a:rPr lang="en-GB" dirty="0" smtClean="0">
                <a:solidFill>
                  <a:srgbClr val="222222"/>
                </a:solidFill>
                <a:latin typeface="Arial" panose="020B0604020202020204" pitchFamily="34" charset="0"/>
              </a:rPr>
              <a:t>bserve </a:t>
            </a: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colour changes at different </a:t>
            </a:r>
            <a:r>
              <a:rPr lang="en-GB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pHs</a:t>
            </a:r>
            <a:endParaRPr lang="en-GB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D</a:t>
            </a:r>
            <a:r>
              <a:rPr lang="en-GB" dirty="0" smtClean="0">
                <a:solidFill>
                  <a:srgbClr val="222222"/>
                </a:solidFill>
                <a:latin typeface="Arial" panose="020B0604020202020204" pitchFamily="34" charset="0"/>
              </a:rPr>
              <a:t>o </a:t>
            </a:r>
            <a:r>
              <a:rPr lang="en-GB" dirty="0">
                <a:solidFill>
                  <a:srgbClr val="222222"/>
                </a:solidFill>
                <a:latin typeface="Arial" panose="020B0604020202020204" pitchFamily="34" charset="0"/>
              </a:rPr>
              <a:t>repeats at each pH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963" y="1986455"/>
            <a:ext cx="4277712" cy="175432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Put the starch and amylase (in separate test tubes) into a water bath to get both up to temperature</a:t>
            </a:r>
          </a:p>
          <a:p>
            <a:endParaRPr lang="en-GB" dirty="0"/>
          </a:p>
          <a:p>
            <a:r>
              <a:rPr lang="en-GB" dirty="0" smtClean="0"/>
              <a:t>Mix the two solutions together then start adding to the dropping tile.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13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67" y="435429"/>
            <a:ext cx="2247219" cy="5975434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If there was 0.8g of starch to start with, what rate is it broken down at 33</a:t>
            </a:r>
            <a:r>
              <a:rPr lang="en-GB" baseline="30000" dirty="0" smtClean="0"/>
              <a:t>O</a:t>
            </a:r>
            <a:r>
              <a:rPr lang="en-GB" dirty="0" smtClean="0"/>
              <a:t>C?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 smtClean="0"/>
              <a:t>Broken down in 3.4 minutes. Therefore </a:t>
            </a:r>
          </a:p>
          <a:p>
            <a:pPr marL="0" indent="0">
              <a:buNone/>
            </a:pPr>
            <a:r>
              <a:rPr lang="en-GB" sz="2400" dirty="0" smtClean="0"/>
              <a:t>0.8 / 3.4 = </a:t>
            </a:r>
          </a:p>
          <a:p>
            <a:pPr marL="0" indent="0">
              <a:buNone/>
            </a:pPr>
            <a:r>
              <a:rPr lang="en-GB" sz="2400" dirty="0" smtClean="0"/>
              <a:t>0.24 g/min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162" y="110899"/>
            <a:ext cx="9659500" cy="664807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Freeform 6"/>
          <p:cNvSpPr/>
          <p:nvPr/>
        </p:nvSpPr>
        <p:spPr>
          <a:xfrm>
            <a:off x="4724403" y="1265391"/>
            <a:ext cx="5791200" cy="4305018"/>
          </a:xfrm>
          <a:custGeom>
            <a:avLst/>
            <a:gdLst>
              <a:gd name="connsiteX0" fmla="*/ 0 w 5707118"/>
              <a:gd name="connsiteY0" fmla="*/ 0 h 4270950"/>
              <a:gd name="connsiteX1" fmla="*/ 2333297 w 5707118"/>
              <a:gd name="connsiteY1" fmla="*/ 3457903 h 4270950"/>
              <a:gd name="connsiteX2" fmla="*/ 3972911 w 5707118"/>
              <a:gd name="connsiteY2" fmla="*/ 4056993 h 4270950"/>
              <a:gd name="connsiteX3" fmla="*/ 5707118 w 5707118"/>
              <a:gd name="connsiteY3" fmla="*/ 525517 h 427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07118" h="4270950">
                <a:moveTo>
                  <a:pt x="0" y="0"/>
                </a:moveTo>
                <a:cubicBezTo>
                  <a:pt x="835572" y="1390868"/>
                  <a:pt x="1671145" y="2781737"/>
                  <a:pt x="2333297" y="3457903"/>
                </a:cubicBezTo>
                <a:cubicBezTo>
                  <a:pt x="2995449" y="4134069"/>
                  <a:pt x="3410608" y="4545724"/>
                  <a:pt x="3972911" y="4056993"/>
                </a:cubicBezTo>
                <a:cubicBezTo>
                  <a:pt x="4535215" y="3568262"/>
                  <a:pt x="5517932" y="926662"/>
                  <a:pt x="5707118" y="525517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530662" y="5192486"/>
            <a:ext cx="0" cy="89337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3957145" y="5192486"/>
            <a:ext cx="3573518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2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28" y="81757"/>
            <a:ext cx="9846058" cy="657649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372" y="1118450"/>
            <a:ext cx="9654900" cy="560726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0384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83909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Circulatory system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Image result for circulatory syst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394" y="61912"/>
            <a:ext cx="5089088" cy="679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the he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4860"/>
            <a:ext cx="5402317" cy="278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366" y="3724110"/>
            <a:ext cx="4800600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56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70713"/>
            <a:ext cx="10515600" cy="1534887"/>
          </a:xfrm>
        </p:spPr>
        <p:txBody>
          <a:bodyPr/>
          <a:lstStyle/>
          <a:p>
            <a:r>
              <a:rPr lang="en-GB" dirty="0" smtClean="0"/>
              <a:t>You can also talk about the differences in </a:t>
            </a:r>
            <a:r>
              <a:rPr lang="en-GB" b="1" u="sng" dirty="0" smtClean="0"/>
              <a:t>pressure</a:t>
            </a:r>
            <a:r>
              <a:rPr lang="en-GB" dirty="0" smtClean="0"/>
              <a:t>. Blood to the lungs goes at far less pressure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171450"/>
            <a:ext cx="11700250" cy="379095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23" y="3364139"/>
            <a:ext cx="11681049" cy="158387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7476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Natural pacemaker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64724" cy="4351338"/>
          </a:xfrm>
        </p:spPr>
        <p:txBody>
          <a:bodyPr/>
          <a:lstStyle/>
          <a:p>
            <a:r>
              <a:rPr lang="en-GB" dirty="0" smtClean="0"/>
              <a:t>Located in the right atrium</a:t>
            </a:r>
            <a:endParaRPr lang="en-GB" dirty="0"/>
          </a:p>
        </p:txBody>
      </p:sp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656" y="1135118"/>
            <a:ext cx="6820054" cy="534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4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The lungs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Image result for the lu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273" y="69670"/>
            <a:ext cx="5950935" cy="576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alveo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65" y="1555694"/>
            <a:ext cx="476250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83449"/>
          <a:stretch/>
        </p:blipFill>
        <p:spPr>
          <a:xfrm>
            <a:off x="0" y="5904970"/>
            <a:ext cx="9654900" cy="92806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77273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Blood vessels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487916"/>
            <a:ext cx="10515600" cy="2370084"/>
          </a:xfrm>
        </p:spPr>
        <p:txBody>
          <a:bodyPr>
            <a:normAutofit/>
          </a:bodyPr>
          <a:lstStyle/>
          <a:p>
            <a:r>
              <a:rPr lang="en-GB" b="1" u="sng" dirty="0" smtClean="0"/>
              <a:t>Arteries</a:t>
            </a:r>
            <a:r>
              <a:rPr lang="en-GB" dirty="0" smtClean="0"/>
              <a:t> – carry (oxygenated) blood </a:t>
            </a:r>
            <a:r>
              <a:rPr lang="en-GB" b="1" u="sng" dirty="0" smtClean="0"/>
              <a:t>away</a:t>
            </a:r>
            <a:r>
              <a:rPr lang="en-GB" dirty="0" smtClean="0"/>
              <a:t> from the heart under high pressure. Has a thick layer muscle and is elastic</a:t>
            </a:r>
          </a:p>
          <a:p>
            <a:r>
              <a:rPr lang="en-GB" b="1" u="sng" dirty="0" smtClean="0"/>
              <a:t>Veins</a:t>
            </a:r>
            <a:r>
              <a:rPr lang="en-GB" dirty="0" smtClean="0"/>
              <a:t> – carry (deoxygenated) blood </a:t>
            </a:r>
            <a:r>
              <a:rPr lang="en-GB" b="1" u="sng" dirty="0" smtClean="0"/>
              <a:t>towards</a:t>
            </a:r>
            <a:r>
              <a:rPr lang="en-GB" dirty="0" smtClean="0"/>
              <a:t> the heart under low pressure. They </a:t>
            </a:r>
            <a:r>
              <a:rPr lang="en-GB" b="1" u="sng" dirty="0" smtClean="0"/>
              <a:t>have valves </a:t>
            </a:r>
            <a:r>
              <a:rPr lang="en-GB" dirty="0" smtClean="0"/>
              <a:t>to prevent backflow of blood</a:t>
            </a:r>
          </a:p>
          <a:p>
            <a:r>
              <a:rPr lang="en-GB" b="1" u="sng" dirty="0" smtClean="0"/>
              <a:t>Capillaries</a:t>
            </a:r>
            <a:r>
              <a:rPr lang="en-GB" dirty="0" smtClean="0"/>
              <a:t> – one cell thick, links arteries to veins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40" y="1427930"/>
            <a:ext cx="11389119" cy="289182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85599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" y="110218"/>
            <a:ext cx="12030075" cy="291465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943" y="791255"/>
            <a:ext cx="10515600" cy="593030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9479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" y="155548"/>
            <a:ext cx="11838754" cy="462627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48140"/>
          <a:stretch/>
        </p:blipFill>
        <p:spPr>
          <a:xfrm>
            <a:off x="150931" y="4916755"/>
            <a:ext cx="11778310" cy="171357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3761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Components of blood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690688"/>
            <a:ext cx="5314950" cy="5032375"/>
          </a:xfrm>
        </p:spPr>
        <p:txBody>
          <a:bodyPr>
            <a:normAutofit/>
          </a:bodyPr>
          <a:lstStyle/>
          <a:p>
            <a:r>
              <a:rPr lang="en-GB" b="1" u="sng" dirty="0" smtClean="0"/>
              <a:t>Red blood cells </a:t>
            </a:r>
            <a:r>
              <a:rPr lang="en-GB" dirty="0" smtClean="0"/>
              <a:t>– contain haemoglobin which oxygen binds to. Contain no nucleus</a:t>
            </a:r>
          </a:p>
          <a:p>
            <a:r>
              <a:rPr lang="en-GB" b="1" u="sng" dirty="0" smtClean="0"/>
              <a:t>Platelets</a:t>
            </a:r>
            <a:r>
              <a:rPr lang="en-GB" dirty="0" smtClean="0"/>
              <a:t> – small fragments of cells. Important in helping the blood clot at a wound</a:t>
            </a:r>
          </a:p>
          <a:p>
            <a:r>
              <a:rPr lang="en-GB" b="1" u="sng" dirty="0" smtClean="0"/>
              <a:t>White blood cells </a:t>
            </a:r>
            <a:r>
              <a:rPr lang="en-GB" dirty="0" smtClean="0"/>
              <a:t>– much </a:t>
            </a:r>
            <a:r>
              <a:rPr lang="en-GB" b="1" dirty="0" smtClean="0"/>
              <a:t>bigger</a:t>
            </a:r>
            <a:r>
              <a:rPr lang="en-GB" dirty="0" smtClean="0"/>
              <a:t> than red blood cells </a:t>
            </a:r>
          </a:p>
          <a:p>
            <a:r>
              <a:rPr lang="en-GB" b="1" u="sng" dirty="0" smtClean="0"/>
              <a:t>Plasma</a:t>
            </a:r>
            <a:r>
              <a:rPr lang="en-GB" dirty="0" smtClean="0"/>
              <a:t> – carries all the above as well as other dissolved substances such as glucose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531"/>
          <a:stretch/>
        </p:blipFill>
        <p:spPr>
          <a:xfrm>
            <a:off x="6096000" y="1690688"/>
            <a:ext cx="6171597" cy="45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0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01"/>
            <a:ext cx="11905593" cy="483264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82" y="2024212"/>
            <a:ext cx="11792835" cy="467177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5938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Cardiovascular disease can be treated in 4 main ways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86" y="2126255"/>
            <a:ext cx="11582400" cy="447424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Drugs (statins) – used to reduce blood cholesterol and prevent fatty build up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Valve transplants (for heart valve disease) – can be mechanical or biological (from pigs). Used when valves become faulty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Heart transplants – when someone has heart failure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Stents – used to keep coronary arteries open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Artificial pacemakers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92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62" y="149224"/>
            <a:ext cx="9116398" cy="630237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777" y="1825625"/>
            <a:ext cx="10578092" cy="491410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48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3796"/>
          <a:stretch/>
        </p:blipFill>
        <p:spPr>
          <a:xfrm>
            <a:off x="163293" y="279628"/>
            <a:ext cx="9144000" cy="640891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630" y="3213100"/>
            <a:ext cx="8335844" cy="347544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590675"/>
            <a:ext cx="11190507" cy="33623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2062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188912"/>
            <a:ext cx="8966200" cy="647412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75" y="1100150"/>
            <a:ext cx="10474325" cy="549859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745" y="3688563"/>
            <a:ext cx="9606583" cy="291018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745" y="970117"/>
            <a:ext cx="7997827" cy="562863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231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4" y="130174"/>
            <a:ext cx="7356475" cy="666464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4121" y="2208212"/>
            <a:ext cx="6707880" cy="130968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7683" y="3632994"/>
            <a:ext cx="2183493" cy="7366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45" y="1207771"/>
            <a:ext cx="11624114" cy="535812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1865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550" y="134109"/>
            <a:ext cx="6889750" cy="667309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50" y="134109"/>
            <a:ext cx="6889750" cy="282563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62" y="1882775"/>
            <a:ext cx="7537904" cy="499189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849" y="75694"/>
            <a:ext cx="7881151" cy="384860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0897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01" y="92129"/>
            <a:ext cx="7161158" cy="668465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5448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904"/>
          </a:xfrm>
        </p:spPr>
        <p:txBody>
          <a:bodyPr/>
          <a:lstStyle/>
          <a:p>
            <a:r>
              <a:rPr lang="en-GB" b="1" u="sng" dirty="0" smtClean="0"/>
              <a:t>Disease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690688"/>
            <a:ext cx="11487150" cy="4957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When a person is in good health, they do not have any type of </a:t>
            </a:r>
            <a:r>
              <a:rPr lang="en-GB" b="1" u="sng" dirty="0" smtClean="0"/>
              <a:t>disease.</a:t>
            </a:r>
            <a:r>
              <a:rPr lang="en-GB" dirty="0" smtClean="0"/>
              <a:t> A disease is a condition that is caused by any part of the body not functioning properly. Diseases can affect </a:t>
            </a:r>
            <a:r>
              <a:rPr lang="en-GB" b="1" u="sng" dirty="0" smtClean="0"/>
              <a:t>mental and physical health</a:t>
            </a:r>
            <a:r>
              <a:rPr lang="en-GB" dirty="0" smtClean="0"/>
              <a:t>. </a:t>
            </a:r>
          </a:p>
          <a:p>
            <a:endParaRPr lang="en-GB" b="1" u="sng" dirty="0"/>
          </a:p>
          <a:p>
            <a:pPr marL="0" indent="0">
              <a:buNone/>
            </a:pPr>
            <a:r>
              <a:rPr lang="en-GB" b="1" u="sng" dirty="0" smtClean="0">
                <a:solidFill>
                  <a:srgbClr val="FF0000"/>
                </a:solidFill>
              </a:rPr>
              <a:t>Communicable Disease</a:t>
            </a:r>
            <a:r>
              <a:rPr lang="en-GB" b="1" u="sng" dirty="0" smtClean="0"/>
              <a:t>:</a:t>
            </a:r>
            <a:r>
              <a:rPr lang="en-GB" dirty="0" smtClean="0"/>
              <a:t> infectious </a:t>
            </a:r>
            <a:r>
              <a:rPr lang="en-GB" dirty="0"/>
              <a:t>disease caused by </a:t>
            </a:r>
            <a:r>
              <a:rPr lang="en-GB" b="1" u="sng" dirty="0"/>
              <a:t>pathogens</a:t>
            </a:r>
            <a:r>
              <a:rPr lang="en-GB" dirty="0"/>
              <a:t> such as </a:t>
            </a:r>
            <a:r>
              <a:rPr lang="en-GB" dirty="0" smtClean="0"/>
              <a:t>bacteria, viruses &amp; fungi. </a:t>
            </a:r>
            <a:r>
              <a:rPr lang="en-GB" dirty="0"/>
              <a:t>They can be transmitted from person to person. </a:t>
            </a:r>
          </a:p>
          <a:p>
            <a:pPr marL="0" indent="0">
              <a:buNone/>
            </a:pPr>
            <a:r>
              <a:rPr lang="en-GB" dirty="0"/>
              <a:t>E.g. tuberculosis, flu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u="sng" dirty="0">
                <a:solidFill>
                  <a:srgbClr val="FF0000"/>
                </a:solidFill>
              </a:rPr>
              <a:t>Non-communicable disease</a:t>
            </a:r>
            <a:r>
              <a:rPr lang="en-GB" dirty="0"/>
              <a:t>: cannot be transmitted from person to person. E.g. arthritis, heart disease</a:t>
            </a:r>
          </a:p>
          <a:p>
            <a:endParaRPr lang="en-GB" b="1" u="sng" dirty="0" smtClean="0"/>
          </a:p>
          <a:p>
            <a:endParaRPr lang="en-GB" b="1" u="sng" dirty="0"/>
          </a:p>
        </p:txBody>
      </p:sp>
      <p:sp>
        <p:nvSpPr>
          <p:cNvPr id="4" name="Rounded Rectangle 3"/>
          <p:cNvSpPr/>
          <p:nvPr/>
        </p:nvSpPr>
        <p:spPr>
          <a:xfrm>
            <a:off x="4477407" y="4319751"/>
            <a:ext cx="6537435" cy="98797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What is a pathogen? </a:t>
            </a:r>
          </a:p>
          <a:p>
            <a:pPr algn="ctr"/>
            <a:r>
              <a:rPr lang="en-GB" sz="2800" dirty="0" smtClean="0"/>
              <a:t>A disease causing microorganism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7637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u="sng" dirty="0" smtClean="0"/>
              <a:t>Blue are communicable, red are non -communicable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7042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00B0F0"/>
                </a:solidFill>
              </a:rPr>
              <a:t>Flu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0000"/>
                </a:solidFill>
              </a:rPr>
              <a:t>Cystic fibrosis (genetic disease)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00B0F0"/>
                </a:solidFill>
              </a:rPr>
              <a:t>Tuberculosis (bacterial infection)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0000"/>
                </a:solidFill>
              </a:rPr>
              <a:t>Cancer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00B0F0"/>
                </a:solidFill>
              </a:rPr>
              <a:t>HIV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0000"/>
                </a:solidFill>
              </a:rPr>
              <a:t>Arthritis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00B0F0"/>
                </a:solidFill>
              </a:rPr>
              <a:t>Athlete’s foot (fungus)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FF0000"/>
                </a:solidFill>
              </a:rPr>
              <a:t>Scurvy (lack of vitamin C)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solidFill>
                  <a:srgbClr val="00B0F0"/>
                </a:solidFill>
              </a:rPr>
              <a:t>Malaria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6901356" y="1962262"/>
            <a:ext cx="5042995" cy="43971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i="1" dirty="0" smtClean="0"/>
              <a:t>Some diseases will interact: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800" dirty="0" smtClean="0"/>
              <a:t>Human papilloma virus – can cause cancer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800" dirty="0" smtClean="0"/>
              <a:t>Immune reactions caused by a pathogen can cause allergic reactions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800" dirty="0" smtClean="0"/>
              <a:t>Serious physical ill health can lead to depression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3672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87" y="728592"/>
            <a:ext cx="11574968" cy="363658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495800" y="3646714"/>
            <a:ext cx="3603171" cy="5987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61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88641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/>
              <a:t>What is epidemiology?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1384" y="1268760"/>
            <a:ext cx="110892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Epidemiology is the study of the </a:t>
            </a:r>
            <a:r>
              <a:rPr lang="en-GB" sz="2800" u="sng" dirty="0"/>
              <a:t>incidence (number of cases) of disease </a:t>
            </a:r>
            <a:r>
              <a:rPr lang="en-GB" sz="2800" dirty="0"/>
              <a:t>and pattern of a disease with a view to finding the means of </a:t>
            </a:r>
            <a:r>
              <a:rPr lang="en-GB" sz="2800" u="sng" dirty="0"/>
              <a:t>preventing or controlling it</a:t>
            </a:r>
            <a:r>
              <a:rPr lang="en-GB"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5520" y="3140968"/>
            <a:ext cx="8352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Epidemiology is concerned with:</a:t>
            </a:r>
          </a:p>
          <a:p>
            <a:endParaRPr lang="en-GB" sz="2800" dirty="0"/>
          </a:p>
          <a:p>
            <a:r>
              <a:rPr lang="en-GB" sz="2800" b="1" dirty="0"/>
              <a:t>Morbidity</a:t>
            </a:r>
            <a:r>
              <a:rPr lang="en-GB" sz="2800" dirty="0"/>
              <a:t> of a disease – the number of people currently living in the diseased state.</a:t>
            </a:r>
          </a:p>
          <a:p>
            <a:r>
              <a:rPr lang="en-GB" sz="2800" b="1" dirty="0"/>
              <a:t>Mortality </a:t>
            </a:r>
            <a:r>
              <a:rPr lang="en-GB" sz="2800" dirty="0"/>
              <a:t>of a disease – the number of people who die from a specific disease (within a time frame).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63454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2649"/>
          <a:stretch/>
        </p:blipFill>
        <p:spPr>
          <a:xfrm>
            <a:off x="207707" y="102366"/>
            <a:ext cx="10334169" cy="495815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29845"/>
          <a:stretch/>
        </p:blipFill>
        <p:spPr>
          <a:xfrm>
            <a:off x="4982030" y="615801"/>
            <a:ext cx="7096856" cy="612963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1636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38" y="47435"/>
            <a:ext cx="10968571" cy="8618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u="sng" dirty="0" smtClean="0">
                <a:latin typeface="+mj-lt"/>
              </a:rPr>
              <a:t>Causal links between risk factors and disease</a:t>
            </a:r>
            <a:endParaRPr lang="en-GB" dirty="0" smtClean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738" y="1197429"/>
            <a:ext cx="11646204" cy="5520543"/>
          </a:xfrm>
          <a:ln>
            <a:solidFill>
              <a:schemeClr val="accent1"/>
            </a:solidFill>
          </a:ln>
        </p:spPr>
        <p:txBody>
          <a:bodyPr numCol="1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 smtClean="0">
                <a:latin typeface="+mj-lt"/>
              </a:rPr>
              <a:t>Diet </a:t>
            </a:r>
            <a:r>
              <a:rPr lang="en-GB" dirty="0">
                <a:latin typeface="+mj-lt"/>
              </a:rPr>
              <a:t>high in saturated </a:t>
            </a:r>
            <a:r>
              <a:rPr lang="en-GB" dirty="0" smtClean="0">
                <a:latin typeface="+mj-lt"/>
              </a:rPr>
              <a:t>fat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  <a:latin typeface="+mj-lt"/>
              </a:rPr>
              <a:t>Can cause cardiovascular disease because of a build up of cholesterol in your body which can grow in your arteries, eventually rupturing and causing a blood clot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>
                <a:latin typeface="+mj-lt"/>
              </a:rPr>
              <a:t>Smoking</a:t>
            </a:r>
          </a:p>
          <a:p>
            <a:pPr lvl="1"/>
            <a:r>
              <a:rPr lang="en-GB" b="1" dirty="0">
                <a:solidFill>
                  <a:srgbClr val="FF0000"/>
                </a:solidFill>
                <a:latin typeface="+mj-lt"/>
              </a:rPr>
              <a:t>Smoking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 damages the lining </a:t>
            </a:r>
            <a:r>
              <a:rPr lang="en-GB" dirty="0" smtClean="0">
                <a:solidFill>
                  <a:srgbClr val="FF0000"/>
                </a:solidFill>
                <a:latin typeface="+mj-lt"/>
              </a:rPr>
              <a:t>your lungs leading to lung disease and cancer.</a:t>
            </a:r>
            <a:r>
              <a:rPr lang="en-GB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GB" dirty="0" smtClean="0">
                <a:solidFill>
                  <a:srgbClr val="FF0000"/>
                </a:solidFill>
                <a:latin typeface="+mj-lt"/>
              </a:rPr>
              <a:t>Smoking while pregnant seriously affects the unborn child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>
                <a:latin typeface="+mj-lt"/>
              </a:rPr>
              <a:t>Lack of exercise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  <a:latin typeface="+mj-lt"/>
              </a:rPr>
              <a:t>Improves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circulation, lowering risk of blood clots forming. Indirectly linked to obesity and which is a risk factor for CHD. Obesity increases risk of diabetes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>
                <a:latin typeface="+mj-lt"/>
              </a:rPr>
              <a:t>Drinking alcohol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  <a:latin typeface="+mj-lt"/>
              </a:rPr>
              <a:t>Damages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liver and brain function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smtClean="0">
                <a:latin typeface="+mj-lt"/>
              </a:rPr>
              <a:t>Carcinogens (including ionising radiations)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  <a:latin typeface="+mj-lt"/>
              </a:rPr>
              <a:t>Cause cancer</a:t>
            </a:r>
            <a:endParaRPr lang="en-GB" dirty="0">
              <a:solidFill>
                <a:srgbClr val="FF0000"/>
              </a:solidFill>
              <a:latin typeface="+mj-lt"/>
            </a:endParaRPr>
          </a:p>
          <a:p>
            <a:pPr lvl="1"/>
            <a:endParaRPr lang="en-GB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11017" y="539951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2"/>
              </a:rPr>
              <a:t>Video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727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65125"/>
            <a:ext cx="11772900" cy="3660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419635"/>
            <a:ext cx="9944100" cy="521109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6923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2" y="0"/>
            <a:ext cx="9911255" cy="663902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953410" y="2396360"/>
            <a:ext cx="4887311" cy="451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46996" y="2983240"/>
            <a:ext cx="9601197" cy="11368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46996" y="4346029"/>
            <a:ext cx="9601197" cy="11824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51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54" y="169479"/>
            <a:ext cx="8072767" cy="656977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87170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5110" y="1840788"/>
            <a:ext cx="3240088" cy="4525963"/>
          </a:xfrm>
        </p:spPr>
        <p:txBody>
          <a:bodyPr/>
          <a:lstStyle/>
          <a:p>
            <a:pPr eaLnBrk="1" hangingPunct="1"/>
            <a:r>
              <a:rPr lang="en-GB" altLang="en-US" dirty="0" smtClean="0">
                <a:latin typeface="Comic Sans MS" panose="030F0702030302020204" pitchFamily="66" charset="0"/>
              </a:rPr>
              <a:t>Describe three differences between the palisade mesophyll layer and the spongy mesophyll layer</a:t>
            </a:r>
          </a:p>
        </p:txBody>
      </p:sp>
      <p:pic>
        <p:nvPicPr>
          <p:cNvPr id="8196" name="Picture 3" descr="bmp to import:9149003_03AW_10_JL3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0"/>
            <a:ext cx="61928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0" y="0"/>
            <a:ext cx="2016125" cy="865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590956" y="365125"/>
            <a:ext cx="1871663" cy="86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975644" y="5405438"/>
            <a:ext cx="3095625" cy="7207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631950" y="6308723"/>
            <a:ext cx="3176587" cy="5492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138519" y="5234152"/>
            <a:ext cx="2016125" cy="9832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4937919" y="6308724"/>
            <a:ext cx="2884488" cy="5492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283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3" y="91407"/>
            <a:ext cx="8746435" cy="653035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76919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71" y="0"/>
            <a:ext cx="7063198" cy="683139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824" y="3415697"/>
            <a:ext cx="9845746" cy="332652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43099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Phloem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414" y="1825625"/>
            <a:ext cx="7047186" cy="4351338"/>
          </a:xfrm>
        </p:spPr>
        <p:txBody>
          <a:bodyPr/>
          <a:lstStyle/>
          <a:p>
            <a:r>
              <a:rPr lang="en-GB" dirty="0" smtClean="0"/>
              <a:t>Phloem are composed of tubes of elongated cells. Cell sap can move from one phloem cell to the next through pores in the end walls </a:t>
            </a:r>
          </a:p>
          <a:p>
            <a:endParaRPr lang="en-GB" dirty="0"/>
          </a:p>
          <a:p>
            <a:r>
              <a:rPr lang="en-GB" dirty="0" smtClean="0"/>
              <a:t>The movement of food molecules through the phloem is called </a:t>
            </a:r>
            <a:r>
              <a:rPr lang="en-GB" b="1" u="sng" dirty="0" smtClean="0"/>
              <a:t>translocation</a:t>
            </a:r>
          </a:p>
          <a:p>
            <a:endParaRPr lang="en-GB" b="1" u="sng" dirty="0"/>
          </a:p>
        </p:txBody>
      </p:sp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26"/>
          <a:stretch/>
        </p:blipFill>
        <p:spPr bwMode="auto">
          <a:xfrm>
            <a:off x="7672552" y="1294424"/>
            <a:ext cx="3815255" cy="567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9514490" y="365125"/>
            <a:ext cx="1839310" cy="104052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Dissolved sugars</a:t>
            </a:r>
            <a:endParaRPr lang="en-GB" dirty="0"/>
          </a:p>
        </p:txBody>
      </p:sp>
      <p:cxnSp>
        <p:nvCxnSpPr>
          <p:cNvPr id="6" name="Straight Arrow Connector 5"/>
          <p:cNvCxnSpPr>
            <a:stCxn id="4" idx="4"/>
          </p:cNvCxnSpPr>
          <p:nvPr/>
        </p:nvCxnSpPr>
        <p:spPr>
          <a:xfrm flipH="1">
            <a:off x="10268607" y="1405649"/>
            <a:ext cx="165538" cy="549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6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Xylem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414" y="1825625"/>
            <a:ext cx="5854262" cy="4351338"/>
          </a:xfrm>
        </p:spPr>
        <p:txBody>
          <a:bodyPr/>
          <a:lstStyle/>
          <a:p>
            <a:r>
              <a:rPr lang="en-GB" dirty="0" smtClean="0"/>
              <a:t>Contains hollow tubes strengthened with </a:t>
            </a:r>
            <a:r>
              <a:rPr lang="en-GB" b="1" u="sng" dirty="0" smtClean="0"/>
              <a:t>lignin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The movement of water through xylem is called the </a:t>
            </a:r>
            <a:r>
              <a:rPr lang="en-GB" b="1" u="sng" dirty="0" smtClean="0"/>
              <a:t>transpiration</a:t>
            </a:r>
            <a:r>
              <a:rPr lang="en-GB" dirty="0" smtClean="0"/>
              <a:t> stream</a:t>
            </a:r>
          </a:p>
          <a:p>
            <a:endParaRPr lang="en-GB" b="1" u="sng" dirty="0"/>
          </a:p>
          <a:p>
            <a:r>
              <a:rPr lang="en-GB" dirty="0" smtClean="0"/>
              <a:t>Ions also move through the xylem</a:t>
            </a:r>
          </a:p>
          <a:p>
            <a:endParaRPr lang="en-GB" b="1" u="sng" dirty="0"/>
          </a:p>
        </p:txBody>
      </p:sp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27"/>
          <a:stretch/>
        </p:blipFill>
        <p:spPr bwMode="auto">
          <a:xfrm>
            <a:off x="7361183" y="1367996"/>
            <a:ext cx="4105603" cy="526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74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Stomata</a:t>
            </a:r>
            <a:endParaRPr lang="en-GB" b="1" u="sng" dirty="0"/>
          </a:p>
        </p:txBody>
      </p:sp>
      <p:pic>
        <p:nvPicPr>
          <p:cNvPr id="4" name="Picture 8" descr="BA9_gfx_stomata_clos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90" y="1690688"/>
            <a:ext cx="1155700" cy="243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BA9_gfx_stomata_op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57" y="4364892"/>
            <a:ext cx="15367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935390" y="2151880"/>
            <a:ext cx="615495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800" dirty="0"/>
              <a:t>The </a:t>
            </a:r>
            <a:r>
              <a:rPr lang="en-GB" sz="2800" b="1" u="sng" dirty="0"/>
              <a:t>underside</a:t>
            </a:r>
            <a:r>
              <a:rPr lang="en-GB" sz="2800" dirty="0"/>
              <a:t> of leaves have small holes called </a:t>
            </a:r>
            <a:r>
              <a:rPr lang="en-GB" sz="2800" b="1" dirty="0">
                <a:solidFill>
                  <a:srgbClr val="10BC45"/>
                </a:solidFill>
              </a:rPr>
              <a:t>stomata</a:t>
            </a:r>
            <a:r>
              <a:rPr lang="en-GB" sz="2800" dirty="0"/>
              <a:t>. Each </a:t>
            </a:r>
            <a:r>
              <a:rPr lang="en-GB" sz="2800" b="1" dirty="0">
                <a:solidFill>
                  <a:srgbClr val="10BC45"/>
                </a:solidFill>
              </a:rPr>
              <a:t>stoma</a:t>
            </a:r>
            <a:r>
              <a:rPr lang="en-GB" sz="2800" dirty="0"/>
              <a:t> is surrounded by two </a:t>
            </a:r>
            <a:r>
              <a:rPr lang="en-GB" sz="2800" b="1" dirty="0">
                <a:solidFill>
                  <a:srgbClr val="10BC45"/>
                </a:solidFill>
              </a:rPr>
              <a:t>guard cells</a:t>
            </a:r>
            <a:r>
              <a:rPr lang="en-GB" sz="2800" dirty="0"/>
              <a:t>. 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719144" y="4141295"/>
            <a:ext cx="7147034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800" dirty="0"/>
              <a:t>During photosynthesis, low carbon dioxide levels inside the plant cause guard cells to gain water and become </a:t>
            </a:r>
            <a:r>
              <a:rPr lang="en-GB" sz="2800" b="1" dirty="0">
                <a:solidFill>
                  <a:srgbClr val="10BC45"/>
                </a:solidFill>
              </a:rPr>
              <a:t>turgid</a:t>
            </a:r>
            <a:r>
              <a:rPr lang="en-GB" sz="2800" dirty="0"/>
              <a:t>. They curve out, opening the stoma and allowing gases in and out. Water also evaporates through the stomata.</a:t>
            </a:r>
          </a:p>
        </p:txBody>
      </p:sp>
      <p:pic>
        <p:nvPicPr>
          <p:cNvPr id="8194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451" y="104760"/>
            <a:ext cx="3525445" cy="352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03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77" name="ShockwaveFlash1"/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219075"/>
            <a:ext cx="11488738" cy="647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21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301" name="ShockwaveFlash1"/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365125"/>
            <a:ext cx="11201400" cy="625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669" y="274200"/>
            <a:ext cx="10515600" cy="1054100"/>
          </a:xfrm>
        </p:spPr>
        <p:txBody>
          <a:bodyPr/>
          <a:lstStyle/>
          <a:p>
            <a:r>
              <a:rPr lang="en-GB" b="1" u="sng" dirty="0" smtClean="0"/>
              <a:t>Investigating transpiration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683" y="1888687"/>
            <a:ext cx="180121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 smtClean="0"/>
              <a:t>A </a:t>
            </a:r>
            <a:r>
              <a:rPr lang="en-GB" sz="1800" dirty="0" err="1" smtClean="0"/>
              <a:t>potometer</a:t>
            </a:r>
            <a:r>
              <a:rPr lang="en-GB" sz="1800" dirty="0" smtClean="0"/>
              <a:t> can  be used to investigate the different factors that effect the rate of transpiration.</a:t>
            </a: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893" y="1419225"/>
            <a:ext cx="9982200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</TotalTime>
  <Words>1382</Words>
  <Application>Microsoft Office PowerPoint</Application>
  <PresentationFormat>Widescreen</PresentationFormat>
  <Paragraphs>239</Paragraphs>
  <Slides>66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Enzymes</vt:lpstr>
      <vt:lpstr>What happens at the active site?</vt:lpstr>
      <vt:lpstr>PowerPoint Presentation</vt:lpstr>
      <vt:lpstr>PowerPoint Presentation</vt:lpstr>
      <vt:lpstr>Temperature and enzymes</vt:lpstr>
      <vt:lpstr>pH and enzymes</vt:lpstr>
      <vt:lpstr>PowerPoint Presentation</vt:lpstr>
      <vt:lpstr>Amylase</vt:lpstr>
      <vt:lpstr>Protease</vt:lpstr>
      <vt:lpstr>Lipase</vt:lpstr>
      <vt:lpstr>PowerPoint Presentation</vt:lpstr>
      <vt:lpstr>Digestive enzymes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Testing for foods – Glucose</vt:lpstr>
      <vt:lpstr>Testing for foods – Starch</vt:lpstr>
      <vt:lpstr>Testing for foods – Proteins</vt:lpstr>
      <vt:lpstr>Testing for foods – Required Practical</vt:lpstr>
      <vt:lpstr>The effect of pH on Rate of Reaction – RP</vt:lpstr>
      <vt:lpstr>PowerPoint Presentation</vt:lpstr>
      <vt:lpstr>PowerPoint Presentation</vt:lpstr>
      <vt:lpstr>Circulatory system</vt:lpstr>
      <vt:lpstr>PowerPoint Presentation</vt:lpstr>
      <vt:lpstr>Natural pacemaker</vt:lpstr>
      <vt:lpstr>The lungs</vt:lpstr>
      <vt:lpstr>Blood vessels</vt:lpstr>
      <vt:lpstr>PowerPoint Presentation</vt:lpstr>
      <vt:lpstr>PowerPoint Presentation</vt:lpstr>
      <vt:lpstr>Components of blood</vt:lpstr>
      <vt:lpstr>PowerPoint Presentation</vt:lpstr>
      <vt:lpstr>Cardiovascular disease can be treated in 4 main ways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Disease</vt:lpstr>
      <vt:lpstr>Blue are communicable, red are non -communicable</vt:lpstr>
      <vt:lpstr>PowerPoint Presentation</vt:lpstr>
      <vt:lpstr>PowerPoint Presentation</vt:lpstr>
      <vt:lpstr>PowerPoint Presentation</vt:lpstr>
      <vt:lpstr>Causal links between risk factors and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Phloem</vt:lpstr>
      <vt:lpstr>Xylem</vt:lpstr>
      <vt:lpstr>Stomata</vt:lpstr>
      <vt:lpstr>PowerPoint Presentation</vt:lpstr>
      <vt:lpstr>PowerPoint Presentation</vt:lpstr>
      <vt:lpstr>Investigating transpiration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28</cp:revision>
  <dcterms:created xsi:type="dcterms:W3CDTF">2018-05-08T08:07:54Z</dcterms:created>
  <dcterms:modified xsi:type="dcterms:W3CDTF">2019-06-05T09:06:20Z</dcterms:modified>
</cp:coreProperties>
</file>