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4" r:id="rId2"/>
  </p:sldMasterIdLst>
  <p:notesMasterIdLst>
    <p:notesMasterId r:id="rId54"/>
  </p:notesMasterIdLst>
  <p:sldIdLst>
    <p:sldId id="269" r:id="rId3"/>
    <p:sldId id="270" r:id="rId4"/>
    <p:sldId id="271" r:id="rId5"/>
    <p:sldId id="272" r:id="rId6"/>
    <p:sldId id="273" r:id="rId7"/>
    <p:sldId id="274" r:id="rId8"/>
    <p:sldId id="275" r:id="rId9"/>
    <p:sldId id="317" r:id="rId10"/>
    <p:sldId id="319" r:id="rId11"/>
    <p:sldId id="318" r:id="rId12"/>
    <p:sldId id="320" r:id="rId13"/>
    <p:sldId id="321" r:id="rId14"/>
    <p:sldId id="346" r:id="rId15"/>
    <p:sldId id="355" r:id="rId16"/>
    <p:sldId id="347" r:id="rId17"/>
    <p:sldId id="356" r:id="rId18"/>
    <p:sldId id="348" r:id="rId19"/>
    <p:sldId id="349" r:id="rId20"/>
    <p:sldId id="350" r:id="rId21"/>
    <p:sldId id="351" r:id="rId22"/>
    <p:sldId id="352" r:id="rId23"/>
    <p:sldId id="353" r:id="rId24"/>
    <p:sldId id="357" r:id="rId25"/>
    <p:sldId id="354" r:id="rId26"/>
    <p:sldId id="293" r:id="rId27"/>
    <p:sldId id="338" r:id="rId28"/>
    <p:sldId id="339" r:id="rId29"/>
    <p:sldId id="294" r:id="rId30"/>
    <p:sldId id="295" r:id="rId31"/>
    <p:sldId id="296" r:id="rId32"/>
    <p:sldId id="358"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1" r:id="rId47"/>
    <p:sldId id="360" r:id="rId48"/>
    <p:sldId id="361" r:id="rId49"/>
    <p:sldId id="362" r:id="rId50"/>
    <p:sldId id="363" r:id="rId51"/>
    <p:sldId id="316" r:id="rId52"/>
    <p:sldId id="364"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3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9B283E6-DEDD-462C-8D39-971B7D7FD059}" type="datetimeFigureOut">
              <a:rPr lang="en-US"/>
              <a:pPr>
                <a:defRPr/>
              </a:pPr>
              <a:t>7/8/2015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F825984-07D1-424A-B4D5-851E6331B002}" type="slidenum">
              <a:rPr lang="en-US"/>
              <a:pPr>
                <a:defRPr/>
              </a:pPr>
              <a:t>‹#›</a:t>
            </a:fld>
            <a:endParaRPr lang="en-US"/>
          </a:p>
        </p:txBody>
      </p:sp>
    </p:spTree>
    <p:extLst>
      <p:ext uri="{BB962C8B-B14F-4D97-AF65-F5344CB8AC3E}">
        <p14:creationId xmlns:p14="http://schemas.microsoft.com/office/powerpoint/2010/main" val="23076174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False,</a:t>
            </a:r>
            <a:r>
              <a:rPr lang="en-US" baseline="0" dirty="0" smtClean="0"/>
              <a:t> 2. True, 3. True, 4. False, 5. True, 6. False, 7. True</a:t>
            </a:r>
            <a:endParaRPr lang="en-US" dirty="0"/>
          </a:p>
        </p:txBody>
      </p:sp>
      <p:sp>
        <p:nvSpPr>
          <p:cNvPr id="4" name="Slide Number Placeholder 3"/>
          <p:cNvSpPr>
            <a:spLocks noGrp="1"/>
          </p:cNvSpPr>
          <p:nvPr>
            <p:ph type="sldNum" sz="quarter" idx="10"/>
          </p:nvPr>
        </p:nvSpPr>
        <p:spPr/>
        <p:txBody>
          <a:bodyPr/>
          <a:lstStyle/>
          <a:p>
            <a:pPr>
              <a:defRPr/>
            </a:pPr>
            <a:fld id="{AF825984-07D1-424A-B4D5-851E6331B002}" type="slidenum">
              <a:rPr lang="en-US" smtClean="0"/>
              <a:pPr>
                <a:defRPr/>
              </a:pPr>
              <a:t>9</a:t>
            </a:fld>
            <a:endParaRPr lang="en-US"/>
          </a:p>
        </p:txBody>
      </p:sp>
    </p:spTree>
    <p:extLst>
      <p:ext uri="{BB962C8B-B14F-4D97-AF65-F5344CB8AC3E}">
        <p14:creationId xmlns:p14="http://schemas.microsoft.com/office/powerpoint/2010/main" val="196835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may</a:t>
            </a:r>
            <a:r>
              <a:rPr lang="en-US" baseline="0" dirty="0" smtClean="0"/>
              <a:t> have seen ads or commercials that talk about “curing” viruses such as </a:t>
            </a:r>
            <a:r>
              <a:rPr lang="en-US" baseline="0" dirty="0" err="1" smtClean="0"/>
              <a:t>ebola</a:t>
            </a:r>
            <a:r>
              <a:rPr lang="en-US" baseline="0" dirty="0" smtClean="0"/>
              <a:t>, </a:t>
            </a:r>
            <a:r>
              <a:rPr lang="en-US" baseline="0" dirty="0" err="1" smtClean="0"/>
              <a:t>Hep</a:t>
            </a:r>
            <a:r>
              <a:rPr lang="en-US" baseline="0" dirty="0" smtClean="0"/>
              <a:t> C.  You may need to clarify that viruses become a part of a person’s body and may disappear for a long time and not be detectable, that does not mean they are disease free.  In the case of Ebola, one man that was “cured” ended up finding it months later in his eye.  </a:t>
            </a:r>
            <a:endParaRPr lang="en-US" dirty="0"/>
          </a:p>
        </p:txBody>
      </p:sp>
      <p:sp>
        <p:nvSpPr>
          <p:cNvPr id="4" name="Slide Number Placeholder 3"/>
          <p:cNvSpPr>
            <a:spLocks noGrp="1"/>
          </p:cNvSpPr>
          <p:nvPr>
            <p:ph type="sldNum" sz="quarter" idx="10"/>
          </p:nvPr>
        </p:nvSpPr>
        <p:spPr/>
        <p:txBody>
          <a:bodyPr/>
          <a:lstStyle/>
          <a:p>
            <a:pPr>
              <a:defRPr/>
            </a:pPr>
            <a:fld id="{AF825984-07D1-424A-B4D5-851E6331B002}" type="slidenum">
              <a:rPr lang="en-US" smtClean="0"/>
              <a:pPr>
                <a:defRPr/>
              </a:pPr>
              <a:t>10</a:t>
            </a:fld>
            <a:endParaRPr lang="en-US"/>
          </a:p>
        </p:txBody>
      </p:sp>
    </p:spTree>
    <p:extLst>
      <p:ext uri="{BB962C8B-B14F-4D97-AF65-F5344CB8AC3E}">
        <p14:creationId xmlns:p14="http://schemas.microsoft.com/office/powerpoint/2010/main" val="1872236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TextEdit="1"/>
          </p:cNvSpPr>
          <p:nvPr>
            <p:ph type="sldImg"/>
          </p:nvPr>
        </p:nvSpPr>
        <p:spPr bwMode="auto">
          <a:noFill/>
          <a:ln>
            <a:solidFill>
              <a:srgbClr val="000000"/>
            </a:solidFill>
            <a:miter lim="800000"/>
            <a:headEnd/>
            <a:tailEnd/>
          </a:ln>
        </p:spPr>
      </p:sp>
      <p:sp>
        <p:nvSpPr>
          <p:cNvPr id="31746"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Updated statistics on STDs in female teenagers.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xfrm>
            <a:off x="1139825" y="682625"/>
            <a:ext cx="4552950" cy="3414713"/>
          </a:xfrm>
          <a:noFill/>
          <a:ln>
            <a:solidFill>
              <a:srgbClr val="000000"/>
            </a:solidFill>
            <a:miter lim="800000"/>
            <a:headEnd/>
            <a:tailEnd/>
          </a:ln>
        </p:spPr>
      </p:sp>
      <p:sp>
        <p:nvSpPr>
          <p:cNvPr id="36866" name="Rectangle 3"/>
          <p:cNvSpPr>
            <a:spLocks noGrp="1"/>
          </p:cNvSpPr>
          <p:nvPr>
            <p:ph type="body" idx="1"/>
          </p:nvPr>
        </p:nvSpPr>
        <p:spPr bwMode="auto">
          <a:xfrm>
            <a:off x="890588" y="4324350"/>
            <a:ext cx="5048250" cy="274638"/>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2012 data</a:t>
            </a:r>
            <a:endParaRPr lang="en-US" dirty="0"/>
          </a:p>
        </p:txBody>
      </p:sp>
      <p:sp>
        <p:nvSpPr>
          <p:cNvPr id="4" name="Slide Number Placeholder 3"/>
          <p:cNvSpPr>
            <a:spLocks noGrp="1"/>
          </p:cNvSpPr>
          <p:nvPr>
            <p:ph type="sldNum" sz="quarter" idx="10"/>
          </p:nvPr>
        </p:nvSpPr>
        <p:spPr/>
        <p:txBody>
          <a:bodyPr/>
          <a:lstStyle/>
          <a:p>
            <a:pPr>
              <a:defRPr/>
            </a:pPr>
            <a:fld id="{AF825984-07D1-424A-B4D5-851E6331B002}" type="slidenum">
              <a:rPr lang="en-US" smtClean="0"/>
              <a:pPr>
                <a:defRPr/>
              </a:pPr>
              <a:t>14</a:t>
            </a:fld>
            <a:endParaRPr lang="en-US"/>
          </a:p>
        </p:txBody>
      </p:sp>
    </p:spTree>
    <p:extLst>
      <p:ext uri="{BB962C8B-B14F-4D97-AF65-F5344CB8AC3E}">
        <p14:creationId xmlns:p14="http://schemas.microsoft.com/office/powerpoint/2010/main" val="2358221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True,</a:t>
            </a:r>
            <a:r>
              <a:rPr lang="en-US" baseline="0" dirty="0" smtClean="0"/>
              <a:t> 2. True, 3. True, 4. False, 5. True, 6. True</a:t>
            </a:r>
            <a:endParaRPr lang="en-US" dirty="0"/>
          </a:p>
        </p:txBody>
      </p:sp>
      <p:sp>
        <p:nvSpPr>
          <p:cNvPr id="4" name="Slide Number Placeholder 3"/>
          <p:cNvSpPr>
            <a:spLocks noGrp="1"/>
          </p:cNvSpPr>
          <p:nvPr>
            <p:ph type="sldNum" sz="quarter" idx="10"/>
          </p:nvPr>
        </p:nvSpPr>
        <p:spPr/>
        <p:txBody>
          <a:bodyPr/>
          <a:lstStyle/>
          <a:p>
            <a:pPr>
              <a:defRPr/>
            </a:pPr>
            <a:fld id="{AF825984-07D1-424A-B4D5-851E6331B002}" type="slidenum">
              <a:rPr lang="en-US" smtClean="0"/>
              <a:pPr>
                <a:defRPr/>
              </a:pPr>
              <a:t>27</a:t>
            </a:fld>
            <a:endParaRPr lang="en-US"/>
          </a:p>
        </p:txBody>
      </p:sp>
    </p:spTree>
    <p:extLst>
      <p:ext uri="{BB962C8B-B14F-4D97-AF65-F5344CB8AC3E}">
        <p14:creationId xmlns:p14="http://schemas.microsoft.com/office/powerpoint/2010/main" val="53870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numCol="1" anchor="t" anchorCtr="0" compatLnSpc="1">
            <a:prstTxWarp prst="textNoShape">
              <a:avLst/>
            </a:prstTxWarp>
          </a:bodyPr>
          <a:lstStyle/>
          <a:p>
            <a:r>
              <a:rPr lang="en-US" smtClean="0"/>
              <a:t>Based on students asking questions such as, “if you have sex while on your period you can’t get pregnant… if you drink vinegar you won’t get pregnant… if I douche after sex I won’t get pregnant”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fld id="{2236AC1D-A7DA-4714-9128-5E1350A0F3F1}" type="slidenum">
              <a:rPr lang="en-US" smtClean="0">
                <a:latin typeface="Arial" charset="0"/>
              </a:rPr>
              <a:pPr/>
              <a:t>47</a:t>
            </a:fld>
            <a:endParaRPr lang="en-US" smtClean="0">
              <a:latin typeface="Arial" charset="0"/>
            </a:endParaRPr>
          </a:p>
        </p:txBody>
      </p:sp>
      <p:sp>
        <p:nvSpPr>
          <p:cNvPr id="53251" name="Rectangle 2"/>
          <p:cNvSpPr>
            <a:spLocks noGrp="1" noRot="1" noChangeAspect="1" noChangeArrowheads="1" noTextEdit="1"/>
          </p:cNvSpPr>
          <p:nvPr>
            <p:ph type="sldImg"/>
          </p:nvPr>
        </p:nvSpPr>
        <p:spPr>
          <a:xfrm>
            <a:off x="1144588" y="685800"/>
            <a:ext cx="4572000" cy="3429000"/>
          </a:xfrm>
          <a:ln/>
        </p:spPr>
      </p:sp>
      <p:sp>
        <p:nvSpPr>
          <p:cNvPr id="53252"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Statutory</a:t>
            </a:r>
            <a:r>
              <a:rPr lang="en-US" baseline="0" dirty="0" smtClean="0"/>
              <a:t> Rape does not apply when the young people are the same age or within the age guidelines.  If someone was under the age of 13, there may be an investigation regarding the exact circumstances (drugs, alcohol, parent neglect, etc.).  Parents may also press charges even if the age difference isn’t violated if they believe their child was manipulated/coerced into engaging in the sexual act.  </a:t>
            </a:r>
            <a:endParaRPr lang="en-US" dirty="0"/>
          </a:p>
        </p:txBody>
      </p:sp>
      <p:sp>
        <p:nvSpPr>
          <p:cNvPr id="4" name="Slide Number Placeholder 3"/>
          <p:cNvSpPr>
            <a:spLocks noGrp="1"/>
          </p:cNvSpPr>
          <p:nvPr>
            <p:ph type="sldNum" sz="quarter" idx="10"/>
          </p:nvPr>
        </p:nvSpPr>
        <p:spPr/>
        <p:txBody>
          <a:bodyPr/>
          <a:lstStyle/>
          <a:p>
            <a:pPr>
              <a:defRPr/>
            </a:pPr>
            <a:fld id="{4AC4C1C1-0598-42FE-9565-2C0DA87B64D4}" type="slidenum">
              <a:rPr lang="en-US" smtClean="0"/>
              <a:pPr>
                <a:defRPr/>
              </a:pPr>
              <a:t>48</a:t>
            </a:fld>
            <a:endParaRPr lang="en-US"/>
          </a:p>
        </p:txBody>
      </p:sp>
    </p:spTree>
    <p:extLst>
      <p:ext uri="{BB962C8B-B14F-4D97-AF65-F5344CB8AC3E}">
        <p14:creationId xmlns:p14="http://schemas.microsoft.com/office/powerpoint/2010/main" val="3078967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all STIs have a great testing</a:t>
            </a:r>
            <a:r>
              <a:rPr lang="en-US" baseline="0" dirty="0" smtClean="0"/>
              <a:t> option.  HPV can only be tested for using a visual exam in men, women can have a pap smear.  Herpes blood tests are usually only done through a doctor’s office.  </a:t>
            </a:r>
            <a:endParaRPr lang="en-US" dirty="0"/>
          </a:p>
        </p:txBody>
      </p:sp>
      <p:sp>
        <p:nvSpPr>
          <p:cNvPr id="4" name="Slide Number Placeholder 3"/>
          <p:cNvSpPr>
            <a:spLocks noGrp="1"/>
          </p:cNvSpPr>
          <p:nvPr>
            <p:ph type="sldNum" sz="quarter" idx="10"/>
          </p:nvPr>
        </p:nvSpPr>
        <p:spPr/>
        <p:txBody>
          <a:bodyPr/>
          <a:lstStyle/>
          <a:p>
            <a:pPr>
              <a:defRPr/>
            </a:pPr>
            <a:fld id="{4AC4C1C1-0598-42FE-9565-2C0DA87B64D4}" type="slidenum">
              <a:rPr lang="en-US" smtClean="0"/>
              <a:pPr>
                <a:defRPr/>
              </a:pPr>
              <a:t>51</a:t>
            </a:fld>
            <a:endParaRPr lang="en-US"/>
          </a:p>
        </p:txBody>
      </p:sp>
    </p:spTree>
    <p:extLst>
      <p:ext uri="{BB962C8B-B14F-4D97-AF65-F5344CB8AC3E}">
        <p14:creationId xmlns:p14="http://schemas.microsoft.com/office/powerpoint/2010/main" val="3032942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 edit Master text styles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7" grpId="0" build="p" autoUpdateAnimBg="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 grpId="0" build="p"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4" grpId="0" build="p" autoUpdateAnimBg="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4" grpId="0" build="p" autoUpdateAnimBg="0"/>
      <p:bldP spid="5" grpId="0" build="p" autoUpdateAnimBg="0"/>
      <p:bldP spid="6" grpId="0" build="p" autoUpdateAnimBg="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blank" preserve="1">
  <p:cSld name="Blank">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 grpId="0" build="p"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lIns="152394" tIns="76197" rIns="152394" bIns="76197" anchor="b">
            <a:noAutofit/>
          </a:bodyPr>
          <a:lstStyle>
            <a:lvl1pPr algn="r">
              <a:buFont typeface="Arial" pitchFamily="34" charset="0"/>
              <a:buNone/>
              <a:defRPr>
                <a:solidFill>
                  <a:srgbClr val="000000"/>
                </a:solidFill>
                <a:effectLst/>
                <a:latin typeface="+mj-lt"/>
              </a:defRPr>
            </a:lvl1pPr>
          </a:lstStyle>
          <a:p>
            <a:pPr lvl="0"/>
            <a:r>
              <a:rPr lang="en-US" dirty="0" smtClean="0"/>
              <a:t>Click to edit Master text styles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 grpId="0" build="p" autoUpdateAnimBg="0"/>
      <p:bldP spid="4" grpId="0" build="p"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 edit Master text styles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7" grpId="0" build="p"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03250"/>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03250"/>
          </a:xfrm>
        </p:spPr>
        <p:txBody>
          <a:bodyPr/>
          <a:lstStyle/>
          <a:p>
            <a:r>
              <a:rPr lang="en-US"/>
              <a:t>Click to edit Master title style</a:t>
            </a:r>
          </a:p>
        </p:txBody>
      </p:sp>
      <p:sp>
        <p:nvSpPr>
          <p:cNvPr id="3" name="Table Placeholder 2"/>
          <p:cNvSpPr>
            <a:spLocks noGrp="1"/>
          </p:cNvSpPr>
          <p:nvPr>
            <p:ph type="tbl" idx="1"/>
          </p:nvPr>
        </p:nvSpPr>
        <p:spPr>
          <a:xfrm>
            <a:off x="381000" y="1412875"/>
            <a:ext cx="8382000" cy="2135188"/>
          </a:xfrm>
        </p:spPr>
        <p:txBody>
          <a:bodyPr/>
          <a:lstStyle/>
          <a:p>
            <a:pPr lvl="0"/>
            <a:endParaRPr lang="en-US" noProof="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preserve="1">
  <p:cSld name="Use for slides with Software Code">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2"/>
          <a:srcRect b="10452"/>
          <a:stretch>
            <a:fillRect/>
          </a:stretch>
        </p:blipFill>
        <p:spPr bwMode="auto">
          <a:xfrm>
            <a:off x="0" y="1300163"/>
            <a:ext cx="9144000" cy="5557837"/>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6">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6" grpId="0" build="p"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03250"/>
          </a:xfrm>
          <a:prstGeom prst="rect">
            <a:avLst/>
          </a:prstGeom>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7" name="Text Placeholder 2"/>
          <p:cNvSpPr>
            <a:spLocks noGrp="1"/>
          </p:cNvSpPr>
          <p:nvPr>
            <p:ph type="body" idx="1"/>
          </p:nvPr>
        </p:nvSpPr>
        <p:spPr bwMode="auto">
          <a:xfrm>
            <a:off x="381000" y="1412875"/>
            <a:ext cx="8382000" cy="21351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88" r:id="rId13"/>
    <p:sldLayoutId id="2147483689" r:id="rId14"/>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27">
                                            <p:txEl>
                                              <p:pRg st="1" end="1"/>
                                            </p:txEl>
                                          </p:spTgt>
                                        </p:tgtEl>
                                        <p:attrNameLst>
                                          <p:attrName>style.visibility</p:attrName>
                                        </p:attrNameLst>
                                      </p:cBhvr>
                                      <p:to>
                                        <p:strVal val="visible"/>
                                      </p:to>
                                    </p:set>
                                    <p:animEffect transition="in" filter="fade">
                                      <p:cBhvr>
                                        <p:cTn id="15" dur="2000"/>
                                        <p:tgtEl>
                                          <p:spTgt spid="10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7">
                                            <p:txEl>
                                              <p:pRg st="2" end="2"/>
                                            </p:txEl>
                                          </p:spTgt>
                                        </p:tgtEl>
                                        <p:attrNameLst>
                                          <p:attrName>style.visibility</p:attrName>
                                        </p:attrNameLst>
                                      </p:cBhvr>
                                      <p:to>
                                        <p:strVal val="visible"/>
                                      </p:to>
                                    </p:set>
                                    <p:animEffect transition="in" filter="fade">
                                      <p:cBhvr>
                                        <p:cTn id="18" dur="2000"/>
                                        <p:tgtEl>
                                          <p:spTgt spid="10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27">
                                            <p:txEl>
                                              <p:pRg st="3" end="3"/>
                                            </p:txEl>
                                          </p:spTgt>
                                        </p:tgtEl>
                                        <p:attrNameLst>
                                          <p:attrName>style.visibility</p:attrName>
                                        </p:attrNameLst>
                                      </p:cBhvr>
                                      <p:to>
                                        <p:strVal val="visible"/>
                                      </p:to>
                                    </p:set>
                                    <p:animEffect transition="in" filter="fade">
                                      <p:cBhvr>
                                        <p:cTn id="21" dur="2000"/>
                                        <p:tgtEl>
                                          <p:spTgt spid="10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27">
                                            <p:txEl>
                                              <p:pRg st="4" end="4"/>
                                            </p:txEl>
                                          </p:spTgt>
                                        </p:tgtEl>
                                        <p:attrNameLst>
                                          <p:attrName>style.visibility</p:attrName>
                                        </p:attrNameLst>
                                      </p:cBhvr>
                                      <p:to>
                                        <p:strVal val="visible"/>
                                      </p:to>
                                    </p:set>
                                    <p:animEffect transition="in" filter="fade">
                                      <p:cBhvr>
                                        <p:cTn id="24" dur="2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27" grpId="0" build="p">
        <p:tmplLst>
          <p:tmpl lvl="1">
            <p:tnLst>
              <p:par>
                <p:cTn presetID="10"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txStyles>
    <p:titleStyle>
      <a:lvl1pPr algn="ctr" defTabSz="912813" rtl="0" eaLnBrk="0" fontAlgn="base" hangingPunct="0">
        <a:lnSpc>
          <a:spcPct val="90000"/>
        </a:lnSpc>
        <a:spcBef>
          <a:spcPct val="0"/>
        </a:spcBef>
        <a:spcAft>
          <a:spcPct val="0"/>
        </a:spcAft>
        <a:defRPr lang="en-US" sz="4400" kern="1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Comic Sans MS" pitchFamily="66" charset="0"/>
          <a:ea typeface="+mn-ea"/>
          <a:cs typeface="Arial" charset="0"/>
        </a:defRPr>
      </a:lvl1pPr>
      <a:lvl2pPr algn="ctr" defTabSz="912813" rtl="0" eaLnBrk="0" fontAlgn="base" hangingPunct="0">
        <a:lnSpc>
          <a:spcPct val="90000"/>
        </a:lnSpc>
        <a:spcBef>
          <a:spcPct val="0"/>
        </a:spcBef>
        <a:spcAft>
          <a:spcPct val="0"/>
        </a:spcAft>
        <a:defRPr sz="4400">
          <a:solidFill>
            <a:schemeClr val="tx1"/>
          </a:solidFill>
          <a:latin typeface="Comic Sans MS" pitchFamily="66" charset="0"/>
          <a:cs typeface="Arial" charset="0"/>
        </a:defRPr>
      </a:lvl2pPr>
      <a:lvl3pPr algn="ctr" defTabSz="912813" rtl="0" eaLnBrk="0" fontAlgn="base" hangingPunct="0">
        <a:lnSpc>
          <a:spcPct val="90000"/>
        </a:lnSpc>
        <a:spcBef>
          <a:spcPct val="0"/>
        </a:spcBef>
        <a:spcAft>
          <a:spcPct val="0"/>
        </a:spcAft>
        <a:defRPr sz="4400">
          <a:solidFill>
            <a:schemeClr val="tx1"/>
          </a:solidFill>
          <a:latin typeface="Comic Sans MS" pitchFamily="66" charset="0"/>
          <a:cs typeface="Arial" charset="0"/>
        </a:defRPr>
      </a:lvl3pPr>
      <a:lvl4pPr algn="ctr" defTabSz="912813" rtl="0" eaLnBrk="0" fontAlgn="base" hangingPunct="0">
        <a:lnSpc>
          <a:spcPct val="90000"/>
        </a:lnSpc>
        <a:spcBef>
          <a:spcPct val="0"/>
        </a:spcBef>
        <a:spcAft>
          <a:spcPct val="0"/>
        </a:spcAft>
        <a:defRPr sz="4400">
          <a:solidFill>
            <a:schemeClr val="tx1"/>
          </a:solidFill>
          <a:latin typeface="Comic Sans MS" pitchFamily="66" charset="0"/>
          <a:cs typeface="Arial" charset="0"/>
        </a:defRPr>
      </a:lvl4pPr>
      <a:lvl5pPr algn="ctr" defTabSz="912813" rtl="0" eaLnBrk="0" fontAlgn="base" hangingPunct="0">
        <a:lnSpc>
          <a:spcPct val="90000"/>
        </a:lnSpc>
        <a:spcBef>
          <a:spcPct val="0"/>
        </a:spcBef>
        <a:spcAft>
          <a:spcPct val="0"/>
        </a:spcAft>
        <a:defRPr sz="4400">
          <a:solidFill>
            <a:schemeClr val="tx1"/>
          </a:solidFill>
          <a:latin typeface="Comic Sans MS" pitchFamily="66" charset="0"/>
          <a:cs typeface="Arial"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charset="0"/>
        </a:defRPr>
      </a:lvl9pPr>
    </p:titleStyle>
    <p:bodyStyle>
      <a:lvl1pPr marL="396875" indent="-396875" algn="l" defTabSz="912813" rtl="0" eaLnBrk="0" fontAlgn="base" hangingPunct="0">
        <a:lnSpc>
          <a:spcPct val="90000"/>
        </a:lnSpc>
        <a:spcBef>
          <a:spcPct val="20000"/>
        </a:spcBef>
        <a:spcAft>
          <a:spcPct val="0"/>
        </a:spcAft>
        <a:buBlip>
          <a:blip r:embed="rId17"/>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8"/>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16386" name="Picture 3" descr="white rectangle.png"/>
          <p:cNvPicPr>
            <a:picLocks noChangeAspect="1"/>
          </p:cNvPicPr>
          <p:nvPr/>
        </p:nvPicPr>
        <p:blipFill>
          <a:blip r:embed="rId4"/>
          <a:srcRect b="10452"/>
          <a:stretch>
            <a:fillRect/>
          </a:stretch>
        </p:blipFill>
        <p:spPr bwMode="auto">
          <a:xfrm>
            <a:off x="0" y="1300163"/>
            <a:ext cx="9144000" cy="5557837"/>
          </a:xfrm>
          <a:prstGeom prst="rect">
            <a:avLst/>
          </a:prstGeom>
          <a:noFill/>
          <a:ln w="9525">
            <a:noFill/>
            <a:miter lim="800000"/>
            <a:headEnd/>
            <a:tailEnd/>
          </a:ln>
        </p:spPr>
      </p:pic>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16388" name="Text Placeholder 2"/>
          <p:cNvSpPr>
            <a:spLocks noGrp="1"/>
          </p:cNvSpPr>
          <p:nvPr>
            <p:ph type="body" idx="1"/>
          </p:nvPr>
        </p:nvSpPr>
        <p:spPr bwMode="auto">
          <a:xfrm>
            <a:off x="722313" y="1905000"/>
            <a:ext cx="8040687" cy="21082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02"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8">
                                            <p:txEl>
                                              <p:pRg st="0" end="0"/>
                                            </p:txEl>
                                          </p:spTgt>
                                        </p:tgtEl>
                                        <p:attrNameLst>
                                          <p:attrName>style.visibility</p:attrName>
                                        </p:attrNameLst>
                                      </p:cBhvr>
                                      <p:to>
                                        <p:strVal val="visible"/>
                                      </p:to>
                                    </p:set>
                                    <p:animEffect transition="in" filter="fade">
                                      <p:cBhvr>
                                        <p:cTn id="12" dur="2000"/>
                                        <p:tgtEl>
                                          <p:spTgt spid="16388">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388">
                                            <p:txEl>
                                              <p:pRg st="1" end="1"/>
                                            </p:txEl>
                                          </p:spTgt>
                                        </p:tgtEl>
                                        <p:attrNameLst>
                                          <p:attrName>style.visibility</p:attrName>
                                        </p:attrNameLst>
                                      </p:cBhvr>
                                      <p:to>
                                        <p:strVal val="visible"/>
                                      </p:to>
                                    </p:set>
                                    <p:animEffect transition="in" filter="fade">
                                      <p:cBhvr>
                                        <p:cTn id="15" dur="2000"/>
                                        <p:tgtEl>
                                          <p:spTgt spid="16388">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388">
                                            <p:txEl>
                                              <p:pRg st="2" end="2"/>
                                            </p:txEl>
                                          </p:spTgt>
                                        </p:tgtEl>
                                        <p:attrNameLst>
                                          <p:attrName>style.visibility</p:attrName>
                                        </p:attrNameLst>
                                      </p:cBhvr>
                                      <p:to>
                                        <p:strVal val="visible"/>
                                      </p:to>
                                    </p:set>
                                    <p:animEffect transition="in" filter="fade">
                                      <p:cBhvr>
                                        <p:cTn id="18" dur="2000"/>
                                        <p:tgtEl>
                                          <p:spTgt spid="16388">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388">
                                            <p:txEl>
                                              <p:pRg st="3" end="3"/>
                                            </p:txEl>
                                          </p:spTgt>
                                        </p:tgtEl>
                                        <p:attrNameLst>
                                          <p:attrName>style.visibility</p:attrName>
                                        </p:attrNameLst>
                                      </p:cBhvr>
                                      <p:to>
                                        <p:strVal val="visible"/>
                                      </p:to>
                                    </p:set>
                                    <p:animEffect transition="in" filter="fade">
                                      <p:cBhvr>
                                        <p:cTn id="21" dur="2000"/>
                                        <p:tgtEl>
                                          <p:spTgt spid="16388">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388">
                                            <p:txEl>
                                              <p:pRg st="4" end="4"/>
                                            </p:txEl>
                                          </p:spTgt>
                                        </p:tgtEl>
                                        <p:attrNameLst>
                                          <p:attrName>style.visibility</p:attrName>
                                        </p:attrNameLst>
                                      </p:cBhvr>
                                      <p:to>
                                        <p:strVal val="visible"/>
                                      </p:to>
                                    </p:set>
                                    <p:animEffect transition="in" filter="fade">
                                      <p:cBhvr>
                                        <p:cTn id="24" dur="2000"/>
                                        <p:tgtEl>
                                          <p:spTgt spid="1638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388" grpId="0" build="p">
        <p:tmplLst>
          <p:tmpl lvl="1">
            <p:tnLst>
              <p:par>
                <p:cTn presetID="10" presetClass="entr" presetSubtype="0" fill="hold" nodeType="clickEffect">
                  <p:stCondLst>
                    <p:cond delay="0"/>
                  </p:stCondLst>
                  <p:childTnLst>
                    <p:set>
                      <p:cBhvr>
                        <p:cTn dur="1" fill="hold">
                          <p:stCondLst>
                            <p:cond delay="0"/>
                          </p:stCondLst>
                        </p:cTn>
                        <p:tgtEl>
                          <p:spTgt spid="16388"/>
                        </p:tgtEl>
                        <p:attrNameLst>
                          <p:attrName>style.visibility</p:attrName>
                        </p:attrNameLst>
                      </p:cBhvr>
                      <p:to>
                        <p:strVal val="visible"/>
                      </p:to>
                    </p:set>
                    <p:animEffect transition="in" filter="fade">
                      <p:cBhvr>
                        <p:cTn dur="2000"/>
                        <p:tgtEl>
                          <p:spTgt spid="16388"/>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6388"/>
                        </p:tgtEl>
                        <p:attrNameLst>
                          <p:attrName>style.visibility</p:attrName>
                        </p:attrNameLst>
                      </p:cBhvr>
                      <p:to>
                        <p:strVal val="visible"/>
                      </p:to>
                    </p:set>
                    <p:animEffect transition="in" filter="fade">
                      <p:cBhvr>
                        <p:cTn dur="2000"/>
                        <p:tgtEl>
                          <p:spTgt spid="16388"/>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6388"/>
                        </p:tgtEl>
                        <p:attrNameLst>
                          <p:attrName>style.visibility</p:attrName>
                        </p:attrNameLst>
                      </p:cBhvr>
                      <p:to>
                        <p:strVal val="visible"/>
                      </p:to>
                    </p:set>
                    <p:animEffect transition="in" filter="fade">
                      <p:cBhvr>
                        <p:cTn dur="2000"/>
                        <p:tgtEl>
                          <p:spTgt spid="16388"/>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6388"/>
                        </p:tgtEl>
                        <p:attrNameLst>
                          <p:attrName>style.visibility</p:attrName>
                        </p:attrNameLst>
                      </p:cBhvr>
                      <p:to>
                        <p:strVal val="visible"/>
                      </p:to>
                    </p:set>
                    <p:animEffect transition="in" filter="fade">
                      <p:cBhvr>
                        <p:cTn dur="2000"/>
                        <p:tgtEl>
                          <p:spTgt spid="16388"/>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6388"/>
                        </p:tgtEl>
                        <p:attrNameLst>
                          <p:attrName>style.visibility</p:attrName>
                        </p:attrNameLst>
                      </p:cBhvr>
                      <p:to>
                        <p:strVal val="visible"/>
                      </p:to>
                    </p:set>
                    <p:animEffect transition="in" filter="fade">
                      <p:cBhvr>
                        <p:cTn dur="2000"/>
                        <p:tgtEl>
                          <p:spTgt spid="16388"/>
                        </p:tgtEl>
                      </p:cBhvr>
                    </p:animEffect>
                  </p:childTnLst>
                </p:cTn>
              </p:par>
            </p:tnLst>
          </p:tmpl>
        </p:tmplLst>
      </p:bldP>
    </p:bldLst>
  </p:timing>
  <p:txStyles>
    <p:titleStyle>
      <a:lvl1pPr algn="l" defTabSz="912813" rtl="0" eaLnBrk="0" fontAlgn="base" hangingPunct="0">
        <a:lnSpc>
          <a:spcPct val="90000"/>
        </a:lnSpc>
        <a:spcBef>
          <a:spcPct val="0"/>
        </a:spcBef>
        <a:spcAft>
          <a:spcPct val="0"/>
        </a:spcAft>
        <a:defRPr lang="en-US" sz="4800" kern="1200" spc="-125"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charset="0"/>
        </a:defRPr>
      </a:lvl9pPr>
    </p:titleStyle>
    <p:bodyStyle>
      <a:lvl1pPr marL="342900" indent="-342900" algn="l" defTabSz="912813" rtl="0" eaLnBrk="0" fontAlgn="base" hangingPunct="0">
        <a:lnSpc>
          <a:spcPct val="90000"/>
        </a:lnSpc>
        <a:spcBef>
          <a:spcPct val="20000"/>
        </a:spcBef>
        <a:spcAft>
          <a:spcPct val="0"/>
        </a:spcAft>
        <a:buFont typeface="Arial" charset="0"/>
        <a:defRPr sz="3000" b="1" kern="1200">
          <a:solidFill>
            <a:schemeClr val="tx1"/>
          </a:solidFill>
          <a:latin typeface="Courier New" pitchFamily="49" charset="0"/>
          <a:ea typeface="+mn-ea"/>
          <a:cs typeface="Courier New" pitchFamily="49" charset="0"/>
        </a:defRPr>
      </a:lvl1pPr>
      <a:lvl2pPr marL="384175" indent="-6350" algn="l" defTabSz="912813" rtl="0" eaLnBrk="0" fontAlgn="base" hangingPunct="0">
        <a:lnSpc>
          <a:spcPct val="90000"/>
        </a:lnSpc>
        <a:spcBef>
          <a:spcPct val="20000"/>
        </a:spcBef>
        <a:spcAft>
          <a:spcPct val="0"/>
        </a:spcAft>
        <a:buFont typeface="Arial" charset="0"/>
        <a:defRPr sz="2800" b="1" kern="1200">
          <a:solidFill>
            <a:schemeClr val="tx1"/>
          </a:solidFill>
          <a:latin typeface="Courier New" pitchFamily="49" charset="0"/>
          <a:ea typeface="+mn-ea"/>
          <a:cs typeface="Courier New" pitchFamily="49" charset="0"/>
        </a:defRPr>
      </a:lvl2pPr>
      <a:lvl3pPr marL="760413" indent="-6350" algn="l" defTabSz="912813" rtl="0" eaLnBrk="0" fontAlgn="base" hangingPunct="0">
        <a:lnSpc>
          <a:spcPct val="90000"/>
        </a:lnSpc>
        <a:spcBef>
          <a:spcPct val="20000"/>
        </a:spcBef>
        <a:spcAft>
          <a:spcPct val="0"/>
        </a:spcAft>
        <a:buFont typeface="Arial" charset="0"/>
        <a:defRPr sz="2400" b="1" kern="1200">
          <a:solidFill>
            <a:schemeClr val="tx1"/>
          </a:solidFill>
          <a:latin typeface="Courier New" pitchFamily="49" charset="0"/>
          <a:ea typeface="+mn-ea"/>
          <a:cs typeface="Courier New" pitchFamily="49" charset="0"/>
        </a:defRPr>
      </a:lvl3pPr>
      <a:lvl4pPr marL="1093788" indent="6350" algn="l" defTabSz="912813" rtl="0" eaLnBrk="0" fontAlgn="base" hangingPunct="0">
        <a:lnSpc>
          <a:spcPct val="90000"/>
        </a:lnSpc>
        <a:spcBef>
          <a:spcPct val="20000"/>
        </a:spcBef>
        <a:spcAft>
          <a:spcPct val="0"/>
        </a:spcAft>
        <a:buFont typeface="Arial" charset="0"/>
        <a:defRPr sz="2400" b="1" kern="1200">
          <a:solidFill>
            <a:schemeClr val="tx1"/>
          </a:solidFill>
          <a:latin typeface="Courier New" pitchFamily="49" charset="0"/>
          <a:ea typeface="+mn-ea"/>
          <a:cs typeface="Courier New" pitchFamily="49" charset="0"/>
        </a:defRPr>
      </a:lvl4pPr>
      <a:lvl5pPr marL="1425575" indent="403225" algn="l" defTabSz="912813" rtl="0" eaLnBrk="0" fontAlgn="base" hangingPunct="0">
        <a:lnSpc>
          <a:spcPct val="90000"/>
        </a:lnSpc>
        <a:spcBef>
          <a:spcPct val="20000"/>
        </a:spcBef>
        <a:spcAft>
          <a:spcPct val="0"/>
        </a:spcAft>
        <a:buFont typeface="Arial" charset="0"/>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2.xml"/><Relationship Id="rId5" Type="http://schemas.openxmlformats.org/officeDocument/2006/relationships/image" Target="../media/image18.jpeg"/><Relationship Id="rId4" Type="http://schemas.openxmlformats.org/officeDocument/2006/relationships/image" Target="../media/image17.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image" Target="../media/image33.jpe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www.watchmojo.com/blogs/images/birthcontrolpills.jpg" TargetMode="Externa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images.google.com/imgres?imgurl=http://jerkmag.files.wordpress.com/2009/03/nm_plan_b_070914_ms.jpg&amp;imgrefurl=http://jerkmag.wordpress.com/2009/03/31/plan-b-made-for-women-17-and-up/&amp;usg=__fDQdqgLVeB9kc_G-guOyooRNemw=&amp;h=310&amp;w=413&amp;sz=26&amp;hl=en&amp;start=2&amp;um=1&amp;itbs=1&amp;tbnid=b4wJXmp_Hh0TsM:&amp;tbnh=94&amp;tbnw=125&amp;prev=/images?q=plan+B&amp;hl=en&amp;rlz=1T4IBMA_enUS315US249&amp;sa=N&amp;um=1" TargetMode="External"/><Relationship Id="rId1" Type="http://schemas.openxmlformats.org/officeDocument/2006/relationships/slideLayout" Target="../slideLayouts/slideLayout5.xml"/><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42.wmf"/></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ctrTitle"/>
          </p:nvPr>
        </p:nvSpPr>
        <p:spPr bwMode="auto">
          <a:xfrm>
            <a:off x="685800" y="2130425"/>
            <a:ext cx="7772400" cy="1329595"/>
          </a:xfrm>
        </p:spPr>
        <p:txBody>
          <a:bodyPr>
            <a:spAutoFit/>
          </a:bodyPr>
          <a:lstStyle/>
          <a:p>
            <a:pPr>
              <a:defRPr/>
            </a:pPr>
            <a:r>
              <a:rPr lang="en-US" sz="4800" dirty="0" smtClean="0">
                <a:ln>
                  <a:noFill/>
                </a:ln>
                <a:solidFill>
                  <a:schemeClr val="tx1"/>
                </a:solidFill>
                <a:effectLst/>
              </a:rPr>
              <a:t>8</a:t>
            </a:r>
            <a:r>
              <a:rPr lang="en-US" sz="4800" baseline="30000" dirty="0" smtClean="0">
                <a:ln>
                  <a:noFill/>
                </a:ln>
                <a:solidFill>
                  <a:schemeClr val="tx1"/>
                </a:solidFill>
                <a:effectLst/>
              </a:rPr>
              <a:t>th</a:t>
            </a:r>
            <a:r>
              <a:rPr lang="en-US" sz="4800" dirty="0" smtClean="0">
                <a:ln>
                  <a:noFill/>
                </a:ln>
                <a:solidFill>
                  <a:schemeClr val="tx1"/>
                </a:solidFill>
                <a:effectLst/>
              </a:rPr>
              <a:t> Grade Reproductive </a:t>
            </a:r>
            <a:br>
              <a:rPr lang="en-US" sz="4800" dirty="0" smtClean="0">
                <a:ln>
                  <a:noFill/>
                </a:ln>
                <a:solidFill>
                  <a:schemeClr val="tx1"/>
                </a:solidFill>
                <a:effectLst/>
              </a:rPr>
            </a:br>
            <a:r>
              <a:rPr lang="en-US" sz="4800" dirty="0" smtClean="0">
                <a:ln>
                  <a:noFill/>
                </a:ln>
                <a:solidFill>
                  <a:schemeClr val="tx1"/>
                </a:solidFill>
                <a:effectLst/>
              </a:rPr>
              <a:t>Health &amp; Safety</a:t>
            </a:r>
            <a:endParaRPr sz="4800" dirty="0" smtClean="0">
              <a:ln>
                <a:noFill/>
              </a:ln>
              <a:solidFill>
                <a:schemeClr val="tx1"/>
              </a:solidFill>
              <a:effectLst/>
            </a:endParaRPr>
          </a:p>
        </p:txBody>
      </p:sp>
      <p:sp>
        <p:nvSpPr>
          <p:cNvPr id="19458" name="Rectangle 3"/>
          <p:cNvSpPr>
            <a:spLocks noGrp="1"/>
          </p:cNvSpPr>
          <p:nvPr>
            <p:ph type="subTitle" idx="1"/>
          </p:nvPr>
        </p:nvSpPr>
        <p:spPr>
          <a:xfrm>
            <a:off x="1371600" y="3886200"/>
            <a:ext cx="6400800" cy="1752600"/>
          </a:xfrm>
        </p:spPr>
        <p:txBody>
          <a:bodyPr>
            <a:spAutoFit/>
          </a:bodyPr>
          <a:lstStyle/>
          <a:p>
            <a:pPr algn="ctr">
              <a:spcBef>
                <a:spcPct val="20000"/>
              </a:spcBef>
            </a:pPr>
            <a:endParaRPr lang="en-US" smtClean="0">
              <a:solidFill>
                <a:schemeClr val="tx1"/>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bwMode="auto"/>
        <p:txBody>
          <a:bodyPr/>
          <a:lstStyle/>
          <a:p>
            <a:pPr>
              <a:defRPr/>
            </a:pPr>
            <a:r>
              <a:rPr smtClean="0">
                <a:ln>
                  <a:noFill/>
                </a:ln>
                <a:solidFill>
                  <a:schemeClr val="tx1"/>
                </a:solidFill>
                <a:effectLst/>
              </a:rPr>
              <a:t>This class again?  Really?</a:t>
            </a:r>
          </a:p>
        </p:txBody>
      </p:sp>
      <p:sp>
        <p:nvSpPr>
          <p:cNvPr id="20482" name="Rectangle 3"/>
          <p:cNvSpPr>
            <a:spLocks noGrp="1"/>
          </p:cNvSpPr>
          <p:nvPr>
            <p:ph type="body" idx="1"/>
          </p:nvPr>
        </p:nvSpPr>
        <p:spPr>
          <a:xfrm>
            <a:off x="381000" y="1412875"/>
            <a:ext cx="8382000" cy="4768850"/>
          </a:xfrm>
        </p:spPr>
        <p:txBody>
          <a:bodyPr/>
          <a:lstStyle/>
          <a:p>
            <a:r>
              <a:rPr lang="en-US" smtClean="0"/>
              <a:t>Why do you think we keep having this class?</a:t>
            </a:r>
          </a:p>
          <a:p>
            <a:r>
              <a:rPr lang="en-US" smtClean="0"/>
              <a:t>Have you noticed more relationships happening in the past year among your peers?</a:t>
            </a:r>
          </a:p>
          <a:p>
            <a:r>
              <a:rPr lang="en-US" smtClean="0"/>
              <a:t>Are teens your age under pressure to get involved with relationships or even with sex?</a:t>
            </a:r>
          </a:p>
          <a:p>
            <a:r>
              <a:rPr lang="en-US" smtClean="0"/>
              <a:t>Do you think someone your age is responsible enough to deal with the possible consequences of a pregnancy or an STD?</a:t>
            </a:r>
          </a:p>
          <a:p>
            <a:r>
              <a:rPr lang="en-US" smtClean="0"/>
              <a:t>What advice would you give to younger students about relationships and sex?</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bwMode="auto"/>
        <p:txBody>
          <a:bodyPr/>
          <a:lstStyle/>
          <a:p>
            <a:pPr>
              <a:defRPr/>
            </a:pPr>
            <a:r>
              <a:rPr smtClean="0">
                <a:ln>
                  <a:noFill/>
                </a:ln>
                <a:solidFill>
                  <a:schemeClr val="tx1"/>
                </a:solidFill>
                <a:effectLst/>
              </a:rPr>
              <a:t>Review</a:t>
            </a:r>
          </a:p>
        </p:txBody>
      </p:sp>
      <p:sp>
        <p:nvSpPr>
          <p:cNvPr id="21506" name="Rectangle 3"/>
          <p:cNvSpPr>
            <a:spLocks noGrp="1"/>
          </p:cNvSpPr>
          <p:nvPr>
            <p:ph type="body" idx="1"/>
          </p:nvPr>
        </p:nvSpPr>
        <p:spPr>
          <a:xfrm>
            <a:off x="0" y="1447800"/>
            <a:ext cx="9144000" cy="5461495"/>
          </a:xfrm>
        </p:spPr>
        <p:txBody>
          <a:bodyPr/>
          <a:lstStyle/>
          <a:p>
            <a:r>
              <a:rPr lang="en-US" sz="4000" b="1" i="1" dirty="0" smtClean="0">
                <a:latin typeface="Bell MT" pitchFamily="18" charset="0"/>
              </a:rPr>
              <a:t>Anytime another person</a:t>
            </a:r>
            <a:r>
              <a:rPr lang="en-US" sz="4000" b="1" i="1" dirty="0" smtClean="0"/>
              <a:t>’</a:t>
            </a:r>
            <a:r>
              <a:rPr lang="en-US" sz="4000" b="1" i="1" dirty="0" smtClean="0">
                <a:latin typeface="Bell MT" pitchFamily="18" charset="0"/>
              </a:rPr>
              <a:t>s genitals becomes involved, some form of sex has occurred.  </a:t>
            </a:r>
          </a:p>
          <a:p>
            <a:r>
              <a:rPr lang="en-US" sz="3500" dirty="0" smtClean="0">
                <a:latin typeface="Bell MT" pitchFamily="18" charset="0"/>
              </a:rPr>
              <a:t>Each type of sexual activity puts you at risk for STDs.  </a:t>
            </a:r>
            <a:r>
              <a:rPr lang="en-US" sz="4000" b="1" u="sng" dirty="0" smtClean="0">
                <a:latin typeface="Bell MT" pitchFamily="18" charset="0"/>
              </a:rPr>
              <a:t>Sex is sex.</a:t>
            </a:r>
          </a:p>
          <a:p>
            <a:r>
              <a:rPr lang="en-US" b="1" dirty="0" smtClean="0"/>
              <a:t>Pregnancy is another risk of sex</a:t>
            </a:r>
          </a:p>
          <a:p>
            <a:pPr lvl="1"/>
            <a:r>
              <a:rPr lang="en-US" dirty="0" smtClean="0"/>
              <a:t>Iredell County continues to have close to 200 pregnancies each year to teen girls</a:t>
            </a:r>
          </a:p>
          <a:p>
            <a:pPr lvl="1"/>
            <a:r>
              <a:rPr lang="en-US" dirty="0" smtClean="0"/>
              <a:t>As soon as females start menstruating, if they begin having sexual intercourse with males they can become pregnant</a:t>
            </a:r>
          </a:p>
        </p:txBody>
      </p:sp>
      <p:pic>
        <p:nvPicPr>
          <p:cNvPr id="21507" name="Picture 4" descr="MCj03036550000[1]"/>
          <p:cNvPicPr>
            <a:picLocks noChangeAspect="1" noChangeArrowheads="1"/>
          </p:cNvPicPr>
          <p:nvPr/>
        </p:nvPicPr>
        <p:blipFill>
          <a:blip r:embed="rId2"/>
          <a:srcRect/>
          <a:stretch>
            <a:fillRect/>
          </a:stretch>
        </p:blipFill>
        <p:spPr bwMode="auto">
          <a:xfrm>
            <a:off x="8112125" y="0"/>
            <a:ext cx="1031875" cy="1524000"/>
          </a:xfrm>
          <a:prstGeom prst="rect">
            <a:avLst/>
          </a:prstGeom>
          <a:noFill/>
          <a:ln w="9525">
            <a:noFill/>
            <a:miter lim="800000"/>
            <a:headEnd/>
            <a:tailEnd/>
          </a:ln>
        </p:spPr>
      </p:pic>
      <p:pic>
        <p:nvPicPr>
          <p:cNvPr id="21508" name="Picture 5" descr="MCj03036530000[1]"/>
          <p:cNvPicPr>
            <a:picLocks noChangeAspect="1" noChangeArrowheads="1"/>
          </p:cNvPicPr>
          <p:nvPr/>
        </p:nvPicPr>
        <p:blipFill>
          <a:blip r:embed="rId3"/>
          <a:srcRect/>
          <a:stretch>
            <a:fillRect/>
          </a:stretch>
        </p:blipFill>
        <p:spPr bwMode="auto">
          <a:xfrm>
            <a:off x="0" y="0"/>
            <a:ext cx="1160463" cy="1371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3" descr="MC900441459[1]"/>
          <p:cNvPicPr>
            <a:picLocks noChangeAspect="1" noChangeArrowheads="1"/>
          </p:cNvPicPr>
          <p:nvPr/>
        </p:nvPicPr>
        <p:blipFill>
          <a:blip r:embed="rId2"/>
          <a:srcRect/>
          <a:stretch>
            <a:fillRect/>
          </a:stretch>
        </p:blipFill>
        <p:spPr bwMode="auto">
          <a:xfrm rot="-1495841">
            <a:off x="0" y="1447800"/>
            <a:ext cx="2744788" cy="2744788"/>
          </a:xfrm>
          <a:prstGeom prst="rect">
            <a:avLst/>
          </a:prstGeom>
          <a:noFill/>
          <a:ln w="9525">
            <a:noFill/>
            <a:miter lim="800000"/>
            <a:headEnd/>
            <a:tailEnd/>
          </a:ln>
        </p:spPr>
      </p:pic>
      <p:sp>
        <p:nvSpPr>
          <p:cNvPr id="22530" name="Rectangle 2"/>
          <p:cNvSpPr>
            <a:spLocks noGrp="1"/>
          </p:cNvSpPr>
          <p:nvPr>
            <p:ph type="body" idx="1"/>
          </p:nvPr>
        </p:nvSpPr>
        <p:spPr>
          <a:xfrm>
            <a:off x="304800" y="1295400"/>
            <a:ext cx="8382000" cy="2743200"/>
          </a:xfrm>
        </p:spPr>
        <p:txBody>
          <a:bodyPr/>
          <a:lstStyle/>
          <a:p>
            <a:pPr algn="ctr">
              <a:buFontTx/>
              <a:buNone/>
            </a:pPr>
            <a:r>
              <a:rPr lang="en-US" sz="4500" smtClean="0"/>
              <a:t>What is abstinence?</a:t>
            </a:r>
          </a:p>
          <a:p>
            <a:pPr algn="ctr">
              <a:buFontTx/>
              <a:buNone/>
            </a:pPr>
            <a:endParaRPr lang="en-US" sz="4500" smtClean="0"/>
          </a:p>
          <a:p>
            <a:pPr algn="ctr">
              <a:buFontTx/>
              <a:buNone/>
            </a:pPr>
            <a:r>
              <a:rPr lang="en-US" sz="4500" smtClean="0"/>
              <a:t>What are some positive side effects of being abstinent from sex?</a:t>
            </a:r>
          </a:p>
        </p:txBody>
      </p:sp>
      <p:pic>
        <p:nvPicPr>
          <p:cNvPr id="22531" name="Picture 4" descr="MP900314164[1]"/>
          <p:cNvPicPr>
            <a:picLocks noChangeAspect="1" noChangeArrowheads="1"/>
          </p:cNvPicPr>
          <p:nvPr/>
        </p:nvPicPr>
        <p:blipFill>
          <a:blip r:embed="rId3"/>
          <a:srcRect/>
          <a:stretch>
            <a:fillRect/>
          </a:stretch>
        </p:blipFill>
        <p:spPr bwMode="auto">
          <a:xfrm rot="1221063">
            <a:off x="3657600" y="4648200"/>
            <a:ext cx="2438400" cy="1495425"/>
          </a:xfrm>
          <a:prstGeom prst="rect">
            <a:avLst/>
          </a:prstGeom>
          <a:noFill/>
          <a:ln w="9525">
            <a:noFill/>
            <a:miter lim="800000"/>
            <a:headEnd/>
            <a:tailEnd/>
          </a:ln>
        </p:spPr>
      </p:pic>
      <p:pic>
        <p:nvPicPr>
          <p:cNvPr id="22532" name="Picture 5"/>
          <p:cNvPicPr>
            <a:picLocks noChangeAspect="1" noChangeArrowheads="1"/>
          </p:cNvPicPr>
          <p:nvPr/>
        </p:nvPicPr>
        <p:blipFill>
          <a:blip r:embed="rId4"/>
          <a:srcRect/>
          <a:stretch>
            <a:fillRect/>
          </a:stretch>
        </p:blipFill>
        <p:spPr bwMode="auto">
          <a:xfrm>
            <a:off x="7239000" y="990600"/>
            <a:ext cx="1905000" cy="17208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bwMode="auto"/>
        <p:txBody>
          <a:bodyPr/>
          <a:lstStyle/>
          <a:p>
            <a:pPr>
              <a:defRPr/>
            </a:pPr>
            <a:r>
              <a:rPr smtClean="0">
                <a:ln>
                  <a:noFill/>
                </a:ln>
                <a:solidFill>
                  <a:schemeClr val="tx1"/>
                </a:solidFill>
                <a:effectLst/>
              </a:rPr>
              <a:t>Decisions</a:t>
            </a:r>
          </a:p>
        </p:txBody>
      </p:sp>
      <p:sp>
        <p:nvSpPr>
          <p:cNvPr id="23554" name="Rectangle 3"/>
          <p:cNvSpPr>
            <a:spLocks noGrp="1"/>
          </p:cNvSpPr>
          <p:nvPr>
            <p:ph type="body" idx="1"/>
          </p:nvPr>
        </p:nvSpPr>
        <p:spPr>
          <a:xfrm>
            <a:off x="457200" y="1066800"/>
            <a:ext cx="8229600" cy="5837238"/>
          </a:xfrm>
        </p:spPr>
        <p:txBody>
          <a:bodyPr/>
          <a:lstStyle/>
          <a:p>
            <a:r>
              <a:rPr lang="en-US" smtClean="0"/>
              <a:t>What kinds of things can get in the way of making good decisions about sex and relationships?</a:t>
            </a:r>
          </a:p>
          <a:p>
            <a:endParaRPr lang="en-US" smtClean="0"/>
          </a:p>
          <a:p>
            <a:endParaRPr lang="en-US" smtClean="0"/>
          </a:p>
          <a:p>
            <a:endParaRPr lang="en-US" smtClean="0"/>
          </a:p>
          <a:p>
            <a:r>
              <a:rPr lang="en-US" smtClean="0"/>
              <a:t>What are some ways we can make healthier decisions?</a:t>
            </a:r>
          </a:p>
          <a:p>
            <a:pPr lvl="1"/>
            <a:r>
              <a:rPr lang="en-US" smtClean="0"/>
              <a:t>Avoid tempting situations</a:t>
            </a:r>
          </a:p>
          <a:p>
            <a:pPr lvl="1"/>
            <a:r>
              <a:rPr lang="en-US" smtClean="0"/>
              <a:t>Avoid anything that could cloud our judgment</a:t>
            </a:r>
          </a:p>
          <a:p>
            <a:pPr lvl="1"/>
            <a:r>
              <a:rPr lang="en-US" smtClean="0"/>
              <a:t>Think through each decision before acting</a:t>
            </a:r>
          </a:p>
          <a:p>
            <a:endParaRPr lang="en-US" smtClean="0"/>
          </a:p>
        </p:txBody>
      </p:sp>
      <p:pic>
        <p:nvPicPr>
          <p:cNvPr id="23555" name="Picture 4" descr="MC900278790[1]"/>
          <p:cNvPicPr>
            <a:picLocks noChangeAspect="1" noChangeArrowheads="1"/>
          </p:cNvPicPr>
          <p:nvPr/>
        </p:nvPicPr>
        <p:blipFill>
          <a:blip r:embed="rId2"/>
          <a:srcRect/>
          <a:stretch>
            <a:fillRect/>
          </a:stretch>
        </p:blipFill>
        <p:spPr bwMode="auto">
          <a:xfrm>
            <a:off x="1524000" y="2362200"/>
            <a:ext cx="1236663" cy="1752600"/>
          </a:xfrm>
          <a:prstGeom prst="rect">
            <a:avLst/>
          </a:prstGeom>
          <a:noFill/>
          <a:ln w="9525">
            <a:noFill/>
            <a:miter lim="800000"/>
            <a:headEnd/>
            <a:tailEnd/>
          </a:ln>
        </p:spPr>
      </p:pic>
      <p:pic>
        <p:nvPicPr>
          <p:cNvPr id="23556" name="Picture 5" descr="MP900398845[1]"/>
          <p:cNvPicPr>
            <a:picLocks noChangeAspect="1" noChangeArrowheads="1"/>
          </p:cNvPicPr>
          <p:nvPr/>
        </p:nvPicPr>
        <p:blipFill>
          <a:blip r:embed="rId3"/>
          <a:srcRect/>
          <a:stretch>
            <a:fillRect/>
          </a:stretch>
        </p:blipFill>
        <p:spPr bwMode="auto">
          <a:xfrm rot="1027568">
            <a:off x="6172200" y="2514600"/>
            <a:ext cx="1600200" cy="1143000"/>
          </a:xfrm>
          <a:prstGeom prst="rect">
            <a:avLst/>
          </a:prstGeom>
          <a:noFill/>
          <a:ln w="9525">
            <a:noFill/>
            <a:miter lim="800000"/>
            <a:headEnd/>
            <a:tailEnd/>
          </a:ln>
        </p:spPr>
      </p:pic>
      <p:pic>
        <p:nvPicPr>
          <p:cNvPr id="23557" name="Picture 6"/>
          <p:cNvPicPr>
            <a:picLocks noChangeAspect="1" noChangeArrowheads="1"/>
          </p:cNvPicPr>
          <p:nvPr/>
        </p:nvPicPr>
        <p:blipFill>
          <a:blip r:embed="rId4"/>
          <a:srcRect/>
          <a:stretch>
            <a:fillRect/>
          </a:stretch>
        </p:blipFill>
        <p:spPr bwMode="auto">
          <a:xfrm rot="-926852">
            <a:off x="3733800" y="2057400"/>
            <a:ext cx="1428750" cy="1905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diamond(in)">
                                      <p:cBhvr>
                                        <p:cTn id="7" dur="20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557"/>
                                        </p:tgtEl>
                                        <p:attrNameLst>
                                          <p:attrName>style.visibility</p:attrName>
                                        </p:attrNameLst>
                                      </p:cBhvr>
                                      <p:to>
                                        <p:strVal val="visible"/>
                                      </p:to>
                                    </p:set>
                                    <p:anim calcmode="lin" valueType="num">
                                      <p:cBhvr additive="base">
                                        <p:cTn id="12" dur="500" fill="hold"/>
                                        <p:tgtEl>
                                          <p:spTgt spid="23557"/>
                                        </p:tgtEl>
                                        <p:attrNameLst>
                                          <p:attrName>ppt_x</p:attrName>
                                        </p:attrNameLst>
                                      </p:cBhvr>
                                      <p:tavLst>
                                        <p:tav tm="0">
                                          <p:val>
                                            <p:strVal val="#ppt_x"/>
                                          </p:val>
                                        </p:tav>
                                        <p:tav tm="100000">
                                          <p:val>
                                            <p:strVal val="#ppt_x"/>
                                          </p:val>
                                        </p:tav>
                                      </p:tavLst>
                                    </p:anim>
                                    <p:anim calcmode="lin" valueType="num">
                                      <p:cBhvr additive="base">
                                        <p:cTn id="13" dur="500" fill="hold"/>
                                        <p:tgtEl>
                                          <p:spTgt spid="2355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3556"/>
                                        </p:tgtEl>
                                        <p:attrNameLst>
                                          <p:attrName>style.visibility</p:attrName>
                                        </p:attrNameLst>
                                      </p:cBhvr>
                                      <p:to>
                                        <p:strVal val="visible"/>
                                      </p:to>
                                    </p:set>
                                    <p:animEffect transition="in" filter="blinds(horizontal)">
                                      <p:cBhvr>
                                        <p:cTn id="18"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lum bright="42000"/>
          </a:blip>
          <a:srcRect/>
          <a:stretch>
            <a:fillRect/>
          </a:stretch>
        </p:blipFill>
        <p:spPr bwMode="auto">
          <a:xfrm>
            <a:off x="3124200" y="1828800"/>
            <a:ext cx="5029200" cy="4672013"/>
          </a:xfrm>
          <a:prstGeom prst="rect">
            <a:avLst/>
          </a:prstGeom>
          <a:noFill/>
          <a:ln w="9525">
            <a:noFill/>
            <a:miter lim="800000"/>
            <a:headEnd/>
            <a:tailEnd/>
          </a:ln>
        </p:spPr>
      </p:pic>
      <p:sp>
        <p:nvSpPr>
          <p:cNvPr id="31747" name="Rectangle 3"/>
          <p:cNvSpPr>
            <a:spLocks noGrp="1"/>
          </p:cNvSpPr>
          <p:nvPr>
            <p:ph type="title" idx="4294967295"/>
          </p:nvPr>
        </p:nvSpPr>
        <p:spPr bwMode="auto">
          <a:xfrm>
            <a:off x="381000" y="-14288"/>
            <a:ext cx="8382000" cy="1325563"/>
          </a:xfrm>
        </p:spPr>
        <p:txBody>
          <a:bodyPr lIns="91440" tIns="45720" rIns="91440" bIns="45720" anchor="ctr"/>
          <a:lstStyle/>
          <a:p>
            <a:pPr>
              <a:defRPr/>
            </a:pPr>
            <a:r>
              <a:rPr sz="3000" smtClean="0">
                <a:ln>
                  <a:noFill/>
                </a:ln>
                <a:solidFill>
                  <a:schemeClr val="tx1"/>
                </a:solidFill>
                <a:effectLst/>
              </a:rPr>
              <a:t>Remember - The more you do physically or sexually with another person  the higher your risk gets…</a:t>
            </a:r>
          </a:p>
        </p:txBody>
      </p:sp>
      <p:sp>
        <p:nvSpPr>
          <p:cNvPr id="31748" name="AutoShape 4"/>
          <p:cNvSpPr>
            <a:spLocks noChangeArrowheads="1"/>
          </p:cNvSpPr>
          <p:nvPr/>
        </p:nvSpPr>
        <p:spPr bwMode="auto">
          <a:xfrm rot="2260921">
            <a:off x="4114800" y="1066800"/>
            <a:ext cx="609600" cy="5029200"/>
          </a:xfrm>
          <a:prstGeom prst="upArrow">
            <a:avLst>
              <a:gd name="adj1" fmla="val 50000"/>
              <a:gd name="adj2" fmla="val 206250"/>
            </a:avLst>
          </a:prstGeom>
          <a:solidFill>
            <a:schemeClr val="tx2"/>
          </a:solidFill>
          <a:ln w="9525">
            <a:solidFill>
              <a:schemeClr val="tx1"/>
            </a:solidFill>
            <a:miter lim="800000"/>
            <a:headEnd/>
            <a:tailEnd/>
          </a:ln>
        </p:spPr>
        <p:txBody>
          <a:bodyPr vert="eaVert" wrap="none" anchor="ctr"/>
          <a:lstStyle/>
          <a:p>
            <a:pPr algn="ctr"/>
            <a:endParaRPr lang="en-US">
              <a:latin typeface="Batang"/>
              <a:cs typeface="Arial" charset="0"/>
            </a:endParaRPr>
          </a:p>
        </p:txBody>
      </p:sp>
      <p:sp>
        <p:nvSpPr>
          <p:cNvPr id="31749" name="Text Box 5"/>
          <p:cNvSpPr txBox="1">
            <a:spLocks noChangeArrowheads="1"/>
          </p:cNvSpPr>
          <p:nvPr/>
        </p:nvSpPr>
        <p:spPr bwMode="auto">
          <a:xfrm>
            <a:off x="228600" y="1981200"/>
            <a:ext cx="3962400" cy="1917700"/>
          </a:xfrm>
          <a:prstGeom prst="rect">
            <a:avLst/>
          </a:prstGeom>
          <a:noFill/>
          <a:ln w="9525">
            <a:noFill/>
            <a:miter lim="800000"/>
            <a:headEnd/>
            <a:tailEnd/>
          </a:ln>
        </p:spPr>
        <p:txBody>
          <a:bodyPr>
            <a:spAutoFit/>
          </a:bodyPr>
          <a:lstStyle/>
          <a:p>
            <a:pPr>
              <a:spcBef>
                <a:spcPct val="50000"/>
              </a:spcBef>
            </a:pPr>
            <a:r>
              <a:rPr lang="en-US" sz="2400">
                <a:latin typeface="Palatino Linotype" pitchFamily="18" charset="0"/>
                <a:cs typeface="Arial" charset="0"/>
              </a:rPr>
              <a:t>Does anything go?</a:t>
            </a:r>
          </a:p>
          <a:p>
            <a:pPr>
              <a:spcBef>
                <a:spcPct val="50000"/>
              </a:spcBef>
            </a:pPr>
            <a:r>
              <a:rPr lang="en-US" sz="2400">
                <a:latin typeface="Palatino Linotype" pitchFamily="18" charset="0"/>
                <a:cs typeface="Arial" charset="0"/>
              </a:rPr>
              <a:t>What are your boundaries?</a:t>
            </a:r>
          </a:p>
          <a:p>
            <a:pPr>
              <a:spcBef>
                <a:spcPct val="50000"/>
              </a:spcBef>
            </a:pPr>
            <a:r>
              <a:rPr lang="en-US" sz="2400">
                <a:latin typeface="Palatino Linotype" pitchFamily="18" charset="0"/>
                <a:cs typeface="Arial" charset="0"/>
              </a:rPr>
              <a:t>Have your boundaries changed since last year?</a:t>
            </a:r>
          </a:p>
        </p:txBody>
      </p:sp>
      <p:sp>
        <p:nvSpPr>
          <p:cNvPr id="31750" name="Text Box 6"/>
          <p:cNvSpPr txBox="1">
            <a:spLocks noChangeArrowheads="1"/>
          </p:cNvSpPr>
          <p:nvPr/>
        </p:nvSpPr>
        <p:spPr bwMode="auto">
          <a:xfrm>
            <a:off x="6248400" y="3700046"/>
            <a:ext cx="2819400" cy="2800767"/>
          </a:xfrm>
          <a:prstGeom prst="rect">
            <a:avLst/>
          </a:prstGeom>
          <a:noFill/>
          <a:ln w="9525">
            <a:noFill/>
            <a:miter lim="800000"/>
            <a:headEnd/>
            <a:tailEnd/>
          </a:ln>
        </p:spPr>
        <p:txBody>
          <a:bodyPr>
            <a:spAutoFit/>
          </a:bodyPr>
          <a:lstStyle/>
          <a:p>
            <a:pPr algn="ctr">
              <a:spcBef>
                <a:spcPct val="50000"/>
              </a:spcBef>
            </a:pPr>
            <a:r>
              <a:rPr lang="en-US" sz="2200" dirty="0">
                <a:latin typeface="Batang"/>
                <a:cs typeface="Arial" charset="0"/>
              </a:rPr>
              <a:t>When you choose to become sexually involved with a person, you are becoming </a:t>
            </a:r>
            <a:r>
              <a:rPr lang="en-US" sz="2200" dirty="0" smtClean="0">
                <a:latin typeface="Batang"/>
                <a:cs typeface="Arial" charset="0"/>
              </a:rPr>
              <a:t>“involved” </a:t>
            </a:r>
            <a:r>
              <a:rPr lang="en-US" sz="2200" dirty="0">
                <a:latin typeface="Batang"/>
                <a:cs typeface="Arial" charset="0"/>
              </a:rPr>
              <a:t>with everyone they have been with.</a:t>
            </a:r>
            <a:r>
              <a:rPr lang="en-US" b="1" dirty="0">
                <a:latin typeface="Batang"/>
                <a:cs typeface="Arial"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fade">
                                      <p:cBhvr>
                                        <p:cTn id="7" dur="2000"/>
                                        <p:tgtEl>
                                          <p:spTgt spid="3174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wheel(4)">
                                      <p:cBhvr>
                                        <p:cTn id="12" dur="2000"/>
                                        <p:tgtEl>
                                          <p:spTgt spid="3174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1746"/>
                                        </p:tgtEl>
                                        <p:attrNameLst>
                                          <p:attrName>style.visibility</p:attrName>
                                        </p:attrNameLst>
                                      </p:cBhvr>
                                      <p:to>
                                        <p:strVal val="visible"/>
                                      </p:to>
                                    </p:set>
                                    <p:anim calcmode="lin" valueType="num">
                                      <p:cBhvr additive="base">
                                        <p:cTn id="17" dur="500" fill="hold"/>
                                        <p:tgtEl>
                                          <p:spTgt spid="31746"/>
                                        </p:tgtEl>
                                        <p:attrNameLst>
                                          <p:attrName>ppt_x</p:attrName>
                                        </p:attrNameLst>
                                      </p:cBhvr>
                                      <p:tavLst>
                                        <p:tav tm="0">
                                          <p:val>
                                            <p:strVal val="#ppt_x"/>
                                          </p:val>
                                        </p:tav>
                                        <p:tav tm="100000">
                                          <p:val>
                                            <p:strVal val="#ppt_x"/>
                                          </p:val>
                                        </p:tav>
                                      </p:tavLst>
                                    </p:anim>
                                    <p:anim calcmode="lin" valueType="num">
                                      <p:cBhvr additive="base">
                                        <p:cTn id="18" dur="500" fill="hold"/>
                                        <p:tgtEl>
                                          <p:spTgt spid="3174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31750"/>
                                        </p:tgtEl>
                                        <p:attrNameLst>
                                          <p:attrName>style.visibility</p:attrName>
                                        </p:attrNameLst>
                                      </p:cBhvr>
                                      <p:to>
                                        <p:strVal val="visible"/>
                                      </p:to>
                                    </p:set>
                                    <p:animEffect transition="in" filter="diamond(in)">
                                      <p:cBhvr>
                                        <p:cTn id="23" dur="2000"/>
                                        <p:tgtEl>
                                          <p:spTgt spid="31750"/>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31749"/>
                                        </p:tgtEl>
                                        <p:attrNameLst>
                                          <p:attrName>style.visibility</p:attrName>
                                        </p:attrNameLst>
                                      </p:cBhvr>
                                      <p:to>
                                        <p:strVal val="visible"/>
                                      </p:to>
                                    </p:set>
                                    <p:animEffect transition="in" filter="checkerboard(across)">
                                      <p:cBhvr>
                                        <p:cTn id="28"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31748" grpId="0" animBg="1"/>
      <p:bldP spid="31749" grpId="0"/>
      <p:bldP spid="317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bwMode="auto"/>
        <p:txBody>
          <a:bodyPr/>
          <a:lstStyle/>
          <a:p>
            <a:pPr>
              <a:defRPr/>
            </a:pPr>
            <a:r>
              <a:rPr smtClean="0">
                <a:ln>
                  <a:noFill/>
                </a:ln>
                <a:solidFill>
                  <a:schemeClr val="tx1"/>
                </a:solidFill>
                <a:effectLst/>
              </a:rPr>
              <a:t>Looking around</a:t>
            </a:r>
          </a:p>
        </p:txBody>
      </p:sp>
      <p:sp>
        <p:nvSpPr>
          <p:cNvPr id="25602" name="Rectangle 3"/>
          <p:cNvSpPr>
            <a:spLocks noGrp="1"/>
          </p:cNvSpPr>
          <p:nvPr>
            <p:ph type="body" idx="1"/>
          </p:nvPr>
        </p:nvSpPr>
        <p:spPr>
          <a:xfrm>
            <a:off x="381000" y="1412875"/>
            <a:ext cx="8382000" cy="3428631"/>
          </a:xfrm>
        </p:spPr>
        <p:txBody>
          <a:bodyPr/>
          <a:lstStyle/>
          <a:p>
            <a:r>
              <a:rPr lang="en-US" dirty="0" smtClean="0"/>
              <a:t>Where do we see messages about sex and relationships?</a:t>
            </a:r>
          </a:p>
          <a:p>
            <a:r>
              <a:rPr lang="en-US" dirty="0" smtClean="0"/>
              <a:t>Do they usually show the healthiest choices when it comes to sexual decision-making?</a:t>
            </a:r>
          </a:p>
          <a:p>
            <a:pPr lvl="1"/>
            <a:r>
              <a:rPr lang="en-US" dirty="0" smtClean="0"/>
              <a:t>Why or why not?</a:t>
            </a:r>
          </a:p>
          <a:p>
            <a:r>
              <a:rPr lang="en-US" dirty="0" smtClean="0"/>
              <a:t>Is the risk of sex shown accurately?</a:t>
            </a:r>
          </a:p>
          <a:p>
            <a:pPr>
              <a:buFontTx/>
              <a:buNone/>
            </a:pPr>
            <a:endParaRPr lang="en-US" dirty="0" smtClean="0"/>
          </a:p>
        </p:txBody>
      </p:sp>
      <p:pic>
        <p:nvPicPr>
          <p:cNvPr id="25603" name="Picture 4" descr="MM900336366[1]"/>
          <p:cNvPicPr>
            <a:picLocks noChangeAspect="1" noChangeArrowheads="1" noCrop="1"/>
          </p:cNvPicPr>
          <p:nvPr/>
        </p:nvPicPr>
        <p:blipFill>
          <a:blip r:embed="rId2"/>
          <a:srcRect/>
          <a:stretch>
            <a:fillRect/>
          </a:stretch>
        </p:blipFill>
        <p:spPr bwMode="auto">
          <a:xfrm>
            <a:off x="381000" y="4876800"/>
            <a:ext cx="1981200" cy="1981200"/>
          </a:xfrm>
          <a:prstGeom prst="rect">
            <a:avLst/>
          </a:prstGeom>
          <a:noFill/>
          <a:ln w="9525">
            <a:noFill/>
            <a:miter lim="800000"/>
            <a:headEnd/>
            <a:tailEnd/>
          </a:ln>
        </p:spPr>
      </p:pic>
      <p:sp>
        <p:nvSpPr>
          <p:cNvPr id="50181" name="Music"/>
          <p:cNvSpPr>
            <a:spLocks noEditPoints="1" noChangeArrowheads="1"/>
          </p:cNvSpPr>
          <p:nvPr/>
        </p:nvSpPr>
        <p:spPr bwMode="auto">
          <a:xfrm>
            <a:off x="7543800" y="914400"/>
            <a:ext cx="1447800" cy="1352550"/>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pic>
        <p:nvPicPr>
          <p:cNvPr id="25605" name="Picture 6" descr="MP900405386[1]"/>
          <p:cNvPicPr>
            <a:picLocks noChangeAspect="1" noChangeArrowheads="1"/>
          </p:cNvPicPr>
          <p:nvPr/>
        </p:nvPicPr>
        <p:blipFill>
          <a:blip r:embed="rId3"/>
          <a:srcRect/>
          <a:stretch>
            <a:fillRect/>
          </a:stretch>
        </p:blipFill>
        <p:spPr bwMode="auto">
          <a:xfrm>
            <a:off x="5257800" y="4267200"/>
            <a:ext cx="3276600" cy="2339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6" name="Rectangle 4"/>
          <p:cNvSpPr>
            <a:spLocks noGrp="1"/>
          </p:cNvSpPr>
          <p:nvPr>
            <p:ph type="ctrTitle"/>
          </p:nvPr>
        </p:nvSpPr>
        <p:spPr bwMode="auto">
          <a:xfrm>
            <a:off x="685800" y="2130425"/>
            <a:ext cx="7772400" cy="609398"/>
          </a:xfrm>
        </p:spPr>
        <p:txBody>
          <a:bodyPr>
            <a:spAutoFit/>
          </a:bodyPr>
          <a:lstStyle/>
          <a:p>
            <a:pPr>
              <a:defRPr/>
            </a:pPr>
            <a:r>
              <a:rPr sz="4400" dirty="0" smtClean="0">
                <a:ln>
                  <a:noFill/>
                </a:ln>
                <a:solidFill>
                  <a:schemeClr val="tx1"/>
                </a:solidFill>
                <a:effectLst/>
              </a:rPr>
              <a:t>Risk of STIs</a:t>
            </a:r>
          </a:p>
        </p:txBody>
      </p:sp>
      <p:sp>
        <p:nvSpPr>
          <p:cNvPr id="26626" name="Rectangle 5"/>
          <p:cNvSpPr>
            <a:spLocks noGrp="1"/>
          </p:cNvSpPr>
          <p:nvPr>
            <p:ph type="subTitle" idx="1"/>
          </p:nvPr>
        </p:nvSpPr>
        <p:spPr>
          <a:xfrm>
            <a:off x="1447800" y="5105400"/>
            <a:ext cx="6400800" cy="438150"/>
          </a:xfrm>
        </p:spPr>
        <p:txBody>
          <a:bodyPr>
            <a:spAutoFit/>
          </a:bodyPr>
          <a:lstStyle/>
          <a:p>
            <a:pPr algn="ctr">
              <a:spcBef>
                <a:spcPct val="20000"/>
              </a:spcBef>
            </a:pPr>
            <a:r>
              <a:rPr lang="en-US" i="1" smtClean="0">
                <a:solidFill>
                  <a:schemeClr val="tx1"/>
                </a:solidFill>
              </a:rPr>
              <a:t>HIV Virus</a:t>
            </a:r>
          </a:p>
        </p:txBody>
      </p:sp>
      <p:pic>
        <p:nvPicPr>
          <p:cNvPr id="26627" name="Picture 4" descr="HIV-budding-Color"/>
          <p:cNvPicPr>
            <a:picLocks noChangeAspect="1" noChangeArrowheads="1"/>
          </p:cNvPicPr>
          <p:nvPr/>
        </p:nvPicPr>
        <p:blipFill>
          <a:blip r:embed="rId2"/>
          <a:srcRect/>
          <a:stretch>
            <a:fillRect/>
          </a:stretch>
        </p:blipFill>
        <p:spPr bwMode="auto">
          <a:xfrm>
            <a:off x="3429000" y="3276600"/>
            <a:ext cx="2667000" cy="17700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fade">
                                      <p:cBhvr>
                                        <p:cTn id="7" dur="2000"/>
                                        <p:tgtEl>
                                          <p:spTgt spid="1054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626"/>
                                        </p:tgtEl>
                                        <p:attrNameLst>
                                          <p:attrName>style.visibility</p:attrName>
                                        </p:attrNameLst>
                                      </p:cBhvr>
                                      <p:to>
                                        <p:strVal val="visible"/>
                                      </p:to>
                                    </p:set>
                                    <p:animEffect transition="in" filter="fade">
                                      <p:cBhvr>
                                        <p:cTn id="10" dur="20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p:bldP spid="266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p:cNvSpPr>
          <p:nvPr>
            <p:ph type="title"/>
          </p:nvPr>
        </p:nvSpPr>
        <p:spPr bwMode="auto">
          <a:xfrm>
            <a:off x="381000" y="230188"/>
            <a:ext cx="8382000" cy="609398"/>
          </a:xfrm>
        </p:spPr>
        <p:txBody>
          <a:bodyPr/>
          <a:lstStyle/>
          <a:p>
            <a:pPr>
              <a:defRPr/>
            </a:pPr>
            <a:r>
              <a:rPr dirty="0" smtClean="0">
                <a:ln>
                  <a:noFill/>
                </a:ln>
                <a:solidFill>
                  <a:schemeClr val="tx1"/>
                </a:solidFill>
                <a:effectLst/>
              </a:rPr>
              <a:t>STI – True or False</a:t>
            </a:r>
          </a:p>
        </p:txBody>
      </p:sp>
      <p:sp>
        <p:nvSpPr>
          <p:cNvPr id="27650" name="Rectangle 5"/>
          <p:cNvSpPr>
            <a:spLocks noGrp="1"/>
          </p:cNvSpPr>
          <p:nvPr>
            <p:ph type="body" sz="half" idx="1"/>
          </p:nvPr>
        </p:nvSpPr>
        <p:spPr>
          <a:xfrm>
            <a:off x="381000" y="990600"/>
            <a:ext cx="4114800" cy="5558445"/>
          </a:xfrm>
        </p:spPr>
        <p:txBody>
          <a:bodyPr/>
          <a:lstStyle/>
          <a:p>
            <a:pPr marL="396875" indent="-396875"/>
            <a:r>
              <a:rPr lang="en-US" dirty="0" smtClean="0"/>
              <a:t>All STIs are curable</a:t>
            </a:r>
          </a:p>
          <a:p>
            <a:pPr marL="396875" indent="-396875"/>
            <a:endParaRPr lang="en-US" dirty="0" smtClean="0"/>
          </a:p>
          <a:p>
            <a:pPr marL="396875" indent="-396875"/>
            <a:r>
              <a:rPr lang="en-US" dirty="0" smtClean="0"/>
              <a:t>Some people with STIs will not show any symptoms </a:t>
            </a:r>
          </a:p>
          <a:p>
            <a:pPr marL="396875" indent="-396875"/>
            <a:endParaRPr lang="en-US" dirty="0" smtClean="0"/>
          </a:p>
          <a:p>
            <a:pPr marL="396875" indent="-396875"/>
            <a:r>
              <a:rPr lang="en-US" dirty="0" smtClean="0"/>
              <a:t>STIs (discussed in these classes) that are viruses all start with the letter “H”</a:t>
            </a:r>
          </a:p>
          <a:p>
            <a:pPr marL="396875" indent="-396875"/>
            <a:endParaRPr lang="en-US" dirty="0" smtClean="0"/>
          </a:p>
          <a:p>
            <a:pPr marL="396875" indent="-396875"/>
            <a:r>
              <a:rPr lang="en-US" dirty="0" smtClean="0"/>
              <a:t>STIs are not a problem for young people</a:t>
            </a:r>
          </a:p>
        </p:txBody>
      </p:sp>
      <p:sp>
        <p:nvSpPr>
          <p:cNvPr id="27651" name="Rectangle 6"/>
          <p:cNvSpPr>
            <a:spLocks noGrp="1"/>
          </p:cNvSpPr>
          <p:nvPr>
            <p:ph type="body" sz="half" idx="2"/>
          </p:nvPr>
        </p:nvSpPr>
        <p:spPr>
          <a:xfrm>
            <a:off x="4648200" y="914400"/>
            <a:ext cx="4114800" cy="4953000"/>
          </a:xfrm>
        </p:spPr>
        <p:txBody>
          <a:bodyPr/>
          <a:lstStyle/>
          <a:p>
            <a:pPr marL="396875" indent="-396875"/>
            <a:r>
              <a:rPr lang="en-US" dirty="0" smtClean="0"/>
              <a:t>There are more than 25 diseases that can be passed through sexual behaviors</a:t>
            </a:r>
          </a:p>
          <a:p>
            <a:pPr marL="396875" indent="-396875"/>
            <a:endParaRPr lang="en-US" dirty="0" smtClean="0"/>
          </a:p>
          <a:p>
            <a:pPr marL="396875" indent="-396875"/>
            <a:r>
              <a:rPr lang="en-US" dirty="0" smtClean="0"/>
              <a:t>STIs only infect the private parts</a:t>
            </a:r>
          </a:p>
          <a:p>
            <a:pPr marL="396875" indent="-396875"/>
            <a:endParaRPr lang="en-US" dirty="0" smtClean="0"/>
          </a:p>
          <a:p>
            <a:pPr marL="396875" indent="-396875"/>
            <a:r>
              <a:rPr lang="en-US" dirty="0" smtClean="0"/>
              <a:t>Sterility is one possible long-term side effect of untreated Chlamydia and Gonorrhea</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p:cNvSpPr>
          <p:nvPr>
            <p:ph type="title"/>
          </p:nvPr>
        </p:nvSpPr>
        <p:spPr bwMode="auto">
          <a:xfrm>
            <a:off x="381000" y="230188"/>
            <a:ext cx="8382000" cy="553998"/>
          </a:xfrm>
        </p:spPr>
        <p:txBody>
          <a:bodyPr/>
          <a:lstStyle/>
          <a:p>
            <a:pPr>
              <a:defRPr/>
            </a:pPr>
            <a:r>
              <a:rPr sz="4000" dirty="0" smtClean="0">
                <a:ln>
                  <a:noFill/>
                </a:ln>
                <a:solidFill>
                  <a:schemeClr val="tx1"/>
                </a:solidFill>
                <a:effectLst/>
              </a:rPr>
              <a:t>Sexually Transmitted Infections</a:t>
            </a:r>
          </a:p>
        </p:txBody>
      </p:sp>
      <p:sp>
        <p:nvSpPr>
          <p:cNvPr id="28674" name="Rectangle 3"/>
          <p:cNvSpPr>
            <a:spLocks noGrp="1"/>
          </p:cNvSpPr>
          <p:nvPr>
            <p:ph type="body" sz="half" idx="1"/>
          </p:nvPr>
        </p:nvSpPr>
        <p:spPr>
          <a:xfrm>
            <a:off x="0" y="990600"/>
            <a:ext cx="4454525" cy="5472267"/>
          </a:xfrm>
        </p:spPr>
        <p:txBody>
          <a:bodyPr/>
          <a:lstStyle/>
          <a:p>
            <a:pPr marL="396875" indent="-396875"/>
            <a:r>
              <a:rPr lang="en-US" dirty="0" smtClean="0"/>
              <a:t>There are 2 kinds of STIs</a:t>
            </a:r>
          </a:p>
          <a:p>
            <a:pPr marL="914400" lvl="1" indent="-396875"/>
            <a:r>
              <a:rPr lang="en-US" dirty="0" smtClean="0"/>
              <a:t>Bacterial/Parasitical:  we can </a:t>
            </a:r>
            <a:r>
              <a:rPr lang="en-US" b="1" dirty="0" smtClean="0"/>
              <a:t>CURE</a:t>
            </a:r>
          </a:p>
          <a:p>
            <a:pPr marL="1258888" lvl="2" indent="-344488"/>
            <a:r>
              <a:rPr lang="en-US" dirty="0" smtClean="0"/>
              <a:t>Gonorrhea </a:t>
            </a:r>
            <a:r>
              <a:rPr lang="en-US" i="1" dirty="0" smtClean="0"/>
              <a:t>(there is a strain of this that is becoming incurable)</a:t>
            </a:r>
          </a:p>
          <a:p>
            <a:pPr marL="1258888" lvl="2" indent="-344488"/>
            <a:r>
              <a:rPr lang="en-US" dirty="0" smtClean="0"/>
              <a:t>Chlamydia</a:t>
            </a:r>
          </a:p>
          <a:p>
            <a:pPr marL="1258888" lvl="2" indent="-344488"/>
            <a:r>
              <a:rPr lang="en-US" dirty="0" smtClean="0"/>
              <a:t>Syphilis</a:t>
            </a:r>
          </a:p>
          <a:p>
            <a:pPr marL="1258888" lvl="2" indent="-344488"/>
            <a:r>
              <a:rPr lang="en-US" dirty="0" err="1" smtClean="0"/>
              <a:t>Trichomoniasis</a:t>
            </a:r>
            <a:endParaRPr lang="en-US" dirty="0" smtClean="0"/>
          </a:p>
          <a:p>
            <a:pPr marL="914400" lvl="1" indent="-396875"/>
            <a:r>
              <a:rPr lang="en-US" dirty="0" smtClean="0"/>
              <a:t>Viral:  there is </a:t>
            </a:r>
            <a:r>
              <a:rPr lang="en-US" b="1" u="sng" dirty="0" smtClean="0"/>
              <a:t>NO CURE</a:t>
            </a:r>
          </a:p>
          <a:p>
            <a:pPr marL="1258888" lvl="2" indent="-344488"/>
            <a:r>
              <a:rPr lang="en-US" dirty="0" smtClean="0"/>
              <a:t>Herpes</a:t>
            </a:r>
          </a:p>
          <a:p>
            <a:pPr marL="1258888" lvl="2" indent="-344488"/>
            <a:r>
              <a:rPr lang="en-US" dirty="0" smtClean="0"/>
              <a:t>HPV</a:t>
            </a:r>
          </a:p>
          <a:p>
            <a:pPr marL="1258888" lvl="2" indent="-344488"/>
            <a:r>
              <a:rPr lang="en-US" dirty="0" smtClean="0"/>
              <a:t>HIV/AIDS</a:t>
            </a:r>
          </a:p>
          <a:p>
            <a:pPr marL="1258888" lvl="2" indent="-344488"/>
            <a:r>
              <a:rPr lang="en-US" dirty="0" smtClean="0"/>
              <a:t>Hepatitis B &amp; C</a:t>
            </a:r>
          </a:p>
          <a:p>
            <a:pPr marL="1258888" lvl="2" indent="-344488">
              <a:buFontTx/>
              <a:buNone/>
            </a:pPr>
            <a:endParaRPr lang="en-US" dirty="0" smtClean="0"/>
          </a:p>
          <a:p>
            <a:pPr marL="1258888" lvl="2" indent="-344488"/>
            <a:endParaRPr lang="en-US" dirty="0" smtClean="0"/>
          </a:p>
        </p:txBody>
      </p:sp>
      <p:sp>
        <p:nvSpPr>
          <p:cNvPr id="28675" name="Rectangle 4"/>
          <p:cNvSpPr>
            <a:spLocks noGrp="1"/>
          </p:cNvSpPr>
          <p:nvPr>
            <p:ph type="body" sz="half" idx="2"/>
          </p:nvPr>
        </p:nvSpPr>
        <p:spPr>
          <a:xfrm>
            <a:off x="4648200" y="990600"/>
            <a:ext cx="4267200" cy="4111895"/>
          </a:xfrm>
        </p:spPr>
        <p:txBody>
          <a:bodyPr/>
          <a:lstStyle/>
          <a:p>
            <a:pPr marL="396875" indent="-396875"/>
            <a:r>
              <a:rPr lang="en-US" dirty="0" smtClean="0"/>
              <a:t>There are 2 common ways STIs get into the body</a:t>
            </a:r>
          </a:p>
          <a:p>
            <a:pPr marL="914400" lvl="1" indent="-396875"/>
            <a:r>
              <a:rPr lang="en-US" dirty="0" smtClean="0"/>
              <a:t>Through </a:t>
            </a:r>
            <a:r>
              <a:rPr lang="en-US" b="1" dirty="0" smtClean="0"/>
              <a:t>sexual fluids</a:t>
            </a:r>
          </a:p>
          <a:p>
            <a:pPr marL="1258888" lvl="2" indent="-344488"/>
            <a:r>
              <a:rPr lang="en-US" dirty="0" smtClean="0"/>
              <a:t>Semen (fluid in males)</a:t>
            </a:r>
          </a:p>
          <a:p>
            <a:pPr marL="1258888" lvl="2" indent="-344488"/>
            <a:r>
              <a:rPr lang="en-US" dirty="0" smtClean="0"/>
              <a:t>Vaginal Fluids (females)</a:t>
            </a:r>
          </a:p>
          <a:p>
            <a:pPr marL="1258888" lvl="2" indent="-344488"/>
            <a:r>
              <a:rPr lang="en-US" dirty="0" smtClean="0"/>
              <a:t>Blood</a:t>
            </a:r>
          </a:p>
          <a:p>
            <a:pPr marL="1258888" lvl="2" indent="-344488"/>
            <a:r>
              <a:rPr lang="en-US" dirty="0" smtClean="0"/>
              <a:t>Breast Milk (HIV)</a:t>
            </a:r>
          </a:p>
          <a:p>
            <a:pPr marL="914400" lvl="1" indent="-396875"/>
            <a:r>
              <a:rPr lang="en-US" dirty="0" smtClean="0"/>
              <a:t>Through </a:t>
            </a:r>
            <a:r>
              <a:rPr lang="en-US" b="1" dirty="0" smtClean="0"/>
              <a:t>skin contact</a:t>
            </a:r>
          </a:p>
          <a:p>
            <a:pPr marL="1258888" lvl="2" indent="-344488"/>
            <a:r>
              <a:rPr lang="en-US" dirty="0" smtClean="0"/>
              <a:t>The disease lives in the skin (or fluids) of one person and passes to another person’s skin through sexual contact</a:t>
            </a:r>
          </a:p>
        </p:txBody>
      </p:sp>
      <p:sp>
        <p:nvSpPr>
          <p:cNvPr id="28676" name="Text Box 5"/>
          <p:cNvSpPr txBox="1">
            <a:spLocks noChangeArrowheads="1"/>
          </p:cNvSpPr>
          <p:nvPr/>
        </p:nvSpPr>
        <p:spPr bwMode="auto">
          <a:xfrm>
            <a:off x="0" y="6065838"/>
            <a:ext cx="9144000" cy="800219"/>
          </a:xfrm>
          <a:prstGeom prst="rect">
            <a:avLst/>
          </a:prstGeom>
          <a:noFill/>
          <a:ln w="9525">
            <a:noFill/>
            <a:miter lim="800000"/>
            <a:headEnd/>
            <a:tailEnd/>
          </a:ln>
        </p:spPr>
        <p:txBody>
          <a:bodyPr>
            <a:spAutoFit/>
          </a:bodyPr>
          <a:lstStyle/>
          <a:p>
            <a:pPr algn="ctr" eaLnBrk="0" hangingPunct="0">
              <a:spcBef>
                <a:spcPct val="50000"/>
              </a:spcBef>
            </a:pPr>
            <a:r>
              <a:rPr lang="en-US" sz="2200" dirty="0">
                <a:latin typeface="Agency FB" pitchFamily="34" charset="0"/>
              </a:rPr>
              <a:t>STD testing is not perfect, some </a:t>
            </a:r>
            <a:r>
              <a:rPr lang="en-US" sz="2200" dirty="0" smtClean="0">
                <a:latin typeface="Agency FB" pitchFamily="34" charset="0"/>
              </a:rPr>
              <a:t>STIs </a:t>
            </a:r>
            <a:r>
              <a:rPr lang="en-US" sz="2200" dirty="0">
                <a:latin typeface="Agency FB" pitchFamily="34" charset="0"/>
              </a:rPr>
              <a:t>will not have signs or symptoms (something that tells you that you are sick), just because someone looks okay on the outside does not mean they are STD free.</a:t>
            </a:r>
            <a:r>
              <a:rPr lang="en-US" sz="2400" dirty="0">
                <a:latin typeface="Agency FB"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p:cNvSpPr>
          <p:nvPr>
            <p:ph type="title"/>
          </p:nvPr>
        </p:nvSpPr>
        <p:spPr bwMode="auto"/>
        <p:txBody>
          <a:bodyPr/>
          <a:lstStyle/>
          <a:p>
            <a:pPr>
              <a:defRPr/>
            </a:pPr>
            <a:r>
              <a:rPr sz="4000" smtClean="0">
                <a:ln>
                  <a:noFill/>
                </a:ln>
                <a:solidFill>
                  <a:schemeClr val="tx1"/>
                </a:solidFill>
                <a:effectLst/>
              </a:rPr>
              <a:t>What parts of the body can be infected?</a:t>
            </a:r>
          </a:p>
        </p:txBody>
      </p:sp>
      <p:sp>
        <p:nvSpPr>
          <p:cNvPr id="29698" name="Rectangle 3"/>
          <p:cNvSpPr>
            <a:spLocks noGrp="1"/>
          </p:cNvSpPr>
          <p:nvPr>
            <p:ph type="body" idx="1"/>
          </p:nvPr>
        </p:nvSpPr>
        <p:spPr>
          <a:xfrm>
            <a:off x="381000" y="1412875"/>
            <a:ext cx="8382000" cy="3791807"/>
          </a:xfrm>
        </p:spPr>
        <p:txBody>
          <a:bodyPr/>
          <a:lstStyle/>
          <a:p>
            <a:pPr>
              <a:lnSpc>
                <a:spcPct val="80000"/>
              </a:lnSpc>
            </a:pPr>
            <a:r>
              <a:rPr lang="en-US" sz="2800" dirty="0" smtClean="0"/>
              <a:t>A person’s mouth, internal reproductive organs, outer sexual organs and skin can all be infected with STIs</a:t>
            </a:r>
          </a:p>
          <a:p>
            <a:pPr>
              <a:lnSpc>
                <a:spcPct val="80000"/>
              </a:lnSpc>
            </a:pPr>
            <a:r>
              <a:rPr lang="en-US" sz="2800" dirty="0" smtClean="0"/>
              <a:t>Females are at an increased risk for STIs</a:t>
            </a:r>
          </a:p>
          <a:p>
            <a:pPr>
              <a:lnSpc>
                <a:spcPct val="80000"/>
              </a:lnSpc>
            </a:pPr>
            <a:r>
              <a:rPr lang="en-US" sz="2800" dirty="0" smtClean="0"/>
              <a:t>In most cases a person’s risk for STIs increases with their number of partners</a:t>
            </a:r>
          </a:p>
          <a:p>
            <a:pPr>
              <a:lnSpc>
                <a:spcPct val="80000"/>
              </a:lnSpc>
            </a:pPr>
            <a:r>
              <a:rPr lang="en-US" sz="2800" dirty="0" smtClean="0"/>
              <a:t>Any activity that involves another person and sexual organs is considered sexual activity and therefore puts a person at risk for STIs</a:t>
            </a:r>
          </a:p>
          <a:p>
            <a:pPr>
              <a:lnSpc>
                <a:spcPct val="80000"/>
              </a:lnSpc>
            </a:pPr>
            <a:r>
              <a:rPr lang="en-US" sz="2800" dirty="0" smtClean="0"/>
              <a:t>Therefore a person can be a “virgin” and still have the risk of STIs from oral sex or sexual skin to skin contact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p:cNvSpPr>
          <p:nvPr>
            <p:ph type="title"/>
          </p:nvPr>
        </p:nvSpPr>
        <p:spPr bwMode="auto">
          <a:xfrm>
            <a:off x="457200" y="152400"/>
            <a:ext cx="8229600" cy="990600"/>
          </a:xfrm>
        </p:spPr>
        <p:txBody>
          <a:bodyPr/>
          <a:lstStyle/>
          <a:p>
            <a:pPr>
              <a:defRPr/>
            </a:pPr>
            <a:r>
              <a:rPr dirty="0" smtClean="0">
                <a:ln>
                  <a:noFill/>
                </a:ln>
                <a:solidFill>
                  <a:schemeClr val="tx1"/>
                </a:solidFill>
                <a:effectLst/>
              </a:rPr>
              <a:t>What our teens are facing?</a:t>
            </a:r>
          </a:p>
        </p:txBody>
      </p:sp>
      <p:sp>
        <p:nvSpPr>
          <p:cNvPr id="30722" name="Rectangle 3"/>
          <p:cNvSpPr>
            <a:spLocks noGrp="1"/>
          </p:cNvSpPr>
          <p:nvPr>
            <p:ph type="body" idx="1"/>
          </p:nvPr>
        </p:nvSpPr>
        <p:spPr>
          <a:xfrm>
            <a:off x="457200" y="1295400"/>
            <a:ext cx="8229600" cy="4038600"/>
          </a:xfrm>
        </p:spPr>
        <p:txBody>
          <a:bodyPr/>
          <a:lstStyle/>
          <a:p>
            <a:r>
              <a:rPr lang="en-US" dirty="0" smtClean="0"/>
              <a:t>The CDC states that an estimated 1 in 4 teens </a:t>
            </a:r>
            <a:r>
              <a:rPr lang="en-US" u="sng" dirty="0" smtClean="0"/>
              <a:t>has</a:t>
            </a:r>
            <a:r>
              <a:rPr lang="en-US" dirty="0" smtClean="0"/>
              <a:t> at least one STI</a:t>
            </a:r>
          </a:p>
          <a:p>
            <a:r>
              <a:rPr lang="en-US" dirty="0" smtClean="0"/>
              <a:t>Up to 80% of </a:t>
            </a:r>
            <a:r>
              <a:rPr lang="en-US" u="sng" dirty="0" smtClean="0"/>
              <a:t>sexually active female teens</a:t>
            </a:r>
            <a:r>
              <a:rPr lang="en-US" dirty="0" smtClean="0"/>
              <a:t> could have a STI today</a:t>
            </a:r>
          </a:p>
          <a:p>
            <a:r>
              <a:rPr lang="en-US" dirty="0" smtClean="0"/>
              <a:t>More than half of all STIs occur in people 25 years of age or younger.</a:t>
            </a:r>
          </a:p>
          <a:p>
            <a:r>
              <a:rPr lang="en-US" dirty="0" smtClean="0"/>
              <a:t>Abstinence is the best way to avoid a STI!</a:t>
            </a:r>
          </a:p>
        </p:txBody>
      </p:sp>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bwMode="auto">
          <a:xfrm>
            <a:off x="0" y="152400"/>
            <a:ext cx="8382000" cy="762000"/>
          </a:xfrm>
        </p:spPr>
        <p:txBody>
          <a:bodyPr/>
          <a:lstStyle/>
          <a:p>
            <a:pPr>
              <a:defRPr/>
            </a:pPr>
            <a:r>
              <a:rPr sz="4000" dirty="0" smtClean="0">
                <a:ln>
                  <a:noFill/>
                </a:ln>
                <a:solidFill>
                  <a:schemeClr val="tx1"/>
                </a:solidFill>
                <a:effectLst/>
              </a:rPr>
              <a:t>Testing &amp; Treatment for Gonorrhea</a:t>
            </a:r>
          </a:p>
        </p:txBody>
      </p:sp>
      <p:pic>
        <p:nvPicPr>
          <p:cNvPr id="35842" name="Picture 3" descr="Microscope cartoon image"/>
          <p:cNvPicPr>
            <a:picLocks noGrp="1" noChangeAspect="1" noChangeArrowheads="1"/>
          </p:cNvPicPr>
          <p:nvPr>
            <p:ph sz="half" idx="2"/>
          </p:nvPr>
        </p:nvPicPr>
        <p:blipFill>
          <a:blip r:embed="rId4"/>
          <a:srcRect/>
          <a:stretch>
            <a:fillRect/>
          </a:stretch>
        </p:blipFill>
        <p:spPr>
          <a:xfrm>
            <a:off x="8102600" y="304800"/>
            <a:ext cx="1041400" cy="1143000"/>
          </a:xfrm>
        </p:spPr>
      </p:pic>
      <p:sp>
        <p:nvSpPr>
          <p:cNvPr id="88068" name="Text Box 4"/>
          <p:cNvSpPr txBox="1">
            <a:spLocks noChangeArrowheads="1"/>
          </p:cNvSpPr>
          <p:nvPr/>
        </p:nvSpPr>
        <p:spPr bwMode="auto">
          <a:xfrm>
            <a:off x="0" y="990600"/>
            <a:ext cx="9144000" cy="4473575"/>
          </a:xfrm>
          <a:prstGeom prst="rect">
            <a:avLst/>
          </a:prstGeom>
          <a:noFill/>
          <a:ln w="9525" algn="ctr">
            <a:noFill/>
            <a:miter lim="800000"/>
            <a:headEnd/>
            <a:tailEnd/>
          </a:ln>
          <a:effectLst/>
        </p:spPr>
        <p:txBody>
          <a:bodyPr>
            <a:spAutoFit/>
          </a:bodyPr>
          <a:lstStyle/>
          <a:p>
            <a:pPr marL="742950" indent="-285750">
              <a:lnSpc>
                <a:spcPct val="80000"/>
              </a:lnSpc>
              <a:spcBef>
                <a:spcPct val="20000"/>
              </a:spcBef>
              <a:buClr>
                <a:schemeClr val="hlink"/>
              </a:buClr>
              <a:buSzPct val="75000"/>
              <a:buFont typeface="Wingdings" pitchFamily="2" charset="2"/>
              <a:buChar char="l"/>
              <a:defRPr/>
            </a:pPr>
            <a:r>
              <a:rPr lang="en-US" sz="2400" b="1">
                <a:effectLst>
                  <a:outerShdw blurRad="38100" dist="38100" dir="2700000" algn="tl">
                    <a:srgbClr val="663474"/>
                  </a:outerShdw>
                </a:effectLst>
              </a:rPr>
              <a:t>Caused by a bacteria, also known as the “clap”</a:t>
            </a:r>
          </a:p>
          <a:p>
            <a:pPr marL="742950" indent="-285750">
              <a:lnSpc>
                <a:spcPct val="80000"/>
              </a:lnSpc>
              <a:spcBef>
                <a:spcPct val="20000"/>
              </a:spcBef>
              <a:buClr>
                <a:schemeClr val="hlink"/>
              </a:buClr>
              <a:buSzPct val="75000"/>
              <a:buFont typeface="Wingdings" pitchFamily="2" charset="2"/>
              <a:buChar char="l"/>
              <a:defRPr/>
            </a:pPr>
            <a:r>
              <a:rPr lang="en-US" sz="2400" b="1">
                <a:effectLst>
                  <a:outerShdw blurRad="38100" dist="38100" dir="2700000" algn="tl">
                    <a:srgbClr val="663474"/>
                  </a:outerShdw>
                </a:effectLst>
              </a:rPr>
              <a:t>How it’s transmitted:</a:t>
            </a:r>
            <a:r>
              <a:rPr lang="en-US" sz="2400">
                <a:effectLst>
                  <a:outerShdw blurRad="38100" dist="38100" dir="2700000" algn="tl">
                    <a:srgbClr val="663474"/>
                  </a:outerShdw>
                </a:effectLst>
              </a:rPr>
              <a:t> Direct contact with infected sexual fluids during genital, oral or anal sex.</a:t>
            </a:r>
          </a:p>
          <a:p>
            <a:pPr marL="742950" indent="-285750">
              <a:lnSpc>
                <a:spcPct val="80000"/>
              </a:lnSpc>
              <a:spcBef>
                <a:spcPct val="20000"/>
              </a:spcBef>
              <a:buClr>
                <a:schemeClr val="hlink"/>
              </a:buClr>
              <a:buSzPct val="75000"/>
              <a:buFont typeface="Wingdings" pitchFamily="2" charset="2"/>
              <a:buChar char="l"/>
              <a:defRPr/>
            </a:pPr>
            <a:r>
              <a:rPr lang="en-US" sz="2400" b="1">
                <a:effectLst>
                  <a:outerShdw blurRad="38100" dist="38100" dir="2700000" algn="tl">
                    <a:srgbClr val="663474"/>
                  </a:outerShdw>
                </a:effectLst>
              </a:rPr>
              <a:t>Symptoms:</a:t>
            </a:r>
            <a:r>
              <a:rPr lang="en-US" sz="2400">
                <a:effectLst>
                  <a:outerShdw blurRad="38100" dist="38100" dir="2700000" algn="tl">
                    <a:srgbClr val="663474"/>
                  </a:outerShdw>
                </a:effectLst>
              </a:rPr>
              <a:t> May have no symptoms - especially females. May have burning while urinating, and thick yellowish discharge.</a:t>
            </a:r>
          </a:p>
          <a:p>
            <a:pPr marL="742950" indent="-285750">
              <a:lnSpc>
                <a:spcPct val="80000"/>
              </a:lnSpc>
              <a:spcBef>
                <a:spcPct val="20000"/>
              </a:spcBef>
              <a:buClr>
                <a:schemeClr val="hlink"/>
              </a:buClr>
              <a:buSzPct val="75000"/>
              <a:buFont typeface="Wingdings" pitchFamily="2" charset="2"/>
              <a:buChar char="l"/>
              <a:defRPr/>
            </a:pPr>
            <a:r>
              <a:rPr lang="en-US" sz="2400" b="1">
                <a:effectLst>
                  <a:outerShdw blurRad="38100" dist="38100" dir="2700000" algn="tl">
                    <a:srgbClr val="663474"/>
                  </a:outerShdw>
                </a:effectLst>
              </a:rPr>
              <a:t>Diagnostic tests:</a:t>
            </a:r>
            <a:r>
              <a:rPr lang="en-US" sz="2400">
                <a:effectLst>
                  <a:outerShdw blurRad="38100" dist="38100" dir="2700000" algn="tl">
                    <a:srgbClr val="663474"/>
                  </a:outerShdw>
                </a:effectLst>
              </a:rPr>
              <a:t> Swab of urethra in male and cervix in female.</a:t>
            </a:r>
          </a:p>
          <a:p>
            <a:pPr marL="742950" indent="-285750">
              <a:lnSpc>
                <a:spcPct val="80000"/>
              </a:lnSpc>
              <a:spcBef>
                <a:spcPct val="20000"/>
              </a:spcBef>
              <a:buClr>
                <a:schemeClr val="hlink"/>
              </a:buClr>
              <a:buSzPct val="75000"/>
              <a:buFont typeface="Wingdings" pitchFamily="2" charset="2"/>
              <a:buChar char="l"/>
              <a:defRPr/>
            </a:pPr>
            <a:r>
              <a:rPr lang="en-US" sz="2400" b="1">
                <a:effectLst>
                  <a:outerShdw blurRad="38100" dist="38100" dir="2700000" algn="tl">
                    <a:srgbClr val="663474"/>
                  </a:outerShdw>
                </a:effectLst>
              </a:rPr>
              <a:t>Treatment:</a:t>
            </a:r>
            <a:r>
              <a:rPr lang="en-US" sz="2400">
                <a:effectLst>
                  <a:outerShdw blurRad="38100" dist="38100" dir="2700000" algn="tl">
                    <a:srgbClr val="663474"/>
                  </a:outerShdw>
                </a:effectLst>
              </a:rPr>
              <a:t> Antibiotics</a:t>
            </a:r>
          </a:p>
          <a:p>
            <a:pPr marL="742950" indent="-285750" eaLnBrk="0" hangingPunct="0">
              <a:defRPr/>
            </a:pPr>
            <a:r>
              <a:rPr lang="en-US" sz="2400" b="1">
                <a:effectLst>
                  <a:outerShdw blurRad="38100" dist="38100" dir="2700000" algn="tl">
                    <a:srgbClr val="663474"/>
                  </a:outerShdw>
                </a:effectLst>
              </a:rPr>
              <a:t>Complications:</a:t>
            </a:r>
            <a:r>
              <a:rPr lang="en-US" sz="2400">
                <a:effectLst>
                  <a:outerShdw blurRad="38100" dist="38100" dir="2700000" algn="tl">
                    <a:srgbClr val="663474"/>
                  </a:outerShdw>
                </a:effectLst>
              </a:rPr>
              <a:t> Can cause PID in females which can lead to sterility. Long-term infection can cause heart and brain infection. Can cause blindness in infants if infected during birth. </a:t>
            </a:r>
          </a:p>
        </p:txBody>
      </p:sp>
      <p:pic>
        <p:nvPicPr>
          <p:cNvPr id="35844" name="Picture 5" descr="PHIL Image 15018"/>
          <p:cNvPicPr>
            <a:picLocks noChangeAspect="1" noChangeArrowheads="1"/>
          </p:cNvPicPr>
          <p:nvPr/>
        </p:nvPicPr>
        <p:blipFill>
          <a:blip r:embed="rId5"/>
          <a:srcRect/>
          <a:stretch>
            <a:fillRect/>
          </a:stretch>
        </p:blipFill>
        <p:spPr bwMode="auto">
          <a:xfrm>
            <a:off x="3352800" y="5181600"/>
            <a:ext cx="2362200" cy="1552575"/>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068"/>
                                        </p:tgtEl>
                                        <p:attrNameLst>
                                          <p:attrName>style.visibility</p:attrName>
                                        </p:attrNameLst>
                                      </p:cBhvr>
                                      <p:to>
                                        <p:strVal val="visible"/>
                                      </p:to>
                                    </p:set>
                                    <p:animEffect transition="in" filter="wipe(down)">
                                      <p:cBhvr>
                                        <p:cTn id="7" dur="500"/>
                                        <p:tgtEl>
                                          <p:spTgt spid="880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bwMode="auto"/>
        <p:txBody>
          <a:bodyPr/>
          <a:lstStyle/>
          <a:p>
            <a:pPr>
              <a:defRPr/>
            </a:pPr>
            <a:r>
              <a:rPr smtClean="0">
                <a:ln>
                  <a:noFill/>
                </a:ln>
                <a:solidFill>
                  <a:schemeClr val="tx1"/>
                </a:solidFill>
                <a:effectLst/>
              </a:rPr>
              <a:t>Gonorrhea in NC</a:t>
            </a:r>
          </a:p>
        </p:txBody>
      </p:sp>
      <p:sp>
        <p:nvSpPr>
          <p:cNvPr id="37890" name="Rectangle 4"/>
          <p:cNvSpPr>
            <a:spLocks noGrp="1"/>
          </p:cNvSpPr>
          <p:nvPr>
            <p:ph type="body" sz="half" idx="1"/>
          </p:nvPr>
        </p:nvSpPr>
        <p:spPr>
          <a:xfrm>
            <a:off x="381000" y="1412875"/>
            <a:ext cx="4114800" cy="5165725"/>
          </a:xfrm>
        </p:spPr>
        <p:txBody>
          <a:bodyPr/>
          <a:lstStyle/>
          <a:p>
            <a:pPr marL="396875" indent="-396875"/>
            <a:r>
              <a:rPr lang="en-US" smtClean="0"/>
              <a:t>In recent years, Iredell county has had around 200 new cases of Gonorrhea each year</a:t>
            </a:r>
          </a:p>
          <a:p>
            <a:pPr marL="396875" indent="-396875"/>
            <a:r>
              <a:rPr lang="en-US" smtClean="0"/>
              <a:t>Based on NC statistics, youth ages 15-24 made up 65% of these new cases</a:t>
            </a:r>
          </a:p>
          <a:p>
            <a:pPr marL="396875" indent="-396875"/>
            <a:r>
              <a:rPr lang="en-US" smtClean="0"/>
              <a:t>That means approximately 130 young people in Iredell County become infected each year</a:t>
            </a:r>
          </a:p>
        </p:txBody>
      </p:sp>
      <p:sp>
        <p:nvSpPr>
          <p:cNvPr id="37891" name="Rectangle 5"/>
          <p:cNvSpPr>
            <a:spLocks noGrp="1"/>
          </p:cNvSpPr>
          <p:nvPr>
            <p:ph type="body" sz="half" idx="2"/>
          </p:nvPr>
        </p:nvSpPr>
        <p:spPr>
          <a:xfrm>
            <a:off x="4648200" y="1412875"/>
            <a:ext cx="4114800" cy="3927475"/>
          </a:xfrm>
        </p:spPr>
        <p:txBody>
          <a:bodyPr/>
          <a:lstStyle/>
          <a:p>
            <a:pPr marL="396875" indent="-396875"/>
            <a:r>
              <a:rPr lang="en-US" smtClean="0"/>
              <a:t>Females are at a higher risk of contracting gonorrhea with almost twice as many young women becoming infected than young men</a:t>
            </a:r>
          </a:p>
          <a:p>
            <a:pPr marL="396875" indent="-396875"/>
            <a:r>
              <a:rPr lang="en-US" smtClean="0"/>
              <a:t>Getting tested and treated before long-term damage is done is very important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bwMode="auto">
          <a:xfrm>
            <a:off x="609600" y="0"/>
            <a:ext cx="7772400" cy="1143000"/>
          </a:xfrm>
        </p:spPr>
        <p:txBody>
          <a:bodyPr/>
          <a:lstStyle/>
          <a:p>
            <a:pPr>
              <a:defRPr/>
            </a:pPr>
            <a:r>
              <a:rPr smtClean="0">
                <a:ln>
                  <a:noFill/>
                </a:ln>
                <a:solidFill>
                  <a:schemeClr val="tx1"/>
                </a:solidFill>
                <a:effectLst/>
              </a:rPr>
              <a:t>Chlamydia Facts</a:t>
            </a:r>
          </a:p>
        </p:txBody>
      </p:sp>
      <p:sp>
        <p:nvSpPr>
          <p:cNvPr id="38914" name="Rectangle 3"/>
          <p:cNvSpPr>
            <a:spLocks noGrp="1"/>
          </p:cNvSpPr>
          <p:nvPr>
            <p:ph type="body" idx="1"/>
          </p:nvPr>
        </p:nvSpPr>
        <p:spPr>
          <a:xfrm>
            <a:off x="0" y="990600"/>
            <a:ext cx="9144000" cy="5867400"/>
          </a:xfrm>
        </p:spPr>
        <p:txBody>
          <a:bodyPr/>
          <a:lstStyle/>
          <a:p>
            <a:r>
              <a:rPr lang="en-US" sz="2400" b="1" smtClean="0"/>
              <a:t>Bacterial Infection</a:t>
            </a:r>
          </a:p>
          <a:p>
            <a:r>
              <a:rPr lang="en-US" sz="2400" b="1" smtClean="0"/>
              <a:t>How it’s transmitted:</a:t>
            </a:r>
            <a:r>
              <a:rPr lang="en-US" sz="2400" smtClean="0"/>
              <a:t> Direct contact with infected sexual fluids during genital, oral or anal sex.</a:t>
            </a:r>
          </a:p>
          <a:p>
            <a:r>
              <a:rPr lang="en-US" sz="2400" smtClean="0"/>
              <a:t>Symptoms begin 1-3 weeks or longer after contact</a:t>
            </a:r>
          </a:p>
          <a:p>
            <a:r>
              <a:rPr lang="en-US" sz="2400" b="1" smtClean="0"/>
              <a:t>Diagnostic tests:</a:t>
            </a:r>
            <a:r>
              <a:rPr lang="en-US" sz="2400" smtClean="0"/>
              <a:t> Swab of urethra in males or cervix in females (urine test can also be used).</a:t>
            </a:r>
          </a:p>
          <a:p>
            <a:r>
              <a:rPr lang="en-US" sz="2400" b="1" smtClean="0"/>
              <a:t>Treatment:</a:t>
            </a:r>
            <a:r>
              <a:rPr lang="en-US" sz="2400" smtClean="0"/>
              <a:t> Antibiotics</a:t>
            </a:r>
          </a:p>
          <a:p>
            <a:r>
              <a:rPr lang="en-US" sz="2400" b="1" smtClean="0"/>
              <a:t>Complications:</a:t>
            </a:r>
            <a:r>
              <a:rPr lang="en-US" sz="2400" smtClean="0"/>
              <a:t> Can cause Pelvic Inflammatory Disease (PID) in females which is a serious infection of the reproductive organs that can lead to sterility. It can also cause eye infections or pneumonia in infant during birth.</a:t>
            </a:r>
          </a:p>
        </p:txBody>
      </p:sp>
      <p:pic>
        <p:nvPicPr>
          <p:cNvPr id="38915" name="Picture 4" descr="PHIL Image 15732"/>
          <p:cNvPicPr>
            <a:picLocks noChangeAspect="1" noChangeArrowheads="1"/>
          </p:cNvPicPr>
          <p:nvPr/>
        </p:nvPicPr>
        <p:blipFill>
          <a:blip r:embed="rId3"/>
          <a:srcRect/>
          <a:stretch>
            <a:fillRect/>
          </a:stretch>
        </p:blipFill>
        <p:spPr bwMode="auto">
          <a:xfrm>
            <a:off x="2895600" y="4818063"/>
            <a:ext cx="3105150" cy="2039937"/>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p:cNvSpPr>
          <p:nvPr>
            <p:ph type="title"/>
          </p:nvPr>
        </p:nvSpPr>
        <p:spPr bwMode="auto"/>
        <p:txBody>
          <a:bodyPr/>
          <a:lstStyle/>
          <a:p>
            <a:pPr>
              <a:defRPr/>
            </a:pPr>
            <a:r>
              <a:rPr smtClean="0">
                <a:ln>
                  <a:noFill/>
                </a:ln>
                <a:solidFill>
                  <a:schemeClr val="tx1"/>
                </a:solidFill>
                <a:effectLst/>
              </a:rPr>
              <a:t>Chlamydia in NC</a:t>
            </a:r>
          </a:p>
        </p:txBody>
      </p:sp>
      <p:sp>
        <p:nvSpPr>
          <p:cNvPr id="39938" name="Rectangle 3"/>
          <p:cNvSpPr>
            <a:spLocks noGrp="1"/>
          </p:cNvSpPr>
          <p:nvPr>
            <p:ph type="body" sz="half" idx="1"/>
          </p:nvPr>
        </p:nvSpPr>
        <p:spPr>
          <a:xfrm>
            <a:off x="381000" y="1412875"/>
            <a:ext cx="4114800" cy="5165725"/>
          </a:xfrm>
        </p:spPr>
        <p:txBody>
          <a:bodyPr/>
          <a:lstStyle/>
          <a:p>
            <a:pPr marL="396875" indent="-396875"/>
            <a:r>
              <a:rPr lang="en-US" smtClean="0"/>
              <a:t>In recent years, Iredell county has had around 500 new cases of Chlamydia each year</a:t>
            </a:r>
          </a:p>
          <a:p>
            <a:pPr marL="396875" indent="-396875"/>
            <a:r>
              <a:rPr lang="en-US" smtClean="0"/>
              <a:t>Based on NC statistics, youth ages 15-24 made up 74% of these new cases</a:t>
            </a:r>
          </a:p>
          <a:p>
            <a:pPr marL="396875" indent="-396875"/>
            <a:r>
              <a:rPr lang="en-US" smtClean="0"/>
              <a:t>That means approximately 370 young people in Iredell County become infected each year</a:t>
            </a:r>
          </a:p>
        </p:txBody>
      </p:sp>
      <p:sp>
        <p:nvSpPr>
          <p:cNvPr id="39939" name="Rectangle 4"/>
          <p:cNvSpPr>
            <a:spLocks noGrp="1"/>
          </p:cNvSpPr>
          <p:nvPr>
            <p:ph type="body" sz="half" idx="2"/>
          </p:nvPr>
        </p:nvSpPr>
        <p:spPr>
          <a:xfrm>
            <a:off x="4648200" y="1412875"/>
            <a:ext cx="4114800" cy="3927475"/>
          </a:xfrm>
        </p:spPr>
        <p:txBody>
          <a:bodyPr/>
          <a:lstStyle/>
          <a:p>
            <a:pPr marL="396875" indent="-396875"/>
            <a:r>
              <a:rPr lang="en-US" smtClean="0"/>
              <a:t>Females are at a higher risk of contracting Chlamydia with almost 5 times as many young women becoming infected than young men</a:t>
            </a:r>
          </a:p>
          <a:p>
            <a:pPr marL="396875" indent="-396875"/>
            <a:r>
              <a:rPr lang="en-US" smtClean="0"/>
              <a:t>Getting tested and treated before long-term damage occurs is very important</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bwMode="auto">
          <a:xfrm>
            <a:off x="228600" y="304800"/>
            <a:ext cx="8229600" cy="549275"/>
          </a:xfrm>
        </p:spPr>
        <p:txBody>
          <a:bodyPr/>
          <a:lstStyle/>
          <a:p>
            <a:pPr algn="l"/>
            <a:r>
              <a:rPr sz="4000" smtClean="0">
                <a:ln>
                  <a:noFill/>
                </a:ln>
                <a:solidFill>
                  <a:schemeClr val="tx1"/>
                </a:solidFill>
                <a:effectLst/>
              </a:rPr>
              <a:t>Pelvic Inflammatory Disease</a:t>
            </a:r>
          </a:p>
        </p:txBody>
      </p:sp>
      <p:sp>
        <p:nvSpPr>
          <p:cNvPr id="40962" name="Rectangle 3"/>
          <p:cNvSpPr>
            <a:spLocks noGrp="1"/>
          </p:cNvSpPr>
          <p:nvPr>
            <p:ph type="body" idx="1"/>
          </p:nvPr>
        </p:nvSpPr>
        <p:spPr>
          <a:xfrm>
            <a:off x="457200" y="1295400"/>
            <a:ext cx="8229600" cy="5410200"/>
          </a:xfrm>
        </p:spPr>
        <p:txBody>
          <a:bodyPr/>
          <a:lstStyle/>
          <a:p>
            <a:pPr>
              <a:lnSpc>
                <a:spcPct val="80000"/>
              </a:lnSpc>
            </a:pPr>
            <a:r>
              <a:rPr lang="en-US" sz="2400" smtClean="0"/>
              <a:t>Pelvic inflammatory disease (PID) refers to infection of the uterus (womb), fallopian tubes (tubes that carry eggs from the ovaries to the uterus) and other reproductive organs that causes symptoms such as lower abdominal pain. It is a serious complication of some sexually transmitted diseases (STDs), especially Chlamydia and Gonorrhea</a:t>
            </a:r>
          </a:p>
          <a:p>
            <a:pPr>
              <a:lnSpc>
                <a:spcPct val="80000"/>
              </a:lnSpc>
            </a:pPr>
            <a:r>
              <a:rPr lang="en-US" sz="2400" smtClean="0"/>
              <a:t>PID can damage the fallopian tubes and tissues in and near the uterus and ovaries. PID can lead to serious consequences including infertility, ectopic pregnancy (a pregnancy in the fallopian tube or elsewhere outside of the womb), abscess formation, and chronic pelvic pain. </a:t>
            </a:r>
          </a:p>
          <a:p>
            <a:pPr>
              <a:lnSpc>
                <a:spcPct val="80000"/>
              </a:lnSpc>
            </a:pPr>
            <a:r>
              <a:rPr lang="en-US" sz="2400" smtClean="0"/>
              <a:t>Each year in the United States, it is estimated that more than 750,000 women experience an episode of acute PID. Up to 10-15% of these women may become infertile as a result of PID. A large proportion of the ectopic pregnancies occurring every year are due to the consequences of PID. </a:t>
            </a:r>
          </a:p>
        </p:txBody>
      </p:sp>
      <p:pic>
        <p:nvPicPr>
          <p:cNvPr id="40963" name="Picture 4" descr="PHIL Image 2295"/>
          <p:cNvPicPr>
            <a:picLocks noChangeAspect="1" noChangeArrowheads="1"/>
          </p:cNvPicPr>
          <p:nvPr/>
        </p:nvPicPr>
        <p:blipFill>
          <a:blip r:embed="rId2"/>
          <a:srcRect/>
          <a:stretch>
            <a:fillRect/>
          </a:stretch>
        </p:blipFill>
        <p:spPr bwMode="auto">
          <a:xfrm>
            <a:off x="7258050" y="0"/>
            <a:ext cx="1885950" cy="1239838"/>
          </a:xfrm>
          <a:prstGeom prst="rect">
            <a:avLst/>
          </a:prstGeom>
          <a:noFill/>
          <a:ln w="9525">
            <a:noFill/>
            <a:miter lim="800000"/>
            <a:headEnd/>
            <a:tailEnd/>
          </a:ln>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bwMode="auto">
          <a:xfrm>
            <a:off x="685800" y="0"/>
            <a:ext cx="7772400" cy="914400"/>
          </a:xfrm>
        </p:spPr>
        <p:txBody>
          <a:bodyPr/>
          <a:lstStyle/>
          <a:p>
            <a:pPr>
              <a:defRPr/>
            </a:pPr>
            <a:r>
              <a:rPr smtClean="0">
                <a:ln>
                  <a:noFill/>
                </a:ln>
                <a:solidFill>
                  <a:schemeClr val="tx1"/>
                </a:solidFill>
                <a:effectLst/>
              </a:rPr>
              <a:t>Syphilis Facts</a:t>
            </a:r>
          </a:p>
        </p:txBody>
      </p:sp>
      <p:sp>
        <p:nvSpPr>
          <p:cNvPr id="41986" name="Rectangle 3"/>
          <p:cNvSpPr>
            <a:spLocks noGrp="1"/>
          </p:cNvSpPr>
          <p:nvPr>
            <p:ph type="body" idx="1"/>
          </p:nvPr>
        </p:nvSpPr>
        <p:spPr>
          <a:xfrm>
            <a:off x="228600" y="914400"/>
            <a:ext cx="8915400" cy="5943600"/>
          </a:xfrm>
        </p:spPr>
        <p:txBody>
          <a:bodyPr/>
          <a:lstStyle/>
          <a:p>
            <a:r>
              <a:rPr lang="en-US" sz="2400" b="1" smtClean="0"/>
              <a:t>Bacterial Infection</a:t>
            </a:r>
          </a:p>
          <a:p>
            <a:r>
              <a:rPr lang="en-US" sz="2400" b="1" smtClean="0"/>
              <a:t>How transmitted</a:t>
            </a:r>
            <a:r>
              <a:rPr lang="en-US" sz="2400" smtClean="0"/>
              <a:t> Direct contact with sores of infected person. Case remains infectious for up to 2 years after infected.</a:t>
            </a:r>
          </a:p>
          <a:p>
            <a:r>
              <a:rPr lang="en-US" sz="2400" b="1" smtClean="0"/>
              <a:t>Symptoms</a:t>
            </a:r>
            <a:r>
              <a:rPr lang="en-US" sz="2400" smtClean="0"/>
              <a:t> A painless open sore (chancre) appears between 10 days and 3 months after exposure. May also cause skin rash on hands and feet. All symptoms go away without treatment.</a:t>
            </a:r>
          </a:p>
          <a:p>
            <a:r>
              <a:rPr lang="en-US" sz="2400" b="1" smtClean="0"/>
              <a:t>Diagnostic tests</a:t>
            </a:r>
            <a:r>
              <a:rPr lang="en-US" sz="2400" smtClean="0"/>
              <a:t> Blood test. Swab of chancre.</a:t>
            </a:r>
          </a:p>
          <a:p>
            <a:r>
              <a:rPr lang="en-US" sz="2400" b="1" smtClean="0"/>
              <a:t>Treatment</a:t>
            </a:r>
            <a:r>
              <a:rPr lang="en-US" sz="2400" smtClean="0"/>
              <a:t> Antibiotics</a:t>
            </a:r>
          </a:p>
          <a:p>
            <a:r>
              <a:rPr lang="en-US" sz="2400" b="1" smtClean="0"/>
              <a:t>Complications</a:t>
            </a:r>
            <a:r>
              <a:rPr lang="en-US" sz="2400" smtClean="0"/>
              <a:t> Can cause heart, brain, spinal cord, bone and joint damage. Can cause birth defects or miscarriage. Can cause death if untreated.</a:t>
            </a:r>
          </a:p>
          <a:p>
            <a:r>
              <a:rPr lang="en-US" sz="2400" smtClean="0"/>
              <a:t>Statistics:</a:t>
            </a:r>
          </a:p>
          <a:p>
            <a:r>
              <a:rPr lang="en-US" sz="2400" u="sng" smtClean="0"/>
              <a:t>Iredell County has seen a steady decline in the number is Syphilis cases, however NC has several counties where the numbers have been increasing yearly.  </a:t>
            </a:r>
          </a:p>
          <a:p>
            <a:endParaRPr lang="en-US" sz="2400" u="sng" smtClean="0"/>
          </a:p>
        </p:txBody>
      </p:sp>
      <p:pic>
        <p:nvPicPr>
          <p:cNvPr id="41987" name="Picture 4" descr="PHIL Image 14966"/>
          <p:cNvPicPr>
            <a:picLocks noChangeAspect="1" noChangeArrowheads="1"/>
          </p:cNvPicPr>
          <p:nvPr/>
        </p:nvPicPr>
        <p:blipFill>
          <a:blip r:embed="rId3"/>
          <a:srcRect/>
          <a:stretch>
            <a:fillRect/>
          </a:stretch>
        </p:blipFill>
        <p:spPr bwMode="auto">
          <a:xfrm>
            <a:off x="7162800" y="0"/>
            <a:ext cx="1600200" cy="1268413"/>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nvPr>
        </p:nvSpPr>
        <p:spPr bwMode="auto">
          <a:xfrm>
            <a:off x="381000" y="0"/>
            <a:ext cx="8382000" cy="603250"/>
          </a:xfrm>
        </p:spPr>
        <p:txBody>
          <a:bodyPr/>
          <a:lstStyle/>
          <a:p>
            <a:pPr>
              <a:defRPr/>
            </a:pPr>
            <a:r>
              <a:rPr smtClean="0">
                <a:ln>
                  <a:noFill/>
                </a:ln>
                <a:solidFill>
                  <a:schemeClr val="tx1"/>
                </a:solidFill>
                <a:effectLst/>
              </a:rPr>
              <a:t>Trichomoniasis</a:t>
            </a:r>
          </a:p>
        </p:txBody>
      </p:sp>
      <p:sp>
        <p:nvSpPr>
          <p:cNvPr id="43010" name="Rectangle 3"/>
          <p:cNvSpPr>
            <a:spLocks noGrp="1"/>
          </p:cNvSpPr>
          <p:nvPr>
            <p:ph type="body" idx="1"/>
          </p:nvPr>
        </p:nvSpPr>
        <p:spPr>
          <a:xfrm>
            <a:off x="457200" y="609600"/>
            <a:ext cx="8229600" cy="5287601"/>
          </a:xfrm>
        </p:spPr>
        <p:txBody>
          <a:bodyPr/>
          <a:lstStyle/>
          <a:p>
            <a:r>
              <a:rPr lang="en-US" sz="2400" dirty="0" err="1" smtClean="0"/>
              <a:t>Trichomoniasis</a:t>
            </a:r>
            <a:r>
              <a:rPr lang="en-US" sz="2400" dirty="0" smtClean="0"/>
              <a:t> is considered the most common curable STI. In the United States, an estimated 3.7 million people have the infection, most do not know it. </a:t>
            </a:r>
          </a:p>
          <a:p>
            <a:r>
              <a:rPr lang="en-US" sz="2400" dirty="0" smtClean="0"/>
              <a:t>Infection is more common in women than in men, and older women are more likely than younger women to have been infected.</a:t>
            </a:r>
          </a:p>
          <a:p>
            <a:r>
              <a:rPr lang="en-US" sz="2400" dirty="0" smtClean="0"/>
              <a:t>Men with </a:t>
            </a:r>
            <a:r>
              <a:rPr lang="en-US" sz="2400" dirty="0" err="1" smtClean="0"/>
              <a:t>trich</a:t>
            </a:r>
            <a:r>
              <a:rPr lang="en-US" sz="2400" dirty="0" smtClean="0"/>
              <a:t> may feel itching or irritation inside the penis, burning after urination or ejaculation, or some discharge from the penis.  </a:t>
            </a:r>
          </a:p>
          <a:p>
            <a:r>
              <a:rPr lang="en-US" sz="2400" dirty="0" smtClean="0"/>
              <a:t>Women with </a:t>
            </a:r>
            <a:r>
              <a:rPr lang="en-US" sz="2400" dirty="0" err="1" smtClean="0"/>
              <a:t>trich</a:t>
            </a:r>
            <a:r>
              <a:rPr lang="en-US" sz="2400" dirty="0" smtClean="0"/>
              <a:t> may notice itching, burning, redness or soreness of the genitals, discomfort with urination, or a thin discharge with an unusual smell that can be clear, white, yellowish, or greenish.  </a:t>
            </a:r>
          </a:p>
          <a:p>
            <a:r>
              <a:rPr lang="en-US" sz="2400" dirty="0" smtClean="0"/>
              <a:t>In Iredell County, the total number of cases is unknown</a:t>
            </a:r>
          </a:p>
          <a:p>
            <a:pPr marL="742950" lvl="1" indent="-285750"/>
            <a:r>
              <a:rPr lang="en-US" sz="2000" dirty="0" smtClean="0"/>
              <a:t>Could the risk be higher than with other STIs? </a:t>
            </a:r>
          </a:p>
        </p:txBody>
      </p:sp>
      <p:pic>
        <p:nvPicPr>
          <p:cNvPr id="43011" name="Picture 4" descr="PHIL Image 14500"/>
          <p:cNvPicPr>
            <a:picLocks noChangeAspect="1" noChangeArrowheads="1"/>
          </p:cNvPicPr>
          <p:nvPr/>
        </p:nvPicPr>
        <p:blipFill>
          <a:blip r:embed="rId2"/>
          <a:srcRect/>
          <a:stretch>
            <a:fillRect/>
          </a:stretch>
        </p:blipFill>
        <p:spPr bwMode="auto">
          <a:xfrm>
            <a:off x="7162800" y="5497513"/>
            <a:ext cx="1981200" cy="1360487"/>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nvPr>
        </p:nvSpPr>
        <p:spPr bwMode="auto">
          <a:xfrm>
            <a:off x="609600" y="0"/>
            <a:ext cx="7772400" cy="762000"/>
          </a:xfrm>
        </p:spPr>
        <p:txBody>
          <a:bodyPr/>
          <a:lstStyle/>
          <a:p>
            <a:pPr>
              <a:defRPr/>
            </a:pPr>
            <a:r>
              <a:rPr smtClean="0">
                <a:ln>
                  <a:noFill/>
                </a:ln>
                <a:solidFill>
                  <a:schemeClr val="tx1"/>
                </a:solidFill>
                <a:effectLst/>
              </a:rPr>
              <a:t>Herpes Testing &amp; Treatment</a:t>
            </a:r>
          </a:p>
        </p:txBody>
      </p:sp>
      <p:sp>
        <p:nvSpPr>
          <p:cNvPr id="44034" name="Rectangle 3"/>
          <p:cNvSpPr>
            <a:spLocks noGrp="1"/>
          </p:cNvSpPr>
          <p:nvPr>
            <p:ph type="body" idx="1"/>
          </p:nvPr>
        </p:nvSpPr>
        <p:spPr>
          <a:xfrm>
            <a:off x="152400" y="762000"/>
            <a:ext cx="8763000" cy="6446060"/>
          </a:xfrm>
        </p:spPr>
        <p:txBody>
          <a:bodyPr/>
          <a:lstStyle/>
          <a:p>
            <a:pPr>
              <a:lnSpc>
                <a:spcPct val="80000"/>
              </a:lnSpc>
            </a:pPr>
            <a:r>
              <a:rPr lang="en-US" sz="2400" dirty="0" smtClean="0"/>
              <a:t>How transmitted: Direct </a:t>
            </a:r>
            <a:r>
              <a:rPr lang="en-US" sz="2400" dirty="0" smtClean="0">
                <a:solidFill>
                  <a:schemeClr val="folHlink"/>
                </a:solidFill>
              </a:rPr>
              <a:t>skin to skin contact</a:t>
            </a:r>
            <a:r>
              <a:rPr lang="en-US" sz="2400" dirty="0" smtClean="0"/>
              <a:t> with the site of infection to the site of contact during genital, oral or anal sex (or touching of the infected area).</a:t>
            </a:r>
          </a:p>
          <a:p>
            <a:pPr>
              <a:lnSpc>
                <a:spcPct val="80000"/>
              </a:lnSpc>
            </a:pPr>
            <a:r>
              <a:rPr lang="en-US" sz="2400" dirty="0" smtClean="0"/>
              <a:t>Symptoms: Tiny cluster of painful blisters or sores containing clear liquid. Blisters break open, then heal and disappear. Re-occurrences are likely.</a:t>
            </a:r>
          </a:p>
          <a:p>
            <a:pPr>
              <a:lnSpc>
                <a:spcPct val="80000"/>
              </a:lnSpc>
            </a:pPr>
            <a:r>
              <a:rPr lang="en-US" sz="2400" dirty="0" smtClean="0"/>
              <a:t>Diagnostic tests: Swab of the sores or blisters.                                   </a:t>
            </a:r>
          </a:p>
          <a:p>
            <a:pPr marL="742950" lvl="1" indent="-285750">
              <a:lnSpc>
                <a:spcPct val="80000"/>
              </a:lnSpc>
            </a:pPr>
            <a:r>
              <a:rPr lang="en-US" sz="2000" dirty="0" smtClean="0"/>
              <a:t>A blood test can also be used.</a:t>
            </a:r>
          </a:p>
          <a:p>
            <a:pPr>
              <a:lnSpc>
                <a:spcPct val="80000"/>
              </a:lnSpc>
            </a:pPr>
            <a:r>
              <a:rPr lang="en-US" sz="2400" dirty="0" smtClean="0"/>
              <a:t>Treatment: Antiviral creams or pills.                                                         </a:t>
            </a:r>
            <a:r>
              <a:rPr lang="en-US" sz="2400" dirty="0" smtClean="0">
                <a:solidFill>
                  <a:schemeClr val="folHlink"/>
                </a:solidFill>
              </a:rPr>
              <a:t>There is no cure.</a:t>
            </a:r>
          </a:p>
          <a:p>
            <a:pPr>
              <a:lnSpc>
                <a:spcPct val="80000"/>
              </a:lnSpc>
            </a:pPr>
            <a:r>
              <a:rPr lang="en-US" sz="2400" dirty="0" smtClean="0"/>
              <a:t>Complications: Can pass to other sites if not careful with hand washing after touching sores. Infants can be infected at birth causing serious medical problems including death.</a:t>
            </a:r>
          </a:p>
          <a:p>
            <a:pPr>
              <a:lnSpc>
                <a:spcPct val="80000"/>
              </a:lnSpc>
            </a:pPr>
            <a:r>
              <a:rPr lang="en-US" sz="2400" dirty="0" smtClean="0"/>
              <a:t>The number of people with Herpes is believed to be in the millions.  </a:t>
            </a:r>
            <a:r>
              <a:rPr lang="en-US" sz="2400" u="sng" dirty="0" smtClean="0"/>
              <a:t>1 in 5 people ages 12 to 74 are believed to have genital herpes, with even more having the oral form of the disease.</a:t>
            </a:r>
            <a:r>
              <a:rPr lang="en-US" sz="2400" dirty="0" smtClean="0"/>
              <a:t>  </a:t>
            </a:r>
          </a:p>
          <a:p>
            <a:pPr>
              <a:lnSpc>
                <a:spcPct val="80000"/>
              </a:lnSpc>
            </a:pPr>
            <a:r>
              <a:rPr lang="en-US" sz="2400" dirty="0" smtClean="0"/>
              <a:t>North Carolina does not keep track of the number of new cases, so it is impossible to know exactly how many people have this virus in their bodies</a:t>
            </a:r>
          </a:p>
          <a:p>
            <a:pPr>
              <a:lnSpc>
                <a:spcPct val="80000"/>
              </a:lnSpc>
            </a:pPr>
            <a:endParaRPr lang="en-US" sz="2400" dirty="0" smtClean="0"/>
          </a:p>
        </p:txBody>
      </p:sp>
      <p:pic>
        <p:nvPicPr>
          <p:cNvPr id="44035" name="Picture 4"/>
          <p:cNvPicPr>
            <a:picLocks noChangeAspect="1" noChangeArrowheads="1"/>
          </p:cNvPicPr>
          <p:nvPr/>
        </p:nvPicPr>
        <p:blipFill>
          <a:blip r:embed="rId3"/>
          <a:srcRect/>
          <a:stretch>
            <a:fillRect/>
          </a:stretch>
        </p:blipFill>
        <p:spPr bwMode="auto">
          <a:xfrm>
            <a:off x="7620000" y="2438400"/>
            <a:ext cx="1371600" cy="13716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nvPr>
        </p:nvSpPr>
        <p:spPr bwMode="auto">
          <a:xfrm>
            <a:off x="0" y="0"/>
            <a:ext cx="7772400" cy="549275"/>
          </a:xfrm>
        </p:spPr>
        <p:txBody>
          <a:bodyPr/>
          <a:lstStyle/>
          <a:p>
            <a:pPr>
              <a:defRPr/>
            </a:pPr>
            <a:r>
              <a:rPr sz="4000" smtClean="0">
                <a:ln>
                  <a:noFill/>
                </a:ln>
                <a:solidFill>
                  <a:schemeClr val="tx1"/>
                </a:solidFill>
                <a:effectLst/>
              </a:rPr>
              <a:t>HPV  Testing &amp; Treatment</a:t>
            </a:r>
          </a:p>
        </p:txBody>
      </p:sp>
      <p:sp>
        <p:nvSpPr>
          <p:cNvPr id="45058" name="Rectangle 3"/>
          <p:cNvSpPr>
            <a:spLocks noGrp="1"/>
          </p:cNvSpPr>
          <p:nvPr>
            <p:ph type="body" idx="1"/>
          </p:nvPr>
        </p:nvSpPr>
        <p:spPr>
          <a:xfrm>
            <a:off x="0" y="914400"/>
            <a:ext cx="8915400" cy="5424488"/>
          </a:xfrm>
        </p:spPr>
        <p:txBody>
          <a:bodyPr/>
          <a:lstStyle/>
          <a:p>
            <a:pPr>
              <a:lnSpc>
                <a:spcPct val="80000"/>
              </a:lnSpc>
            </a:pPr>
            <a:r>
              <a:rPr lang="en-US" sz="2700" b="1" smtClean="0"/>
              <a:t>How it’s transmitted:</a:t>
            </a:r>
            <a:r>
              <a:rPr lang="en-US" sz="2700" smtClean="0"/>
              <a:t> Direct </a:t>
            </a:r>
            <a:r>
              <a:rPr lang="en-US" sz="2700" b="1" smtClean="0">
                <a:solidFill>
                  <a:schemeClr val="folHlink"/>
                </a:solidFill>
              </a:rPr>
              <a:t>skin to skin contact</a:t>
            </a:r>
            <a:r>
              <a:rPr lang="en-US" sz="2700" smtClean="0"/>
              <a:t> with an infected person or previously infected person.</a:t>
            </a:r>
          </a:p>
          <a:p>
            <a:pPr>
              <a:lnSpc>
                <a:spcPct val="80000"/>
              </a:lnSpc>
            </a:pPr>
            <a:r>
              <a:rPr lang="en-US" sz="2700" b="1" smtClean="0"/>
              <a:t>Symptoms:</a:t>
            </a:r>
            <a:r>
              <a:rPr lang="en-US" sz="2700" smtClean="0"/>
              <a:t> Causes a wart usually on genitals. May cause itching or burning. In females, warts may be in the vagina, or on the cervix where they may go unnoticed.</a:t>
            </a:r>
          </a:p>
          <a:p>
            <a:pPr>
              <a:lnSpc>
                <a:spcPct val="80000"/>
              </a:lnSpc>
            </a:pPr>
            <a:r>
              <a:rPr lang="en-US" sz="2700" b="1" smtClean="0"/>
              <a:t>Diagnostic tests:</a:t>
            </a:r>
            <a:r>
              <a:rPr lang="en-US" sz="2700" smtClean="0"/>
              <a:t> Direct visual exam. Pap tests in females. </a:t>
            </a:r>
          </a:p>
          <a:p>
            <a:pPr>
              <a:lnSpc>
                <a:spcPct val="80000"/>
              </a:lnSpc>
            </a:pPr>
            <a:r>
              <a:rPr lang="en-US" sz="2700" b="1" smtClean="0"/>
              <a:t>Treatment:</a:t>
            </a:r>
            <a:r>
              <a:rPr lang="en-US" sz="2700" smtClean="0"/>
              <a:t> Warts may be removed with either liquid, freezing or laser. Surgery may be required if severe.</a:t>
            </a:r>
          </a:p>
          <a:p>
            <a:pPr>
              <a:lnSpc>
                <a:spcPct val="80000"/>
              </a:lnSpc>
            </a:pPr>
            <a:r>
              <a:rPr lang="en-US" sz="2700" b="1" smtClean="0"/>
              <a:t>Complications:</a:t>
            </a:r>
            <a:r>
              <a:rPr lang="en-US" sz="2700" smtClean="0"/>
              <a:t> </a:t>
            </a:r>
            <a:r>
              <a:rPr lang="en-US" sz="2700" u="sng" smtClean="0"/>
              <a:t>Strongly associated with cancer of the cervix (also been found in throat cancer). Therefore, females should have yearly pap tests.</a:t>
            </a:r>
          </a:p>
          <a:p>
            <a:pPr>
              <a:lnSpc>
                <a:spcPct val="80000"/>
              </a:lnSpc>
            </a:pPr>
            <a:r>
              <a:rPr lang="en-US" sz="2700" smtClean="0"/>
              <a:t>A person’s odds of contracting HPV is 1 in 2, with millions currently infected</a:t>
            </a:r>
          </a:p>
          <a:p>
            <a:pPr>
              <a:lnSpc>
                <a:spcPct val="80000"/>
              </a:lnSpc>
            </a:pPr>
            <a:r>
              <a:rPr lang="en-US" sz="2700" smtClean="0"/>
              <a:t>The Gardisil vaccine is available for males and females ages 9 to 26, please discuss this with your doctor at your next visit</a:t>
            </a:r>
          </a:p>
        </p:txBody>
      </p:sp>
      <p:pic>
        <p:nvPicPr>
          <p:cNvPr id="45059" name="Picture 4" descr="PHIL Image 14767"/>
          <p:cNvPicPr>
            <a:picLocks noChangeAspect="1" noChangeArrowheads="1"/>
          </p:cNvPicPr>
          <p:nvPr/>
        </p:nvPicPr>
        <p:blipFill>
          <a:blip r:embed="rId3"/>
          <a:srcRect/>
          <a:stretch>
            <a:fillRect/>
          </a:stretch>
        </p:blipFill>
        <p:spPr bwMode="auto">
          <a:xfrm>
            <a:off x="7467600" y="0"/>
            <a:ext cx="1676400" cy="855663"/>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p:cNvSpPr>
          <p:nvPr>
            <p:ph type="title"/>
          </p:nvPr>
        </p:nvSpPr>
        <p:spPr bwMode="auto">
          <a:xfrm>
            <a:off x="685800" y="0"/>
            <a:ext cx="7772400" cy="609600"/>
          </a:xfrm>
        </p:spPr>
        <p:txBody>
          <a:bodyPr/>
          <a:lstStyle/>
          <a:p>
            <a:pPr>
              <a:defRPr/>
            </a:pPr>
            <a:r>
              <a:rPr sz="4000" smtClean="0">
                <a:ln>
                  <a:noFill/>
                </a:ln>
                <a:solidFill>
                  <a:schemeClr val="tx1"/>
                </a:solidFill>
                <a:effectLst/>
              </a:rPr>
              <a:t>HIV Testing &amp; Treatment</a:t>
            </a:r>
          </a:p>
        </p:txBody>
      </p:sp>
      <p:sp>
        <p:nvSpPr>
          <p:cNvPr id="46082" name="Rectangle 3"/>
          <p:cNvSpPr>
            <a:spLocks noGrp="1"/>
          </p:cNvSpPr>
          <p:nvPr>
            <p:ph type="body" sz="half" idx="1"/>
          </p:nvPr>
        </p:nvSpPr>
        <p:spPr>
          <a:xfrm>
            <a:off x="0" y="685800"/>
            <a:ext cx="9144000" cy="3505200"/>
          </a:xfrm>
        </p:spPr>
        <p:txBody>
          <a:bodyPr/>
          <a:lstStyle/>
          <a:p>
            <a:pPr marL="396875" indent="-396875">
              <a:lnSpc>
                <a:spcPct val="80000"/>
              </a:lnSpc>
            </a:pPr>
            <a:r>
              <a:rPr lang="en-US" sz="2400" smtClean="0"/>
              <a:t>How it’s transmitted: Contact with infected blood, breast milk or sexual fluids.</a:t>
            </a:r>
          </a:p>
          <a:p>
            <a:pPr marL="396875" indent="-396875">
              <a:lnSpc>
                <a:spcPct val="80000"/>
              </a:lnSpc>
            </a:pPr>
            <a:r>
              <a:rPr lang="en-US" sz="2400" smtClean="0"/>
              <a:t>Symptoms: May cause no symptoms for many years. Symptoms such as swollen glands, night sweats, weight loss may occur.</a:t>
            </a:r>
          </a:p>
          <a:p>
            <a:pPr marL="396875" indent="-396875">
              <a:lnSpc>
                <a:spcPct val="80000"/>
              </a:lnSpc>
            </a:pPr>
            <a:r>
              <a:rPr lang="en-US" sz="2400" smtClean="0"/>
              <a:t>Diagnostic tests: Blood test, Orasure (cheek swab), at home tests</a:t>
            </a:r>
          </a:p>
          <a:p>
            <a:pPr marL="396875" indent="-396875">
              <a:lnSpc>
                <a:spcPct val="80000"/>
              </a:lnSpc>
            </a:pPr>
            <a:r>
              <a:rPr lang="en-US" sz="2400" smtClean="0"/>
              <a:t>Treatment: Medications to help keep immune systems stronger. </a:t>
            </a:r>
            <a:r>
              <a:rPr lang="en-US" sz="2400" u="sng" smtClean="0"/>
              <a:t>There is no cure.</a:t>
            </a:r>
          </a:p>
          <a:p>
            <a:pPr marL="396875" indent="-396875">
              <a:lnSpc>
                <a:spcPct val="80000"/>
              </a:lnSpc>
            </a:pPr>
            <a:r>
              <a:rPr lang="en-US" sz="2400" smtClean="0"/>
              <a:t>Complications: The virus destroys the immune system leaving the body unable to fight off infections. A person with these symptoms may be considered to have AIDS. This may eventually cause death. May also be passed from mother to infant.</a:t>
            </a:r>
          </a:p>
        </p:txBody>
      </p:sp>
      <p:pic>
        <p:nvPicPr>
          <p:cNvPr id="46083" name="Picture 4" descr="HIV-budding-Color"/>
          <p:cNvPicPr>
            <a:picLocks noChangeAspect="1" noChangeArrowheads="1"/>
          </p:cNvPicPr>
          <p:nvPr/>
        </p:nvPicPr>
        <p:blipFill>
          <a:blip r:embed="rId3"/>
          <a:srcRect/>
          <a:stretch>
            <a:fillRect/>
          </a:stretch>
        </p:blipFill>
        <p:spPr bwMode="auto">
          <a:xfrm>
            <a:off x="3276600" y="4876800"/>
            <a:ext cx="2667000" cy="1770063"/>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0" name="Rectangle 4"/>
          <p:cNvSpPr>
            <a:spLocks noGrp="1"/>
          </p:cNvSpPr>
          <p:nvPr>
            <p:ph type="title"/>
          </p:nvPr>
        </p:nvSpPr>
        <p:spPr bwMode="auto"/>
        <p:txBody>
          <a:bodyPr/>
          <a:lstStyle/>
          <a:p>
            <a:pPr>
              <a:defRPr/>
            </a:pPr>
            <a:r>
              <a:rPr smtClean="0">
                <a:ln>
                  <a:noFill/>
                </a:ln>
                <a:solidFill>
                  <a:schemeClr val="tx1"/>
                </a:solidFill>
                <a:effectLst/>
              </a:rPr>
              <a:t>HIV/AIDS #s</a:t>
            </a:r>
          </a:p>
        </p:txBody>
      </p:sp>
      <p:sp>
        <p:nvSpPr>
          <p:cNvPr id="47106" name="Rectangle 5"/>
          <p:cNvSpPr>
            <a:spLocks noGrp="1"/>
          </p:cNvSpPr>
          <p:nvPr>
            <p:ph type="body" sz="half" idx="1"/>
          </p:nvPr>
        </p:nvSpPr>
        <p:spPr>
          <a:xfrm>
            <a:off x="381000" y="990600"/>
            <a:ext cx="4114800" cy="5475288"/>
          </a:xfrm>
        </p:spPr>
        <p:txBody>
          <a:bodyPr/>
          <a:lstStyle/>
          <a:p>
            <a:pPr marL="396875" indent="-396875"/>
            <a:r>
              <a:rPr lang="en-US" sz="2400" smtClean="0"/>
              <a:t>In recent years, the number of people living with HIV or AIDS in Iredell county has increased by 10 people a year</a:t>
            </a:r>
          </a:p>
          <a:p>
            <a:pPr marL="396875" indent="-396875"/>
            <a:r>
              <a:rPr lang="en-US" sz="2400" smtClean="0"/>
              <a:t>There are currently over 120 people living with HIV or AIDS in Iredell County</a:t>
            </a:r>
          </a:p>
          <a:p>
            <a:pPr marL="396875" indent="-396875"/>
            <a:r>
              <a:rPr lang="en-US" sz="2400" smtClean="0"/>
              <a:t>Across NC there are more than 26,000 people living with HIV or AIDS</a:t>
            </a:r>
          </a:p>
          <a:p>
            <a:pPr marL="742950" lvl="1" indent="-285750"/>
            <a:r>
              <a:rPr lang="en-US" sz="2000" smtClean="0"/>
              <a:t>It is unknown how many people have actually been tested for HIV in Iredell or NC</a:t>
            </a:r>
          </a:p>
          <a:p>
            <a:pPr marL="742950" lvl="1" indent="-285750"/>
            <a:r>
              <a:rPr lang="en-US" sz="2000" smtClean="0"/>
              <a:t>It is supposed to be included in routine blood draws, but no data is available for how many medical offices follow through </a:t>
            </a:r>
          </a:p>
        </p:txBody>
      </p:sp>
      <p:sp>
        <p:nvSpPr>
          <p:cNvPr id="47107" name="Rectangle 6"/>
          <p:cNvSpPr>
            <a:spLocks noGrp="1"/>
          </p:cNvSpPr>
          <p:nvPr>
            <p:ph type="body" sz="half" idx="2"/>
          </p:nvPr>
        </p:nvSpPr>
        <p:spPr>
          <a:xfrm>
            <a:off x="4648200" y="990600"/>
            <a:ext cx="4114800" cy="6227763"/>
          </a:xfrm>
        </p:spPr>
        <p:txBody>
          <a:bodyPr/>
          <a:lstStyle/>
          <a:p>
            <a:pPr marL="396875" indent="-396875"/>
            <a:r>
              <a:rPr lang="en-US" sz="2400" smtClean="0"/>
              <a:t>In NC, Adult and Adolescent African-American males have the highest rates of new HIV infections </a:t>
            </a:r>
          </a:p>
          <a:p>
            <a:pPr marL="396875" indent="-396875"/>
            <a:r>
              <a:rPr lang="en-US" sz="2400" smtClean="0"/>
              <a:t>Each year, sexual intercourse causes approximately 95% of HIV transmission in NC</a:t>
            </a:r>
          </a:p>
          <a:p>
            <a:pPr marL="396875" indent="-396875"/>
            <a:r>
              <a:rPr lang="en-US" sz="2400" smtClean="0"/>
              <a:t>The CDC estimates that 20% of the people with HIV do not know they have it</a:t>
            </a:r>
          </a:p>
          <a:p>
            <a:pPr marL="742950" lvl="1" indent="-285750"/>
            <a:r>
              <a:rPr lang="en-US" sz="2000" smtClean="0"/>
              <a:t>Could you have met one of those 20% recently?</a:t>
            </a:r>
          </a:p>
          <a:p>
            <a:pPr marL="396875" indent="-396875"/>
            <a:r>
              <a:rPr lang="en-US" sz="2400" smtClean="0"/>
              <a:t>Worldwide someone dies from AIDS every 17.5 seconds, and every 12 seconds someone is newly infected with HIV</a:t>
            </a:r>
          </a:p>
          <a:p>
            <a:pPr marL="396875" indent="-396875"/>
            <a:endParaRPr lang="en-US" smtClean="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p:nvPr>
        </p:nvSpPr>
        <p:spPr bwMode="auto"/>
        <p:txBody>
          <a:bodyPr/>
          <a:lstStyle/>
          <a:p>
            <a:pPr>
              <a:defRPr/>
            </a:pPr>
            <a:r>
              <a:rPr smtClean="0">
                <a:ln>
                  <a:noFill/>
                </a:ln>
                <a:solidFill>
                  <a:schemeClr val="tx1"/>
                </a:solidFill>
                <a:effectLst/>
              </a:rPr>
              <a:t>Hepatitis B &amp; C</a:t>
            </a:r>
          </a:p>
        </p:txBody>
      </p:sp>
      <p:sp>
        <p:nvSpPr>
          <p:cNvPr id="48130" name="Rectangle 3"/>
          <p:cNvSpPr>
            <a:spLocks noGrp="1"/>
          </p:cNvSpPr>
          <p:nvPr>
            <p:ph type="body" idx="1"/>
          </p:nvPr>
        </p:nvSpPr>
        <p:spPr>
          <a:xfrm>
            <a:off x="381000" y="1412875"/>
            <a:ext cx="8382000" cy="2135188"/>
          </a:xfrm>
        </p:spPr>
        <p:txBody>
          <a:bodyPr/>
          <a:lstStyle/>
          <a:p>
            <a:pPr>
              <a:lnSpc>
                <a:spcPct val="80000"/>
              </a:lnSpc>
            </a:pPr>
            <a:r>
              <a:rPr lang="en-US" sz="2800" smtClean="0"/>
              <a:t>"</a:t>
            </a:r>
            <a:r>
              <a:rPr lang="en-US" sz="2800" b="1" smtClean="0"/>
              <a:t>Hepatitis</a:t>
            </a:r>
            <a:r>
              <a:rPr lang="en-US" sz="2800" smtClean="0"/>
              <a:t>" means inflammation of the liver and also refers to a group of viral infections that affect the liver. The most common types are Hepatitis A, Hepatitis B, and Hepatitis C.</a:t>
            </a:r>
          </a:p>
          <a:p>
            <a:pPr>
              <a:lnSpc>
                <a:spcPct val="80000"/>
              </a:lnSpc>
            </a:pPr>
            <a:r>
              <a:rPr lang="en-US" sz="2800" smtClean="0"/>
              <a:t>Hepatitis B &amp; C can be passed through sex or from mother to child during delivery</a:t>
            </a:r>
          </a:p>
          <a:p>
            <a:pPr>
              <a:lnSpc>
                <a:spcPct val="80000"/>
              </a:lnSpc>
            </a:pPr>
            <a:r>
              <a:rPr lang="en-US" sz="2800" smtClean="0"/>
              <a:t>Hepatitis B has a vaccine – there is no cure for any form of Hepatitis</a:t>
            </a:r>
          </a:p>
          <a:p>
            <a:pPr>
              <a:lnSpc>
                <a:spcPct val="80000"/>
              </a:lnSpc>
            </a:pPr>
            <a:r>
              <a:rPr lang="en-US" sz="2800" smtClean="0"/>
              <a:t>Viral hepatitis is the leading cause of liver cancer and the most common reason for liver transplantation. An estimated 4.4 million Americans are living with chronic hepatitis; most do not know they are infected.</a:t>
            </a:r>
          </a:p>
        </p:txBody>
      </p:sp>
      <p:pic>
        <p:nvPicPr>
          <p:cNvPr id="48131" name="Picture 4" descr="Alcoholic_hepatitis"/>
          <p:cNvPicPr>
            <a:picLocks noChangeAspect="1" noChangeArrowheads="1"/>
          </p:cNvPicPr>
          <p:nvPr/>
        </p:nvPicPr>
        <p:blipFill>
          <a:blip r:embed="rId2"/>
          <a:srcRect/>
          <a:stretch>
            <a:fillRect/>
          </a:stretch>
        </p:blipFill>
        <p:spPr bwMode="auto">
          <a:xfrm>
            <a:off x="6934200" y="0"/>
            <a:ext cx="1971675" cy="1312863"/>
          </a:xfrm>
          <a:prstGeom prst="rect">
            <a:avLst/>
          </a:prstGeom>
          <a:noFill/>
          <a:ln w="9525">
            <a:noFill/>
            <a:miter lim="800000"/>
            <a:headEnd/>
            <a:tailEnd/>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bwMode="auto"/>
        <p:txBody>
          <a:bodyPr/>
          <a:lstStyle/>
          <a:p>
            <a:pPr>
              <a:defRPr/>
            </a:pPr>
            <a:r>
              <a:rPr smtClean="0">
                <a:ln>
                  <a:noFill/>
                </a:ln>
                <a:solidFill>
                  <a:schemeClr val="tx1"/>
                </a:solidFill>
                <a:effectLst/>
              </a:rPr>
              <a:t>Is the RISK worth it?</a:t>
            </a:r>
          </a:p>
        </p:txBody>
      </p:sp>
      <p:sp>
        <p:nvSpPr>
          <p:cNvPr id="49154" name="Rectangle 3"/>
          <p:cNvSpPr>
            <a:spLocks noGrp="1"/>
          </p:cNvSpPr>
          <p:nvPr>
            <p:ph type="body" sz="half" idx="1"/>
          </p:nvPr>
        </p:nvSpPr>
        <p:spPr>
          <a:xfrm>
            <a:off x="0" y="1600200"/>
            <a:ext cx="4495800" cy="4530725"/>
          </a:xfrm>
        </p:spPr>
        <p:txBody>
          <a:bodyPr/>
          <a:lstStyle/>
          <a:p>
            <a:pPr marL="396875" indent="-396875"/>
            <a:r>
              <a:rPr lang="en-US" smtClean="0"/>
              <a:t>Risk Avoidance</a:t>
            </a:r>
          </a:p>
          <a:p>
            <a:pPr marL="914400" lvl="1" indent="-396875"/>
            <a:r>
              <a:rPr lang="en-US" smtClean="0"/>
              <a:t>This means that there is no chance you would be impacted because you are not having sex</a:t>
            </a:r>
          </a:p>
          <a:p>
            <a:pPr marL="914400" lvl="1" indent="-396875"/>
            <a:r>
              <a:rPr lang="en-US" smtClean="0"/>
              <a:t>Abstinence is the best way to avoid the physical health risks of sex</a:t>
            </a:r>
          </a:p>
        </p:txBody>
      </p:sp>
      <p:sp>
        <p:nvSpPr>
          <p:cNvPr id="49155" name="Rectangle 4"/>
          <p:cNvSpPr>
            <a:spLocks noGrp="1"/>
          </p:cNvSpPr>
          <p:nvPr>
            <p:ph type="body" sz="half" idx="2"/>
          </p:nvPr>
        </p:nvSpPr>
        <p:spPr>
          <a:xfrm>
            <a:off x="4648200" y="1600200"/>
            <a:ext cx="4495800" cy="3268587"/>
          </a:xfrm>
        </p:spPr>
        <p:txBody>
          <a:bodyPr/>
          <a:lstStyle/>
          <a:p>
            <a:pPr marL="396875" indent="-396875"/>
            <a:r>
              <a:rPr lang="en-US" dirty="0" smtClean="0"/>
              <a:t>Risk Reduction</a:t>
            </a:r>
          </a:p>
          <a:p>
            <a:pPr marL="914400" lvl="1" indent="-396875"/>
            <a:r>
              <a:rPr lang="en-US" dirty="0" smtClean="0"/>
              <a:t>This means that the chance sex would impact you negatively are lessened or reduced</a:t>
            </a:r>
          </a:p>
          <a:p>
            <a:pPr marL="914400" lvl="1" indent="-396875"/>
            <a:r>
              <a:rPr lang="en-US" dirty="0" smtClean="0"/>
              <a:t>Condoms reduce the risk of STIs and pregnancy</a:t>
            </a:r>
          </a:p>
          <a:p>
            <a:pPr marL="914400" lvl="1" indent="-396875"/>
            <a:r>
              <a:rPr lang="en-US" dirty="0" smtClean="0"/>
              <a:t>Birth Control reduces the risk of pregnancy</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4"/>
          <p:cNvSpPr>
            <a:spLocks noGrp="1"/>
          </p:cNvSpPr>
          <p:nvPr>
            <p:ph type="ctrTitle"/>
          </p:nvPr>
        </p:nvSpPr>
        <p:spPr bwMode="auto">
          <a:xfrm>
            <a:off x="685800" y="2130425"/>
            <a:ext cx="7772400" cy="603250"/>
          </a:xfrm>
        </p:spPr>
        <p:txBody>
          <a:bodyPr>
            <a:spAutoFit/>
          </a:bodyPr>
          <a:lstStyle/>
          <a:p>
            <a:pPr>
              <a:defRPr/>
            </a:pPr>
            <a:r>
              <a:rPr sz="4400" smtClean="0">
                <a:ln>
                  <a:noFill/>
                </a:ln>
                <a:solidFill>
                  <a:schemeClr val="tx1"/>
                </a:solidFill>
                <a:effectLst/>
              </a:rPr>
              <a:t>Risk of Pregnancy</a:t>
            </a:r>
          </a:p>
        </p:txBody>
      </p:sp>
      <p:sp>
        <p:nvSpPr>
          <p:cNvPr id="50178" name="Rectangle 5"/>
          <p:cNvSpPr>
            <a:spLocks noGrp="1"/>
          </p:cNvSpPr>
          <p:nvPr>
            <p:ph type="subTitle" idx="1"/>
          </p:nvPr>
        </p:nvSpPr>
        <p:spPr>
          <a:xfrm>
            <a:off x="1371600" y="3886200"/>
            <a:ext cx="6400800" cy="1752600"/>
          </a:xfrm>
        </p:spPr>
        <p:txBody>
          <a:bodyPr>
            <a:spAutoFit/>
          </a:bodyPr>
          <a:lstStyle/>
          <a:p>
            <a:pPr algn="ctr">
              <a:spcBef>
                <a:spcPct val="20000"/>
              </a:spcBef>
            </a:pPr>
            <a:endParaRPr lang="en-US" smtClean="0">
              <a:solidFill>
                <a:schemeClr val="tx1"/>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6" name="Rectangle 4"/>
          <p:cNvSpPr>
            <a:spLocks noGrp="1"/>
          </p:cNvSpPr>
          <p:nvPr>
            <p:ph type="title"/>
          </p:nvPr>
        </p:nvSpPr>
        <p:spPr bwMode="auto"/>
        <p:txBody>
          <a:bodyPr/>
          <a:lstStyle/>
          <a:p>
            <a:pPr>
              <a:defRPr/>
            </a:pPr>
            <a:r>
              <a:rPr smtClean="0">
                <a:ln>
                  <a:noFill/>
                </a:ln>
                <a:solidFill>
                  <a:schemeClr val="tx1"/>
                </a:solidFill>
                <a:effectLst/>
              </a:rPr>
              <a:t>Pregnancy True/False</a:t>
            </a:r>
          </a:p>
        </p:txBody>
      </p:sp>
      <p:sp>
        <p:nvSpPr>
          <p:cNvPr id="51202" name="Rectangle 5"/>
          <p:cNvSpPr>
            <a:spLocks noGrp="1"/>
          </p:cNvSpPr>
          <p:nvPr>
            <p:ph type="body" sz="half" idx="1"/>
          </p:nvPr>
        </p:nvSpPr>
        <p:spPr>
          <a:xfrm>
            <a:off x="381000" y="1412875"/>
            <a:ext cx="4114800" cy="5337175"/>
          </a:xfrm>
        </p:spPr>
        <p:txBody>
          <a:bodyPr/>
          <a:lstStyle/>
          <a:p>
            <a:pPr marL="396875" indent="-396875"/>
            <a:r>
              <a:rPr lang="en-US" smtClean="0"/>
              <a:t>A pregnancy can happen any time sperm has a chance to unite with an egg</a:t>
            </a:r>
          </a:p>
          <a:p>
            <a:pPr marL="396875" indent="-396875"/>
            <a:endParaRPr lang="en-US" smtClean="0"/>
          </a:p>
          <a:p>
            <a:pPr marL="396875" indent="-396875"/>
            <a:r>
              <a:rPr lang="en-US" smtClean="0"/>
              <a:t>Females are born with all the eggs they will ever have</a:t>
            </a:r>
          </a:p>
          <a:p>
            <a:pPr marL="396875" indent="-396875"/>
            <a:endParaRPr lang="en-US" smtClean="0"/>
          </a:p>
          <a:p>
            <a:pPr marL="396875" indent="-396875"/>
            <a:r>
              <a:rPr lang="en-US" smtClean="0"/>
              <a:t>Sperm are so small that enough to populate the entire world would fit into a marker cap</a:t>
            </a:r>
          </a:p>
        </p:txBody>
      </p:sp>
      <p:sp>
        <p:nvSpPr>
          <p:cNvPr id="51203" name="Rectangle 6"/>
          <p:cNvSpPr>
            <a:spLocks noGrp="1"/>
          </p:cNvSpPr>
          <p:nvPr>
            <p:ph type="body" sz="half" idx="2"/>
          </p:nvPr>
        </p:nvSpPr>
        <p:spPr>
          <a:xfrm>
            <a:off x="4648200" y="1412875"/>
            <a:ext cx="4114800" cy="3800475"/>
          </a:xfrm>
        </p:spPr>
        <p:txBody>
          <a:bodyPr/>
          <a:lstStyle/>
          <a:p>
            <a:pPr marL="396875" indent="-396875"/>
            <a:r>
              <a:rPr lang="en-US" smtClean="0"/>
              <a:t>The egg decides whether the baby will be male or female</a:t>
            </a:r>
          </a:p>
          <a:p>
            <a:pPr marL="396875" indent="-396875"/>
            <a:endParaRPr lang="en-US" smtClean="0"/>
          </a:p>
          <a:p>
            <a:pPr marL="396875" indent="-396875"/>
            <a:r>
              <a:rPr lang="en-US" smtClean="0"/>
              <a:t>Both parents are equally responsible for the child</a:t>
            </a:r>
          </a:p>
          <a:p>
            <a:pPr marL="396875" indent="-396875"/>
            <a:endParaRPr lang="en-US" smtClean="0"/>
          </a:p>
          <a:p>
            <a:pPr marL="396875" indent="-396875"/>
            <a:r>
              <a:rPr lang="en-US" smtClean="0"/>
              <a:t>Identical twins have the same DNA</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bwMode="auto"/>
        <p:txBody>
          <a:bodyPr/>
          <a:lstStyle/>
          <a:p>
            <a:pPr>
              <a:defRPr/>
            </a:pPr>
            <a:r>
              <a:rPr smtClean="0">
                <a:ln>
                  <a:noFill/>
                </a:ln>
                <a:solidFill>
                  <a:schemeClr val="tx1"/>
                </a:solidFill>
                <a:effectLst/>
              </a:rPr>
              <a:t>Pregnancy Happens When…</a:t>
            </a:r>
          </a:p>
        </p:txBody>
      </p:sp>
      <p:sp>
        <p:nvSpPr>
          <p:cNvPr id="52226" name="Rectangle 3"/>
          <p:cNvSpPr>
            <a:spLocks noGrp="1"/>
          </p:cNvSpPr>
          <p:nvPr>
            <p:ph type="body" idx="1"/>
          </p:nvPr>
        </p:nvSpPr>
        <p:spPr>
          <a:xfrm>
            <a:off x="381000" y="1412875"/>
            <a:ext cx="8382000" cy="2135188"/>
          </a:xfrm>
        </p:spPr>
        <p:txBody>
          <a:bodyPr/>
          <a:lstStyle/>
          <a:p>
            <a:r>
              <a:rPr lang="en-US" smtClean="0"/>
              <a:t>If sperm has a way of getting inside the vagina, pregnancy can occur</a:t>
            </a:r>
          </a:p>
        </p:txBody>
      </p:sp>
      <p:pic>
        <p:nvPicPr>
          <p:cNvPr id="52227" name="Picture 4" descr="diagram1"/>
          <p:cNvPicPr>
            <a:picLocks noChangeAspect="1" noChangeArrowheads="1"/>
          </p:cNvPicPr>
          <p:nvPr/>
        </p:nvPicPr>
        <p:blipFill>
          <a:blip r:embed="rId3"/>
          <a:srcRect/>
          <a:stretch>
            <a:fillRect/>
          </a:stretch>
        </p:blipFill>
        <p:spPr bwMode="auto">
          <a:xfrm>
            <a:off x="914400" y="3200400"/>
            <a:ext cx="7467600" cy="2574925"/>
          </a:xfrm>
          <a:prstGeom prst="rect">
            <a:avLst/>
          </a:prstGeom>
          <a:noFill/>
          <a:ln w="9525">
            <a:noFill/>
            <a:miter lim="800000"/>
            <a:headEnd/>
            <a:tailEnd/>
          </a:ln>
        </p:spPr>
      </p:pic>
      <p:sp>
        <p:nvSpPr>
          <p:cNvPr id="52228" name="Text Box 5"/>
          <p:cNvSpPr txBox="1">
            <a:spLocks noChangeArrowheads="1"/>
          </p:cNvSpPr>
          <p:nvPr/>
        </p:nvSpPr>
        <p:spPr bwMode="auto">
          <a:xfrm>
            <a:off x="228600" y="5943600"/>
            <a:ext cx="8610600" cy="701675"/>
          </a:xfrm>
          <a:prstGeom prst="rect">
            <a:avLst/>
          </a:prstGeom>
          <a:noFill/>
          <a:ln w="9525">
            <a:noFill/>
            <a:miter lim="800000"/>
            <a:headEnd/>
            <a:tailEnd/>
          </a:ln>
        </p:spPr>
        <p:txBody>
          <a:bodyPr>
            <a:spAutoFit/>
          </a:bodyPr>
          <a:lstStyle/>
          <a:p>
            <a:pPr algn="ctr">
              <a:spcBef>
                <a:spcPct val="50000"/>
              </a:spcBef>
            </a:pPr>
            <a:r>
              <a:rPr lang="en-US" sz="2000" b="1"/>
              <a:t>Sperm are so small that enough to populate the entire world would fit inside a marker cap.</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bwMode="auto">
          <a:xfrm>
            <a:off x="457200" y="0"/>
            <a:ext cx="8229600" cy="603250"/>
          </a:xfrm>
        </p:spPr>
        <p:txBody>
          <a:bodyPr/>
          <a:lstStyle/>
          <a:p>
            <a:pPr>
              <a:defRPr/>
            </a:pPr>
            <a:r>
              <a:rPr smtClean="0">
                <a:ln>
                  <a:noFill/>
                </a:ln>
                <a:solidFill>
                  <a:schemeClr val="tx1"/>
                </a:solidFill>
                <a:effectLst/>
              </a:rPr>
              <a:t>Female’s Reproductive System</a:t>
            </a:r>
          </a:p>
        </p:txBody>
      </p:sp>
      <p:pic>
        <p:nvPicPr>
          <p:cNvPr id="74755" name="Picture 3" descr="ReproductiveSystem"/>
          <p:cNvPicPr>
            <a:picLocks noChangeAspect="1" noChangeArrowheads="1"/>
          </p:cNvPicPr>
          <p:nvPr/>
        </p:nvPicPr>
        <p:blipFill>
          <a:blip r:embed="rId3"/>
          <a:srcRect/>
          <a:stretch>
            <a:fillRect/>
          </a:stretch>
        </p:blipFill>
        <p:spPr bwMode="auto">
          <a:xfrm>
            <a:off x="2590800" y="1600200"/>
            <a:ext cx="6553200" cy="4073525"/>
          </a:xfrm>
          <a:prstGeom prst="rect">
            <a:avLst/>
          </a:prstGeom>
          <a:noFill/>
          <a:ln w="9525">
            <a:noFill/>
            <a:miter lim="800000"/>
            <a:headEnd/>
            <a:tailEnd/>
          </a:ln>
        </p:spPr>
      </p:pic>
      <p:sp>
        <p:nvSpPr>
          <p:cNvPr id="54275" name="Text Box 4"/>
          <p:cNvSpPr txBox="1">
            <a:spLocks noChangeArrowheads="1"/>
          </p:cNvSpPr>
          <p:nvPr/>
        </p:nvSpPr>
        <p:spPr bwMode="auto">
          <a:xfrm>
            <a:off x="0" y="914400"/>
            <a:ext cx="2514600" cy="5999163"/>
          </a:xfrm>
          <a:prstGeom prst="rect">
            <a:avLst/>
          </a:prstGeom>
          <a:noFill/>
          <a:ln w="9525">
            <a:noFill/>
            <a:miter lim="800000"/>
            <a:headEnd/>
            <a:tailEnd/>
          </a:ln>
        </p:spPr>
        <p:txBody>
          <a:bodyPr>
            <a:spAutoFit/>
          </a:bodyPr>
          <a:lstStyle/>
          <a:p>
            <a:pPr eaLnBrk="0" hangingPunct="0">
              <a:spcBef>
                <a:spcPct val="50000"/>
              </a:spcBef>
              <a:buFontTx/>
              <a:buChar char="•"/>
            </a:pPr>
            <a:r>
              <a:rPr lang="en-US"/>
              <a:t>At the upper corners of the uterus, the fallopian tubes connect the uterus to the ovaries. </a:t>
            </a:r>
          </a:p>
          <a:p>
            <a:pPr eaLnBrk="0" hangingPunct="0">
              <a:spcBef>
                <a:spcPct val="50000"/>
              </a:spcBef>
              <a:buFontTx/>
              <a:buChar char="•"/>
            </a:pPr>
            <a:r>
              <a:rPr lang="en-US"/>
              <a:t>The ovaries are two oval-shaped organs that lie to the upper right and left of the uterus. They produce, store, and release eggs into the fallopian tubes in the process called ovulation. </a:t>
            </a:r>
          </a:p>
          <a:p>
            <a:pPr eaLnBrk="0" hangingPunct="0">
              <a:spcBef>
                <a:spcPct val="50000"/>
              </a:spcBef>
              <a:buFontTx/>
              <a:buChar char="•"/>
            </a:pPr>
            <a:r>
              <a:rPr lang="en-US"/>
              <a:t>Ova (eggs) are produced in the ovary of the female; they are formed from reproductive cells</a:t>
            </a:r>
          </a:p>
          <a:p>
            <a:pPr eaLnBrk="0" hangingPunct="0">
              <a:spcBef>
                <a:spcPct val="50000"/>
              </a:spcBef>
              <a:buFontTx/>
              <a:buChar char="•"/>
            </a:pPr>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blinds(horizontal)">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bwMode="auto">
          <a:xfrm>
            <a:off x="457200" y="0"/>
            <a:ext cx="8229600" cy="603250"/>
          </a:xfrm>
        </p:spPr>
        <p:txBody>
          <a:bodyPr/>
          <a:lstStyle/>
          <a:p>
            <a:pPr>
              <a:defRPr/>
            </a:pPr>
            <a:r>
              <a:rPr smtClean="0">
                <a:ln>
                  <a:noFill/>
                </a:ln>
                <a:solidFill>
                  <a:schemeClr val="tx1"/>
                </a:solidFill>
                <a:effectLst/>
              </a:rPr>
              <a:t>Male’s Reproductive System</a:t>
            </a:r>
          </a:p>
        </p:txBody>
      </p:sp>
      <p:sp>
        <p:nvSpPr>
          <p:cNvPr id="55299" name="Text Box 4"/>
          <p:cNvSpPr txBox="1">
            <a:spLocks noChangeArrowheads="1"/>
          </p:cNvSpPr>
          <p:nvPr/>
        </p:nvSpPr>
        <p:spPr bwMode="auto">
          <a:xfrm>
            <a:off x="5943600" y="990600"/>
            <a:ext cx="3048000" cy="5588000"/>
          </a:xfrm>
          <a:prstGeom prst="rect">
            <a:avLst/>
          </a:prstGeom>
          <a:noFill/>
          <a:ln w="9525">
            <a:noFill/>
            <a:miter lim="800000"/>
            <a:headEnd/>
            <a:tailEnd/>
          </a:ln>
        </p:spPr>
        <p:txBody>
          <a:bodyPr>
            <a:spAutoFit/>
          </a:bodyPr>
          <a:lstStyle/>
          <a:p>
            <a:pPr eaLnBrk="0" hangingPunct="0">
              <a:spcBef>
                <a:spcPct val="50000"/>
              </a:spcBef>
              <a:buFontTx/>
              <a:buChar char="•"/>
            </a:pPr>
            <a:r>
              <a:rPr lang="en-US"/>
              <a:t>Sperm cells are made in the testes where it takes about 72 days for one sperm to grow. </a:t>
            </a:r>
          </a:p>
          <a:p>
            <a:pPr eaLnBrk="0" hangingPunct="0">
              <a:spcBef>
                <a:spcPct val="50000"/>
              </a:spcBef>
              <a:buFontTx/>
              <a:buChar char="•"/>
            </a:pPr>
            <a:r>
              <a:rPr lang="en-US"/>
              <a:t>The sperm make up only about 5% of what a man ejaculates each time he ejaculates. </a:t>
            </a:r>
          </a:p>
          <a:p>
            <a:pPr lvl="1" eaLnBrk="0" hangingPunct="0">
              <a:spcBef>
                <a:spcPct val="50000"/>
              </a:spcBef>
              <a:buFontTx/>
              <a:buChar char="•"/>
            </a:pPr>
            <a:r>
              <a:rPr lang="en-US" u="sng"/>
              <a:t>This represents about 100 to 400 million of them each time! </a:t>
            </a:r>
          </a:p>
          <a:p>
            <a:pPr eaLnBrk="0" hangingPunct="0">
              <a:spcBef>
                <a:spcPct val="50000"/>
              </a:spcBef>
              <a:buFontTx/>
              <a:buChar char="•"/>
            </a:pPr>
            <a:r>
              <a:rPr lang="en-US"/>
              <a:t>Therefore, they are very, very tiny, in fact a single sperm is the smallest cell in the body. </a:t>
            </a:r>
          </a:p>
          <a:p>
            <a:pPr eaLnBrk="0" hangingPunct="0">
              <a:spcBef>
                <a:spcPct val="50000"/>
              </a:spcBef>
              <a:buFontTx/>
              <a:buChar char="•"/>
            </a:pPr>
            <a:r>
              <a:rPr lang="en-US"/>
              <a:t>Over the course of a guy’s life, he’ll produce more than 12 trillion sperm. </a:t>
            </a:r>
          </a:p>
        </p:txBody>
      </p:sp>
      <p:pic>
        <p:nvPicPr>
          <p:cNvPr id="55301" name="Picture 5" descr="male reproductive system"/>
          <p:cNvPicPr>
            <a:picLocks noChangeAspect="1" noChangeArrowheads="1"/>
          </p:cNvPicPr>
          <p:nvPr/>
        </p:nvPicPr>
        <p:blipFill>
          <a:blip r:embed="rId3">
            <a:grayscl/>
          </a:blip>
          <a:srcRect b="12766"/>
          <a:stretch>
            <a:fillRect/>
          </a:stretch>
        </p:blipFill>
        <p:spPr bwMode="auto">
          <a:xfrm>
            <a:off x="0" y="1676400"/>
            <a:ext cx="5867400" cy="3387725"/>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Grp="1"/>
          </p:cNvSpPr>
          <p:nvPr>
            <p:ph type="title"/>
          </p:nvPr>
        </p:nvSpPr>
        <p:spPr bwMode="auto"/>
        <p:txBody>
          <a:bodyPr/>
          <a:lstStyle/>
          <a:p>
            <a:pPr>
              <a:defRPr/>
            </a:pPr>
            <a:r>
              <a:rPr smtClean="0">
                <a:ln>
                  <a:noFill/>
                </a:ln>
                <a:solidFill>
                  <a:schemeClr val="tx1"/>
                </a:solidFill>
                <a:effectLst/>
              </a:rPr>
              <a:t>Pregnancy Data</a:t>
            </a:r>
          </a:p>
        </p:txBody>
      </p:sp>
      <p:sp>
        <p:nvSpPr>
          <p:cNvPr id="56322" name="Rectangle 5"/>
          <p:cNvSpPr>
            <a:spLocks noGrp="1"/>
          </p:cNvSpPr>
          <p:nvPr>
            <p:ph type="body" sz="half" idx="1"/>
          </p:nvPr>
        </p:nvSpPr>
        <p:spPr>
          <a:xfrm>
            <a:off x="381000" y="990600"/>
            <a:ext cx="4114800" cy="5804666"/>
          </a:xfrm>
        </p:spPr>
        <p:txBody>
          <a:bodyPr/>
          <a:lstStyle/>
          <a:p>
            <a:pPr marL="396875" indent="-396875"/>
            <a:r>
              <a:rPr lang="en-US" dirty="0" smtClean="0"/>
              <a:t>Iredell county has seen a decrease in the number of teen pregnancies over the last few years</a:t>
            </a:r>
          </a:p>
          <a:p>
            <a:pPr marL="396875" indent="-396875"/>
            <a:r>
              <a:rPr lang="en-US" dirty="0" smtClean="0"/>
              <a:t>Current data shows that Iredell has around 200 pregnancies a year to females ages 10-19</a:t>
            </a:r>
          </a:p>
          <a:p>
            <a:pPr marL="914400" lvl="1" indent="-396875"/>
            <a:r>
              <a:rPr lang="en-US" dirty="0" smtClean="0"/>
              <a:t>This equals out to around 4 pregnancies each week to teen girls in Iredell County</a:t>
            </a:r>
          </a:p>
          <a:p>
            <a:pPr marL="914400" lvl="1" indent="-396875"/>
            <a:r>
              <a:rPr lang="en-US" dirty="0" smtClean="0"/>
              <a:t>Most of these are to girls ages 17 and older</a:t>
            </a:r>
          </a:p>
          <a:p>
            <a:pPr marL="396875" indent="-396875"/>
            <a:r>
              <a:rPr lang="en-US" dirty="0" smtClean="0"/>
              <a:t>Who will it be this week?</a:t>
            </a:r>
          </a:p>
        </p:txBody>
      </p:sp>
      <p:sp>
        <p:nvSpPr>
          <p:cNvPr id="56323" name="Rectangle 6"/>
          <p:cNvSpPr>
            <a:spLocks noGrp="1"/>
          </p:cNvSpPr>
          <p:nvPr>
            <p:ph type="body" sz="half" idx="2"/>
          </p:nvPr>
        </p:nvSpPr>
        <p:spPr>
          <a:xfrm>
            <a:off x="4648200" y="1066800"/>
            <a:ext cx="4114800" cy="5443538"/>
          </a:xfrm>
        </p:spPr>
        <p:txBody>
          <a:bodyPr/>
          <a:lstStyle/>
          <a:p>
            <a:pPr marL="396875" indent="-396875"/>
            <a:r>
              <a:rPr lang="en-US" smtClean="0"/>
              <a:t>Across the US, 30% of women will have a pregnancy before the age of 20</a:t>
            </a:r>
          </a:p>
          <a:p>
            <a:pPr marL="396875" indent="-396875"/>
            <a:r>
              <a:rPr lang="en-US" smtClean="0"/>
              <a:t>Locally, teen pregnancy shows a racial disparity with more African-American and Hispanic teens becoming pregnant than their Caucasian counterparts</a:t>
            </a:r>
          </a:p>
          <a:p>
            <a:pPr marL="914400" lvl="1" indent="-396875"/>
            <a:r>
              <a:rPr lang="en-US" smtClean="0"/>
              <a:t>There is no biological reason for this</a:t>
            </a:r>
          </a:p>
          <a:p>
            <a:pPr marL="914400" lvl="1" indent="-396875"/>
            <a:r>
              <a:rPr lang="en-US" smtClean="0"/>
              <a:t>Why do you think this is?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bwMode="auto">
          <a:xfrm>
            <a:off x="152400" y="457200"/>
            <a:ext cx="8763000" cy="1371600"/>
          </a:xfrm>
        </p:spPr>
        <p:txBody>
          <a:bodyPr/>
          <a:lstStyle/>
          <a:p>
            <a:pPr>
              <a:defRPr/>
            </a:pPr>
            <a:r>
              <a:rPr sz="6000" smtClean="0">
                <a:ln>
                  <a:noFill/>
                </a:ln>
                <a:solidFill>
                  <a:schemeClr val="tx1"/>
                </a:solidFill>
                <a:effectLst/>
                <a:latin typeface="Subway" pitchFamily="2" charset="0"/>
              </a:rPr>
              <a:t> </a:t>
            </a:r>
            <a:r>
              <a:rPr sz="4000" smtClean="0">
                <a:ln>
                  <a:noFill/>
                </a:ln>
                <a:solidFill>
                  <a:schemeClr val="tx1"/>
                </a:solidFill>
                <a:effectLst/>
                <a:latin typeface="Subway" pitchFamily="2" charset="0"/>
              </a:rPr>
              <a:t>Contraceptives: Risk Reduction for Pregnancy</a:t>
            </a:r>
          </a:p>
        </p:txBody>
      </p:sp>
      <p:sp>
        <p:nvSpPr>
          <p:cNvPr id="57346" name="Rectangle 3"/>
          <p:cNvSpPr>
            <a:spLocks noGrp="1"/>
          </p:cNvSpPr>
          <p:nvPr>
            <p:ph type="body" idx="1"/>
          </p:nvPr>
        </p:nvSpPr>
        <p:spPr>
          <a:xfrm>
            <a:off x="152400" y="1905000"/>
            <a:ext cx="8991600" cy="4400550"/>
          </a:xfrm>
        </p:spPr>
        <p:txBody>
          <a:bodyPr/>
          <a:lstStyle/>
          <a:p>
            <a:r>
              <a:rPr lang="en-US" sz="2400" b="1" smtClean="0">
                <a:latin typeface="Americana BT"/>
              </a:rPr>
              <a:t>3 types:</a:t>
            </a:r>
          </a:p>
          <a:p>
            <a:pPr lvl="1"/>
            <a:r>
              <a:rPr lang="en-US" sz="2400" b="1" smtClean="0">
                <a:latin typeface="Americana BT"/>
              </a:rPr>
              <a:t>Abstinence - No sex = No pregnancy</a:t>
            </a:r>
          </a:p>
          <a:p>
            <a:pPr lvl="1"/>
            <a:r>
              <a:rPr lang="en-US" sz="2400" b="1" smtClean="0">
                <a:latin typeface="Americana BT"/>
              </a:rPr>
              <a:t>Barrier </a:t>
            </a:r>
            <a:r>
              <a:rPr lang="en-US" sz="2400" b="1" smtClean="0"/>
              <a:t>–</a:t>
            </a:r>
            <a:r>
              <a:rPr lang="en-US" sz="2400" b="1" smtClean="0">
                <a:latin typeface="Americana BT"/>
              </a:rPr>
              <a:t> Keep the sperm from getting to the egg</a:t>
            </a:r>
          </a:p>
          <a:p>
            <a:pPr lvl="2"/>
            <a:r>
              <a:rPr lang="en-US" sz="2000" b="1" smtClean="0">
                <a:latin typeface="Americana BT"/>
              </a:rPr>
              <a:t>Male Condom, Female Condom, Vaginal Barriers</a:t>
            </a:r>
          </a:p>
          <a:p>
            <a:pPr lvl="1"/>
            <a:r>
              <a:rPr lang="en-US" sz="2400" b="1" smtClean="0">
                <a:latin typeface="Americana BT"/>
              </a:rPr>
              <a:t>Hormonal </a:t>
            </a:r>
            <a:r>
              <a:rPr lang="en-US" sz="2400" b="1" smtClean="0"/>
              <a:t>–</a:t>
            </a:r>
            <a:r>
              <a:rPr lang="en-US" sz="2400" b="1" smtClean="0">
                <a:latin typeface="Americana BT"/>
              </a:rPr>
              <a:t> Keep the female from releasing an egg</a:t>
            </a:r>
          </a:p>
          <a:p>
            <a:pPr lvl="2"/>
            <a:r>
              <a:rPr lang="en-US" sz="2000" b="1" smtClean="0">
                <a:latin typeface="Americana BT"/>
              </a:rPr>
              <a:t>Pill, Patch, Ring, Shot, IUD, Implant</a:t>
            </a:r>
          </a:p>
          <a:p>
            <a:pPr>
              <a:buFontTx/>
              <a:buNone/>
            </a:pPr>
            <a:endParaRPr lang="en-US" sz="2400" i="1" smtClean="0"/>
          </a:p>
          <a:p>
            <a:pPr>
              <a:buFontTx/>
              <a:buNone/>
            </a:pPr>
            <a:r>
              <a:rPr lang="en-US" sz="2400" b="1" smtClean="0">
                <a:solidFill>
                  <a:schemeClr val="hlink"/>
                </a:solidFill>
              </a:rPr>
              <a:t>*Typical use refers to failure rates for those whose use is not consistent or always correct.</a:t>
            </a:r>
          </a:p>
          <a:p>
            <a:pPr>
              <a:buFontTx/>
              <a:buNone/>
            </a:pPr>
            <a:r>
              <a:rPr lang="en-US" sz="2400" b="1" smtClean="0">
                <a:solidFill>
                  <a:schemeClr val="hlink"/>
                </a:solidFill>
              </a:rPr>
              <a:t>**Perfect use refers to failure rates for those whose use is consistent and always correct.</a:t>
            </a:r>
          </a:p>
          <a:p>
            <a:pPr lvl="1"/>
            <a:endParaRPr lang="en-US" sz="2000" b="1" smtClean="0">
              <a:latin typeface="Americana BT"/>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bwMode="auto">
          <a:xfrm>
            <a:off x="381000" y="230188"/>
            <a:ext cx="8382000" cy="479425"/>
          </a:xfrm>
        </p:spPr>
        <p:txBody>
          <a:bodyPr/>
          <a:lstStyle/>
          <a:p>
            <a:pPr>
              <a:defRPr/>
            </a:pPr>
            <a:r>
              <a:rPr sz="3500" smtClean="0">
                <a:ln>
                  <a:noFill/>
                </a:ln>
                <a:solidFill>
                  <a:schemeClr val="tx1"/>
                </a:solidFill>
                <a:effectLst/>
              </a:rPr>
              <a:t>Contraceptive (birth control) Methods</a:t>
            </a:r>
          </a:p>
        </p:txBody>
      </p:sp>
      <p:graphicFrame>
        <p:nvGraphicFramePr>
          <p:cNvPr id="58425" name="Group 57"/>
          <p:cNvGraphicFramePr>
            <a:graphicFrameLocks noGrp="1"/>
          </p:cNvGraphicFramePr>
          <p:nvPr>
            <p:ph idx="1"/>
          </p:nvPr>
        </p:nvGraphicFramePr>
        <p:xfrm>
          <a:off x="457200" y="990600"/>
          <a:ext cx="8229600" cy="5719700"/>
        </p:xfrm>
        <a:graphic>
          <a:graphicData uri="http://schemas.openxmlformats.org/drawingml/2006/table">
            <a:tbl>
              <a:tblPr/>
              <a:tblGrid>
                <a:gridCol w="2743200"/>
                <a:gridCol w="2743200"/>
                <a:gridCol w="2743200"/>
              </a:tblGrid>
              <a:tr h="5937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sng" strike="noStrike" cap="none" normalizeH="0" baseline="0" smtClean="0">
                          <a:ln>
                            <a:noFill/>
                          </a:ln>
                          <a:solidFill>
                            <a:schemeClr val="tx1"/>
                          </a:solidFill>
                          <a:effectLst/>
                          <a:latin typeface="Calibri" pitchFamily="34" charset="0"/>
                        </a:rPr>
                        <a:t>Method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sng" strike="noStrike" cap="none" normalizeH="0" baseline="0" smtClean="0">
                          <a:ln>
                            <a:noFill/>
                          </a:ln>
                          <a:solidFill>
                            <a:schemeClr val="tx1"/>
                          </a:solidFill>
                          <a:effectLst/>
                          <a:latin typeface="Calibri" pitchFamily="34" charset="0"/>
                        </a:rPr>
                        <a:t># of Pregnancies per 100 people using this method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sng" strike="noStrike" cap="none" normalizeH="0" baseline="0" smtClean="0">
                          <a:ln>
                            <a:noFill/>
                          </a:ln>
                          <a:solidFill>
                            <a:schemeClr val="tx1"/>
                          </a:solidFill>
                          <a:effectLst/>
                          <a:latin typeface="Calibri" pitchFamily="34" charset="0"/>
                        </a:rPr>
                        <a:t>HIV/STD Prevention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2200" b="1" i="0" u="none" strike="noStrike" cap="none" normalizeH="0" baseline="0" smtClean="0">
                          <a:ln>
                            <a:noFill/>
                          </a:ln>
                          <a:solidFill>
                            <a:schemeClr val="tx1"/>
                          </a:solidFill>
                          <a:effectLst/>
                          <a:latin typeface="Calibri" pitchFamily="34" charset="0"/>
                        </a:rPr>
                        <a:t>No contraceptive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Calibri" pitchFamily="34"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22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Spermicidal foam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Birth control pills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2138">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Male Condom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Most effective with HIV, less effective with other STD’s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7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Female Condom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Most effective with HIV, less effective with other STD’s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37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Vaginal barriers with spermicidal foam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12-24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Birth control patch &amp; ring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0213">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Shot/Injection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6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Implant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Less than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IUD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Less than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None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Abstinence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libri" pitchFamily="34"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p:nvPr>
        </p:nvSpPr>
        <p:spPr bwMode="auto">
          <a:xfrm>
            <a:off x="990600" y="0"/>
            <a:ext cx="6781800" cy="822325"/>
          </a:xfrm>
        </p:spPr>
        <p:txBody>
          <a:bodyPr/>
          <a:lstStyle/>
          <a:p>
            <a:pPr>
              <a:defRPr/>
            </a:pPr>
            <a:r>
              <a:rPr sz="6000" smtClean="0">
                <a:ln>
                  <a:noFill/>
                </a:ln>
                <a:solidFill>
                  <a:schemeClr val="tx1"/>
                </a:solidFill>
                <a:effectLst/>
                <a:latin typeface="Subway" pitchFamily="2" charset="0"/>
              </a:rPr>
              <a:t>Condoms</a:t>
            </a:r>
          </a:p>
        </p:txBody>
      </p:sp>
      <p:sp>
        <p:nvSpPr>
          <p:cNvPr id="59394" name="Rectangle 3"/>
          <p:cNvSpPr>
            <a:spLocks noGrp="1"/>
          </p:cNvSpPr>
          <p:nvPr>
            <p:ph type="body" sz="half" idx="1"/>
          </p:nvPr>
        </p:nvSpPr>
        <p:spPr>
          <a:xfrm>
            <a:off x="0" y="838200"/>
            <a:ext cx="4343400" cy="6019800"/>
          </a:xfrm>
        </p:spPr>
        <p:txBody>
          <a:bodyPr/>
          <a:lstStyle/>
          <a:p>
            <a:pPr marL="396875" indent="-396875" algn="ctr">
              <a:buFontTx/>
              <a:buNone/>
            </a:pPr>
            <a:r>
              <a:rPr lang="en-US" sz="3200" b="1" dirty="0" smtClean="0">
                <a:latin typeface="Americana BT"/>
              </a:rPr>
              <a:t>Advantages</a:t>
            </a:r>
          </a:p>
          <a:p>
            <a:pPr marL="396875" indent="-396875"/>
            <a:r>
              <a:rPr lang="en-US" sz="2400" b="1" u="sng" dirty="0" smtClean="0">
                <a:latin typeface="Americana BT"/>
              </a:rPr>
              <a:t>Protection Against STIs and HIV!*</a:t>
            </a:r>
          </a:p>
          <a:p>
            <a:pPr marL="914400" lvl="1" indent="-396875"/>
            <a:r>
              <a:rPr lang="en-US" sz="2000" b="1" u="sng" dirty="0" smtClean="0">
                <a:latin typeface="Americana BT"/>
              </a:rPr>
              <a:t>When used every time for all sex acts including oral sex and used correctly (4 Steps)</a:t>
            </a:r>
          </a:p>
          <a:p>
            <a:pPr marL="396875" indent="-396875"/>
            <a:r>
              <a:rPr lang="en-US" sz="2400" b="1" u="sng" dirty="0" smtClean="0">
                <a:latin typeface="Americana BT"/>
              </a:rPr>
              <a:t>Protects against Pregnancy!</a:t>
            </a:r>
          </a:p>
          <a:p>
            <a:pPr marL="914400" lvl="1" indent="-396875"/>
            <a:r>
              <a:rPr lang="en-US" sz="2000" b="1" u="sng" dirty="0" smtClean="0">
                <a:latin typeface="Americana BT"/>
              </a:rPr>
              <a:t>When used correctly </a:t>
            </a:r>
            <a:r>
              <a:rPr lang="en-US" sz="2000" b="1" u="sng" dirty="0" smtClean="0"/>
              <a:t>–</a:t>
            </a:r>
            <a:r>
              <a:rPr lang="en-US" sz="2000" b="1" u="sng" dirty="0" smtClean="0">
                <a:latin typeface="Americana BT"/>
              </a:rPr>
              <a:t> See above</a:t>
            </a:r>
          </a:p>
          <a:p>
            <a:pPr marL="396875" indent="-396875"/>
            <a:r>
              <a:rPr lang="en-US" sz="2400" b="1" dirty="0" smtClean="0">
                <a:latin typeface="Americana BT"/>
              </a:rPr>
              <a:t>Accessibility No medical exam, fitting or prescription required</a:t>
            </a:r>
          </a:p>
          <a:p>
            <a:pPr marL="396875" indent="-396875"/>
            <a:r>
              <a:rPr lang="en-US" sz="2400" b="1" dirty="0" smtClean="0">
                <a:latin typeface="Americana BT"/>
              </a:rPr>
              <a:t>Low cost  (Free at Health Department)</a:t>
            </a:r>
          </a:p>
          <a:p>
            <a:pPr marL="396875" indent="-396875"/>
            <a:r>
              <a:rPr lang="en-US" sz="2400" b="1" dirty="0" smtClean="0">
                <a:latin typeface="Americana BT"/>
              </a:rPr>
              <a:t>Minimal side effects</a:t>
            </a:r>
          </a:p>
        </p:txBody>
      </p:sp>
      <p:sp>
        <p:nvSpPr>
          <p:cNvPr id="59395" name="Rectangle 4"/>
          <p:cNvSpPr>
            <a:spLocks noGrp="1"/>
          </p:cNvSpPr>
          <p:nvPr>
            <p:ph type="body" sz="half" idx="2"/>
          </p:nvPr>
        </p:nvSpPr>
        <p:spPr>
          <a:xfrm>
            <a:off x="4267200" y="914400"/>
            <a:ext cx="4648200" cy="5943600"/>
          </a:xfrm>
        </p:spPr>
        <p:txBody>
          <a:bodyPr/>
          <a:lstStyle/>
          <a:p>
            <a:pPr marL="396875" indent="-396875" algn="ctr">
              <a:buFontTx/>
              <a:buNone/>
            </a:pPr>
            <a:r>
              <a:rPr lang="en-US" sz="2400" b="1" smtClean="0"/>
              <a:t>Disadvantages</a:t>
            </a:r>
          </a:p>
          <a:p>
            <a:pPr marL="396875" indent="-396875"/>
            <a:r>
              <a:rPr lang="en-US" sz="2400" b="1" smtClean="0">
                <a:latin typeface="Americana BT"/>
              </a:rPr>
              <a:t>Have to check expiration dates and store them correctly</a:t>
            </a:r>
          </a:p>
          <a:p>
            <a:pPr marL="396875" indent="-396875"/>
            <a:r>
              <a:rPr lang="en-US" sz="2400" b="1" smtClean="0">
                <a:latin typeface="Americana BT"/>
              </a:rPr>
              <a:t>Have to know how to use them</a:t>
            </a:r>
          </a:p>
          <a:p>
            <a:pPr marL="396875" indent="-396875"/>
            <a:r>
              <a:rPr lang="en-US" sz="2400" b="1" smtClean="0">
                <a:latin typeface="Americana BT"/>
              </a:rPr>
              <a:t>May reduce sensitivity</a:t>
            </a:r>
          </a:p>
          <a:p>
            <a:pPr marL="396875" indent="-396875"/>
            <a:r>
              <a:rPr lang="en-US" sz="2400" b="1" smtClean="0">
                <a:latin typeface="Americana BT"/>
              </a:rPr>
              <a:t>Latex allergy</a:t>
            </a:r>
          </a:p>
          <a:p>
            <a:pPr marL="914400" lvl="1" indent="-396875"/>
            <a:r>
              <a:rPr lang="en-US" sz="2000" b="1" smtClean="0">
                <a:latin typeface="Americana BT"/>
              </a:rPr>
              <a:t>Plastic or Polyurethane condoms are an alternative</a:t>
            </a:r>
            <a:endParaRPr lang="en-US" sz="2000" b="1" smtClean="0"/>
          </a:p>
          <a:p>
            <a:pPr marL="396875" indent="-396875"/>
            <a:r>
              <a:rPr lang="en-US" sz="2000" b="1" u="sng" smtClean="0"/>
              <a:t>The Female Condom is not as effective as the male condom</a:t>
            </a:r>
          </a:p>
          <a:p>
            <a:pPr marL="396875" indent="-396875"/>
            <a:r>
              <a:rPr lang="en-US" sz="2000" b="1" smtClean="0"/>
              <a:t>2 condoms should never be used at the same time</a:t>
            </a:r>
          </a:p>
        </p:txBody>
      </p:sp>
      <p:pic>
        <p:nvPicPr>
          <p:cNvPr id="59396" name="Picture 6" descr="FC_Condom_hres"/>
          <p:cNvPicPr>
            <a:picLocks noChangeAspect="1" noChangeArrowheads="1"/>
          </p:cNvPicPr>
          <p:nvPr/>
        </p:nvPicPr>
        <p:blipFill>
          <a:blip r:embed="rId3"/>
          <a:srcRect/>
          <a:stretch>
            <a:fillRect/>
          </a:stretch>
        </p:blipFill>
        <p:spPr bwMode="auto">
          <a:xfrm>
            <a:off x="7772400" y="0"/>
            <a:ext cx="1371600" cy="1350963"/>
          </a:xfrm>
          <a:prstGeom prst="rect">
            <a:avLst/>
          </a:prstGeom>
          <a:noFill/>
          <a:ln w="9525">
            <a:noFill/>
            <a:miter lim="800000"/>
            <a:headEnd/>
            <a:tailEnd/>
          </a:ln>
        </p:spPr>
      </p:pic>
      <p:pic>
        <p:nvPicPr>
          <p:cNvPr id="59397" name="Picture 7" descr="red_and_blue_condoms_in_package_cb026437[1]"/>
          <p:cNvPicPr>
            <a:picLocks noChangeAspect="1" noChangeArrowheads="1"/>
          </p:cNvPicPr>
          <p:nvPr/>
        </p:nvPicPr>
        <p:blipFill>
          <a:blip r:embed="rId4"/>
          <a:srcRect b="9911"/>
          <a:stretch>
            <a:fillRect/>
          </a:stretch>
        </p:blipFill>
        <p:spPr bwMode="auto">
          <a:xfrm>
            <a:off x="4114800" y="5715000"/>
            <a:ext cx="2057400" cy="1174750"/>
          </a:xfrm>
          <a:prstGeom prst="rect">
            <a:avLst/>
          </a:prstGeom>
          <a:noFill/>
          <a:ln w="9525" algn="in">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bwMode="auto">
          <a:xfrm>
            <a:off x="457200" y="0"/>
            <a:ext cx="8229600" cy="631825"/>
          </a:xfrm>
        </p:spPr>
        <p:txBody>
          <a:bodyPr/>
          <a:lstStyle/>
          <a:p>
            <a:pPr>
              <a:defRPr/>
            </a:pPr>
            <a:r>
              <a:rPr sz="4600" smtClean="0">
                <a:ln>
                  <a:noFill/>
                </a:ln>
                <a:solidFill>
                  <a:schemeClr val="tx1"/>
                </a:solidFill>
                <a:effectLst/>
                <a:latin typeface="Subway" pitchFamily="2" charset="0"/>
              </a:rPr>
              <a:t>Vaginal Barriers</a:t>
            </a:r>
          </a:p>
        </p:txBody>
      </p:sp>
      <p:sp>
        <p:nvSpPr>
          <p:cNvPr id="60418" name="Rectangle 3"/>
          <p:cNvSpPr>
            <a:spLocks noGrp="1"/>
          </p:cNvSpPr>
          <p:nvPr>
            <p:ph type="body" sz="half" idx="1"/>
          </p:nvPr>
        </p:nvSpPr>
        <p:spPr>
          <a:xfrm>
            <a:off x="381000" y="1447800"/>
            <a:ext cx="4191000" cy="4343400"/>
          </a:xfrm>
        </p:spPr>
        <p:txBody>
          <a:bodyPr/>
          <a:lstStyle/>
          <a:p>
            <a:pPr marL="396875" indent="-396875" algn="ctr">
              <a:buFontTx/>
              <a:buNone/>
            </a:pPr>
            <a:r>
              <a:rPr lang="en-US" sz="2400" b="1" smtClean="0">
                <a:latin typeface="Americana BT"/>
              </a:rPr>
              <a:t>Advantages</a:t>
            </a:r>
          </a:p>
          <a:p>
            <a:pPr marL="396875" indent="-396875"/>
            <a:r>
              <a:rPr lang="en-US" sz="2400" b="1" u="sng" smtClean="0">
                <a:latin typeface="Americana BT"/>
              </a:rPr>
              <a:t>Protects against Pregnancy!</a:t>
            </a:r>
          </a:p>
          <a:p>
            <a:pPr marL="914400" lvl="1" indent="-396875"/>
            <a:r>
              <a:rPr lang="en-US" b="1" u="sng" smtClean="0">
                <a:latin typeface="Americana BT"/>
              </a:rPr>
              <a:t>When used correctly</a:t>
            </a:r>
          </a:p>
          <a:p>
            <a:pPr marL="396875" indent="-396875"/>
            <a:r>
              <a:rPr lang="en-US" sz="2400" b="1" smtClean="0">
                <a:latin typeface="Americana BT"/>
              </a:rPr>
              <a:t>Minimal side effects</a:t>
            </a:r>
          </a:p>
          <a:p>
            <a:pPr marL="396875" indent="-396875"/>
            <a:r>
              <a:rPr lang="en-US" sz="2400" b="1" smtClean="0">
                <a:latin typeface="Americana BT"/>
              </a:rPr>
              <a:t>They do not alter a female</a:t>
            </a:r>
            <a:r>
              <a:rPr lang="en-US" sz="2400" b="1" smtClean="0"/>
              <a:t>’</a:t>
            </a:r>
            <a:r>
              <a:rPr lang="en-US" sz="2400" b="1" smtClean="0">
                <a:latin typeface="Americana BT"/>
              </a:rPr>
              <a:t>s hormone pattern</a:t>
            </a:r>
          </a:p>
          <a:p>
            <a:pPr marL="396875" indent="-396875"/>
            <a:r>
              <a:rPr lang="en-US" sz="2400" b="1" smtClean="0">
                <a:latin typeface="Americana BT"/>
              </a:rPr>
              <a:t>Can be inserted 30 minutes before sex. </a:t>
            </a:r>
          </a:p>
          <a:p>
            <a:pPr marL="396875" indent="-396875"/>
            <a:r>
              <a:rPr lang="en-US" sz="2400" b="1" smtClean="0">
                <a:latin typeface="Americana BT"/>
              </a:rPr>
              <a:t>Use only when need.</a:t>
            </a:r>
          </a:p>
          <a:p>
            <a:pPr marL="396875" indent="-396875">
              <a:buFontTx/>
              <a:buNone/>
            </a:pPr>
            <a:endParaRPr lang="en-US" sz="2000" b="1" u="sng" smtClean="0">
              <a:latin typeface="Americana BT"/>
            </a:endParaRPr>
          </a:p>
        </p:txBody>
      </p:sp>
      <p:sp>
        <p:nvSpPr>
          <p:cNvPr id="60419" name="Rectangle 4"/>
          <p:cNvSpPr>
            <a:spLocks noGrp="1"/>
          </p:cNvSpPr>
          <p:nvPr>
            <p:ph type="body" sz="half" idx="2"/>
          </p:nvPr>
        </p:nvSpPr>
        <p:spPr>
          <a:xfrm>
            <a:off x="4648200" y="1600200"/>
            <a:ext cx="4495800" cy="3774559"/>
          </a:xfrm>
        </p:spPr>
        <p:txBody>
          <a:bodyPr/>
          <a:lstStyle/>
          <a:p>
            <a:pPr marL="396875" indent="-396875" algn="ctr">
              <a:lnSpc>
                <a:spcPct val="80000"/>
              </a:lnSpc>
              <a:buFontTx/>
              <a:buNone/>
            </a:pPr>
            <a:r>
              <a:rPr lang="en-US" sz="2400" b="1" dirty="0" smtClean="0">
                <a:latin typeface="Americana BT"/>
              </a:rPr>
              <a:t>Disadvantages</a:t>
            </a:r>
          </a:p>
          <a:p>
            <a:pPr marL="396875" indent="-396875">
              <a:lnSpc>
                <a:spcPct val="80000"/>
              </a:lnSpc>
            </a:pPr>
            <a:r>
              <a:rPr lang="en-US" sz="2400" b="1" dirty="0" smtClean="0">
                <a:latin typeface="Americana BT"/>
              </a:rPr>
              <a:t>Vaginal discomfort</a:t>
            </a:r>
          </a:p>
          <a:p>
            <a:pPr marL="396875" indent="-396875">
              <a:lnSpc>
                <a:spcPct val="80000"/>
              </a:lnSpc>
            </a:pPr>
            <a:r>
              <a:rPr lang="en-US" sz="2400" b="1" dirty="0" smtClean="0">
                <a:latin typeface="Americana BT"/>
              </a:rPr>
              <a:t>Latex allergy</a:t>
            </a:r>
          </a:p>
          <a:p>
            <a:pPr marL="396875" indent="-396875">
              <a:lnSpc>
                <a:spcPct val="80000"/>
              </a:lnSpc>
            </a:pPr>
            <a:r>
              <a:rPr lang="en-US" sz="2400" b="1" dirty="0" smtClean="0">
                <a:latin typeface="Americana BT"/>
              </a:rPr>
              <a:t>Vaginal and Urinary tract infections</a:t>
            </a:r>
          </a:p>
          <a:p>
            <a:pPr marL="396875" indent="-396875">
              <a:lnSpc>
                <a:spcPct val="80000"/>
              </a:lnSpc>
            </a:pPr>
            <a:r>
              <a:rPr lang="en-US" sz="2400" b="1" dirty="0" smtClean="0">
                <a:latin typeface="Americana BT"/>
              </a:rPr>
              <a:t>Toxic Shock Syndrome</a:t>
            </a:r>
          </a:p>
          <a:p>
            <a:pPr marL="396875" indent="-396875">
              <a:lnSpc>
                <a:spcPct val="80000"/>
              </a:lnSpc>
            </a:pPr>
            <a:r>
              <a:rPr lang="en-US" sz="2400" b="1" dirty="0" smtClean="0">
                <a:latin typeface="Americana BT"/>
              </a:rPr>
              <a:t>Cervical cap and Diaphragm have to be fitted.</a:t>
            </a:r>
          </a:p>
          <a:p>
            <a:pPr marL="396875" indent="-396875">
              <a:lnSpc>
                <a:spcPct val="80000"/>
              </a:lnSpc>
              <a:buFontTx/>
              <a:buNone/>
            </a:pPr>
            <a:r>
              <a:rPr lang="en-US" sz="2400" b="1" dirty="0" smtClean="0">
                <a:latin typeface="Americana BT"/>
              </a:rPr>
              <a:t>	</a:t>
            </a:r>
            <a:r>
              <a:rPr lang="en-US" sz="2400" b="1" u="sng" dirty="0" smtClean="0">
                <a:latin typeface="Americana BT"/>
              </a:rPr>
              <a:t>Does not protect against HIV or STIs!</a:t>
            </a:r>
          </a:p>
          <a:p>
            <a:pPr marL="396875" indent="-396875">
              <a:lnSpc>
                <a:spcPct val="80000"/>
              </a:lnSpc>
            </a:pPr>
            <a:endParaRPr lang="en-US" sz="2400" dirty="0" smtClean="0"/>
          </a:p>
        </p:txBody>
      </p:sp>
      <p:pic>
        <p:nvPicPr>
          <p:cNvPr id="60420" name="Picture 5" descr="Diaphragm"/>
          <p:cNvPicPr>
            <a:picLocks noChangeAspect="1" noChangeArrowheads="1"/>
          </p:cNvPicPr>
          <p:nvPr/>
        </p:nvPicPr>
        <p:blipFill>
          <a:blip r:embed="rId3"/>
          <a:srcRect/>
          <a:stretch>
            <a:fillRect/>
          </a:stretch>
        </p:blipFill>
        <p:spPr bwMode="auto">
          <a:xfrm>
            <a:off x="6934200" y="5181600"/>
            <a:ext cx="1828800" cy="1647825"/>
          </a:xfrm>
          <a:prstGeom prst="rect">
            <a:avLst/>
          </a:prstGeom>
          <a:noFill/>
          <a:ln w="9525">
            <a:noFill/>
            <a:miter lim="800000"/>
            <a:headEnd/>
            <a:tailEnd/>
          </a:ln>
        </p:spPr>
      </p:pic>
      <p:pic>
        <p:nvPicPr>
          <p:cNvPr id="60421" name="Picture 6" descr="Femcap"/>
          <p:cNvPicPr>
            <a:picLocks noChangeAspect="1" noChangeArrowheads="1"/>
          </p:cNvPicPr>
          <p:nvPr/>
        </p:nvPicPr>
        <p:blipFill>
          <a:blip r:embed="rId4"/>
          <a:srcRect/>
          <a:stretch>
            <a:fillRect/>
          </a:stretch>
        </p:blipFill>
        <p:spPr bwMode="auto">
          <a:xfrm>
            <a:off x="7620000" y="0"/>
            <a:ext cx="1524000" cy="1371600"/>
          </a:xfrm>
          <a:prstGeom prst="rect">
            <a:avLst/>
          </a:prstGeom>
          <a:noFill/>
          <a:ln w="9525">
            <a:noFill/>
            <a:miter lim="800000"/>
            <a:headEnd/>
            <a:tailEnd/>
          </a:ln>
        </p:spPr>
      </p:pic>
      <p:pic>
        <p:nvPicPr>
          <p:cNvPr id="60422" name="Picture 7" descr="Lea's Shield"/>
          <p:cNvPicPr>
            <a:picLocks noChangeAspect="1" noChangeArrowheads="1"/>
          </p:cNvPicPr>
          <p:nvPr/>
        </p:nvPicPr>
        <p:blipFill>
          <a:blip r:embed="rId5"/>
          <a:srcRect/>
          <a:stretch>
            <a:fillRect/>
          </a:stretch>
        </p:blipFill>
        <p:spPr bwMode="auto">
          <a:xfrm>
            <a:off x="0" y="0"/>
            <a:ext cx="1905000" cy="1371600"/>
          </a:xfrm>
          <a:prstGeom prst="rect">
            <a:avLst/>
          </a:prstGeom>
          <a:noFill/>
          <a:ln w="9525">
            <a:noFill/>
            <a:miter lim="800000"/>
            <a:headEnd/>
            <a:tailEnd/>
          </a:ln>
        </p:spPr>
      </p:pic>
      <p:sp>
        <p:nvSpPr>
          <p:cNvPr id="60423" name="Text Box 8"/>
          <p:cNvSpPr txBox="1">
            <a:spLocks noChangeArrowheads="1"/>
          </p:cNvSpPr>
          <p:nvPr/>
        </p:nvSpPr>
        <p:spPr bwMode="auto">
          <a:xfrm>
            <a:off x="152400" y="1524000"/>
            <a:ext cx="1524000" cy="274638"/>
          </a:xfrm>
          <a:prstGeom prst="rect">
            <a:avLst/>
          </a:prstGeom>
          <a:noFill/>
          <a:ln w="9525">
            <a:noFill/>
            <a:miter lim="800000"/>
            <a:headEnd/>
            <a:tailEnd/>
          </a:ln>
        </p:spPr>
        <p:txBody>
          <a:bodyPr>
            <a:spAutoFit/>
          </a:bodyPr>
          <a:lstStyle/>
          <a:p>
            <a:pPr algn="ctr">
              <a:spcBef>
                <a:spcPct val="50000"/>
              </a:spcBef>
            </a:pPr>
            <a:r>
              <a:rPr lang="en-US" sz="1200">
                <a:latin typeface="Palatino Linotype" pitchFamily="18" charset="0"/>
              </a:rPr>
              <a:t>Lea’s Shield</a:t>
            </a:r>
          </a:p>
        </p:txBody>
      </p:sp>
      <p:sp>
        <p:nvSpPr>
          <p:cNvPr id="60424" name="Text Box 9"/>
          <p:cNvSpPr txBox="1">
            <a:spLocks noChangeArrowheads="1"/>
          </p:cNvSpPr>
          <p:nvPr/>
        </p:nvSpPr>
        <p:spPr bwMode="auto">
          <a:xfrm>
            <a:off x="7620000" y="1524000"/>
            <a:ext cx="1524000" cy="274638"/>
          </a:xfrm>
          <a:prstGeom prst="rect">
            <a:avLst/>
          </a:prstGeom>
          <a:noFill/>
          <a:ln w="9525">
            <a:noFill/>
            <a:miter lim="800000"/>
            <a:headEnd/>
            <a:tailEnd/>
          </a:ln>
        </p:spPr>
        <p:txBody>
          <a:bodyPr>
            <a:spAutoFit/>
          </a:bodyPr>
          <a:lstStyle/>
          <a:p>
            <a:pPr algn="ctr">
              <a:spcBef>
                <a:spcPct val="50000"/>
              </a:spcBef>
            </a:pPr>
            <a:r>
              <a:rPr lang="en-US" sz="1200">
                <a:latin typeface="Palatino Linotype" pitchFamily="18" charset="0"/>
              </a:rPr>
              <a:t>FemCap</a:t>
            </a:r>
          </a:p>
        </p:txBody>
      </p:sp>
      <p:sp>
        <p:nvSpPr>
          <p:cNvPr id="60425" name="Text Box 10"/>
          <p:cNvSpPr txBox="1">
            <a:spLocks noChangeArrowheads="1"/>
          </p:cNvSpPr>
          <p:nvPr/>
        </p:nvSpPr>
        <p:spPr bwMode="auto">
          <a:xfrm>
            <a:off x="5638800" y="5638800"/>
            <a:ext cx="1143000" cy="274638"/>
          </a:xfrm>
          <a:prstGeom prst="rect">
            <a:avLst/>
          </a:prstGeom>
          <a:noFill/>
          <a:ln w="9525">
            <a:noFill/>
            <a:miter lim="800000"/>
            <a:headEnd/>
            <a:tailEnd/>
          </a:ln>
        </p:spPr>
        <p:txBody>
          <a:bodyPr>
            <a:spAutoFit/>
          </a:bodyPr>
          <a:lstStyle/>
          <a:p>
            <a:pPr algn="ctr">
              <a:spcBef>
                <a:spcPct val="50000"/>
              </a:spcBef>
            </a:pPr>
            <a:r>
              <a:rPr lang="en-US" sz="1200">
                <a:latin typeface="Palatino Linotype" pitchFamily="18" charset="0"/>
              </a:rPr>
              <a:t>Diaphragm</a:t>
            </a:r>
          </a:p>
        </p:txBody>
      </p:sp>
    </p:spTree>
    <p:custDataLst>
      <p:tags r:id="rId1"/>
    </p:custData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p:cNvSpPr>
          <p:nvPr>
            <p:ph type="title"/>
          </p:nvPr>
        </p:nvSpPr>
        <p:spPr bwMode="auto">
          <a:xfrm>
            <a:off x="381000" y="230188"/>
            <a:ext cx="8382000" cy="906462"/>
          </a:xfrm>
        </p:spPr>
        <p:txBody>
          <a:bodyPr/>
          <a:lstStyle/>
          <a:p>
            <a:pPr>
              <a:defRPr/>
            </a:pPr>
            <a:r>
              <a:rPr sz="6600" smtClean="0">
                <a:ln>
                  <a:noFill/>
                </a:ln>
                <a:solidFill>
                  <a:schemeClr val="tx1"/>
                </a:solidFill>
                <a:effectLst/>
                <a:latin typeface="Subway" pitchFamily="2" charset="0"/>
              </a:rPr>
              <a:t>Spermicides</a:t>
            </a:r>
          </a:p>
        </p:txBody>
      </p:sp>
      <p:sp>
        <p:nvSpPr>
          <p:cNvPr id="61442" name="Rectangle 3"/>
          <p:cNvSpPr>
            <a:spLocks noGrp="1"/>
          </p:cNvSpPr>
          <p:nvPr>
            <p:ph type="body" idx="1"/>
          </p:nvPr>
        </p:nvSpPr>
        <p:spPr>
          <a:xfrm>
            <a:off x="304800" y="1524000"/>
            <a:ext cx="8640763" cy="4897438"/>
          </a:xfrm>
        </p:spPr>
        <p:txBody>
          <a:bodyPr/>
          <a:lstStyle/>
          <a:p>
            <a:r>
              <a:rPr lang="en-US" sz="2800" b="1" smtClean="0">
                <a:latin typeface="Americana BT"/>
              </a:rPr>
              <a:t>Creams, jellies, contraceptive foams, and contraceptive films</a:t>
            </a:r>
          </a:p>
          <a:p>
            <a:r>
              <a:rPr lang="en-US" sz="2800" b="1" smtClean="0">
                <a:latin typeface="Americana BT"/>
              </a:rPr>
              <a:t>No Prescription need</a:t>
            </a:r>
          </a:p>
          <a:p>
            <a:r>
              <a:rPr lang="en-US" sz="2800" b="1" smtClean="0">
                <a:latin typeface="Americana BT"/>
              </a:rPr>
              <a:t>Relatively cheap.</a:t>
            </a:r>
          </a:p>
          <a:p>
            <a:r>
              <a:rPr lang="en-US" sz="2800" b="1" u="sng" smtClean="0">
                <a:latin typeface="Americana BT"/>
              </a:rPr>
              <a:t>By itself it is not as effective against pregnancy</a:t>
            </a:r>
          </a:p>
          <a:p>
            <a:r>
              <a:rPr lang="en-US" sz="3600" b="1" u="sng" smtClean="0">
                <a:latin typeface="Americana BT"/>
              </a:rPr>
              <a:t>Does not protect against HIV and STDs!</a:t>
            </a:r>
          </a:p>
          <a:p>
            <a:r>
              <a:rPr lang="en-US" sz="2800" smtClean="0">
                <a:latin typeface="Americana BT"/>
              </a:rPr>
              <a:t>The chemical may actually cause a female to be more susceptible to infection, so this should not be used unless both partners have been tested and treated for STDs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p:nvPr>
        </p:nvSpPr>
        <p:spPr bwMode="auto">
          <a:xfrm>
            <a:off x="457200" y="230188"/>
            <a:ext cx="8229600" cy="822325"/>
          </a:xfrm>
        </p:spPr>
        <p:txBody>
          <a:bodyPr/>
          <a:lstStyle/>
          <a:p>
            <a:pPr>
              <a:defRPr/>
            </a:pPr>
            <a:r>
              <a:rPr sz="6000" smtClean="0">
                <a:ln>
                  <a:noFill/>
                </a:ln>
                <a:solidFill>
                  <a:schemeClr val="tx1"/>
                </a:solidFill>
                <a:effectLst/>
                <a:latin typeface="Subway" pitchFamily="2" charset="0"/>
              </a:rPr>
              <a:t>Birth Control Pill</a:t>
            </a:r>
          </a:p>
        </p:txBody>
      </p:sp>
      <p:sp>
        <p:nvSpPr>
          <p:cNvPr id="62466" name="Rectangle 3"/>
          <p:cNvSpPr>
            <a:spLocks noGrp="1"/>
          </p:cNvSpPr>
          <p:nvPr>
            <p:ph type="body" sz="half" idx="1"/>
          </p:nvPr>
        </p:nvSpPr>
        <p:spPr>
          <a:xfrm>
            <a:off x="0" y="1066800"/>
            <a:ext cx="4267200" cy="5638800"/>
          </a:xfrm>
        </p:spPr>
        <p:txBody>
          <a:bodyPr/>
          <a:lstStyle/>
          <a:p>
            <a:pPr marL="396875" indent="-396875" algn="ctr">
              <a:lnSpc>
                <a:spcPct val="80000"/>
              </a:lnSpc>
              <a:buFontTx/>
              <a:buNone/>
            </a:pPr>
            <a:r>
              <a:rPr lang="en-US" b="1" smtClean="0">
                <a:latin typeface="Americana BT"/>
              </a:rPr>
              <a:t>Advantages</a:t>
            </a:r>
          </a:p>
          <a:p>
            <a:pPr marL="396875" indent="-396875">
              <a:lnSpc>
                <a:spcPct val="80000"/>
              </a:lnSpc>
            </a:pPr>
            <a:r>
              <a:rPr lang="en-US" sz="2400" b="1" u="sng" smtClean="0">
                <a:latin typeface="Americana BT"/>
              </a:rPr>
              <a:t>Protects against pregnancy</a:t>
            </a:r>
          </a:p>
          <a:p>
            <a:pPr marL="914400" lvl="1" indent="-396875">
              <a:lnSpc>
                <a:spcPct val="80000"/>
              </a:lnSpc>
            </a:pPr>
            <a:r>
              <a:rPr lang="en-US" b="1" u="sng" smtClean="0">
                <a:latin typeface="Americana BT"/>
              </a:rPr>
              <a:t>When taken at the same time everyday!!</a:t>
            </a:r>
          </a:p>
          <a:p>
            <a:pPr marL="396875" indent="-396875">
              <a:lnSpc>
                <a:spcPct val="80000"/>
              </a:lnSpc>
            </a:pPr>
            <a:r>
              <a:rPr lang="en-US" sz="2400" b="1" smtClean="0">
                <a:latin typeface="Americana BT"/>
              </a:rPr>
              <a:t>Regulates period</a:t>
            </a:r>
          </a:p>
          <a:p>
            <a:pPr marL="396875" indent="-396875">
              <a:lnSpc>
                <a:spcPct val="80000"/>
              </a:lnSpc>
            </a:pPr>
            <a:r>
              <a:rPr lang="en-US" sz="2400" b="1" smtClean="0">
                <a:latin typeface="Americana BT"/>
              </a:rPr>
              <a:t>No interruptions </a:t>
            </a:r>
          </a:p>
        </p:txBody>
      </p:sp>
      <p:sp>
        <p:nvSpPr>
          <p:cNvPr id="62467" name="Rectangle 4"/>
          <p:cNvSpPr>
            <a:spLocks noGrp="1"/>
          </p:cNvSpPr>
          <p:nvPr>
            <p:ph type="body" sz="half" idx="2"/>
          </p:nvPr>
        </p:nvSpPr>
        <p:spPr>
          <a:xfrm>
            <a:off x="4495800" y="990600"/>
            <a:ext cx="4648200" cy="4764381"/>
          </a:xfrm>
        </p:spPr>
        <p:txBody>
          <a:bodyPr/>
          <a:lstStyle/>
          <a:p>
            <a:pPr marL="396875" indent="-396875" algn="ctr">
              <a:buFontTx/>
              <a:buNone/>
            </a:pPr>
            <a:r>
              <a:rPr lang="en-US" b="1" dirty="0" smtClean="0">
                <a:latin typeface="Americana BT"/>
              </a:rPr>
              <a:t>Disadvantages</a:t>
            </a:r>
          </a:p>
          <a:p>
            <a:pPr marL="396875" indent="-396875"/>
            <a:r>
              <a:rPr lang="en-US" sz="2400" b="1" dirty="0" smtClean="0">
                <a:latin typeface="Americana BT"/>
              </a:rPr>
              <a:t>Has to be taken SAME TIME EVERY DAY</a:t>
            </a:r>
            <a:endParaRPr lang="en-US" sz="2400" b="1" u="sng" dirty="0" smtClean="0">
              <a:latin typeface="Americana BT"/>
            </a:endParaRPr>
          </a:p>
          <a:p>
            <a:pPr marL="914400" lvl="1" indent="-396875"/>
            <a:r>
              <a:rPr lang="en-US" sz="2000" b="1" u="sng" dirty="0" smtClean="0">
                <a:latin typeface="Americana BT"/>
              </a:rPr>
              <a:t>Pharmacists have suggested within the same hour every day</a:t>
            </a:r>
            <a:r>
              <a:rPr lang="en-US" sz="2000" b="1" u="sng" dirty="0" smtClean="0"/>
              <a:t>…</a:t>
            </a:r>
            <a:r>
              <a:rPr lang="en-US" sz="2000" b="1" u="sng" dirty="0" smtClean="0">
                <a:latin typeface="Americana BT"/>
              </a:rPr>
              <a:t> </a:t>
            </a:r>
          </a:p>
          <a:p>
            <a:pPr marL="396875" indent="-396875"/>
            <a:r>
              <a:rPr lang="en-US" sz="2400" b="1" dirty="0" smtClean="0">
                <a:latin typeface="Americana BT"/>
              </a:rPr>
              <a:t>Can cause vomiting and nausea</a:t>
            </a:r>
          </a:p>
          <a:p>
            <a:pPr marL="396875" indent="-396875"/>
            <a:r>
              <a:rPr lang="en-US" sz="2400" b="1" dirty="0" smtClean="0">
                <a:latin typeface="Americana BT"/>
              </a:rPr>
              <a:t>Can cause weight gain (&lt;10 </a:t>
            </a:r>
            <a:r>
              <a:rPr lang="en-US" sz="2400" b="1" dirty="0" err="1" smtClean="0">
                <a:latin typeface="Americana BT"/>
              </a:rPr>
              <a:t>lbs</a:t>
            </a:r>
            <a:r>
              <a:rPr lang="en-US" sz="2400" b="1" dirty="0" smtClean="0">
                <a:latin typeface="Americana BT"/>
              </a:rPr>
              <a:t>)</a:t>
            </a:r>
          </a:p>
          <a:p>
            <a:pPr marL="396875" indent="-396875"/>
            <a:r>
              <a:rPr lang="en-US" sz="2400" b="1" dirty="0" smtClean="0">
                <a:latin typeface="Americana BT"/>
              </a:rPr>
              <a:t>Prescription needed</a:t>
            </a:r>
          </a:p>
          <a:p>
            <a:pPr marL="396875" indent="-396875"/>
            <a:r>
              <a:rPr lang="en-US" b="1" u="sng" dirty="0" smtClean="0">
                <a:latin typeface="Americana BT"/>
              </a:rPr>
              <a:t>DOES NOT PROTECT AGAINST HIV AND STIs!</a:t>
            </a:r>
          </a:p>
        </p:txBody>
      </p:sp>
      <p:sp>
        <p:nvSpPr>
          <p:cNvPr id="81925" name="Rectangle 5"/>
          <p:cNvSpPr>
            <a:spLocks noChangeArrowheads="1"/>
          </p:cNvSpPr>
          <p:nvPr/>
        </p:nvSpPr>
        <p:spPr bwMode="auto">
          <a:xfrm>
            <a:off x="228600" y="3124200"/>
            <a:ext cx="4038600" cy="5334000"/>
          </a:xfrm>
          <a:prstGeom prst="rect">
            <a:avLst/>
          </a:prstGeom>
          <a:noFill/>
          <a:ln w="9525">
            <a:noFill/>
            <a:miter lim="800000"/>
            <a:headEnd/>
            <a:tailEnd/>
          </a:ln>
        </p:spPr>
        <p:txBody>
          <a:bodyPr/>
          <a:lstStyle/>
          <a:p>
            <a:pPr marL="396875" indent="-396875" algn="ctr" defTabSz="912813" eaLnBrk="0" hangingPunct="0">
              <a:lnSpc>
                <a:spcPct val="80000"/>
              </a:lnSpc>
              <a:spcBef>
                <a:spcPct val="20000"/>
              </a:spcBef>
            </a:pPr>
            <a:endParaRPr lang="en-US">
              <a:latin typeface="Calibri" pitchFamily="34" charset="0"/>
            </a:endParaRPr>
          </a:p>
        </p:txBody>
      </p:sp>
      <p:pic>
        <p:nvPicPr>
          <p:cNvPr id="62469" name="Picture 6" descr="See full size image">
            <a:hlinkClick r:id="rId3"/>
          </p:cNvPr>
          <p:cNvPicPr>
            <a:picLocks noChangeAspect="1" noChangeArrowheads="1"/>
          </p:cNvPicPr>
          <p:nvPr/>
        </p:nvPicPr>
        <p:blipFill>
          <a:blip r:embed="rId4"/>
          <a:srcRect/>
          <a:stretch>
            <a:fillRect/>
          </a:stretch>
        </p:blipFill>
        <p:spPr bwMode="auto">
          <a:xfrm>
            <a:off x="685800" y="3581400"/>
            <a:ext cx="2209800" cy="22098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nodePh="1">
                                  <p:stCondLst>
                                    <p:cond delay="0"/>
                                  </p:stCondLst>
                                  <p:endCondLst>
                                    <p:cond evt="begin" delay="0">
                                      <p:tn val="5"/>
                                    </p:cond>
                                  </p:endCondLst>
                                  <p:childTnLst>
                                    <p:animEffect transition="out" filter="fade">
                                      <p:cBhvr>
                                        <p:cTn id="6" dur="500" tmFilter="0, 0; .2, .5; .8, .5; 1, 0"/>
                                        <p:tgtEl>
                                          <p:spTgt spid="81925">
                                            <p:txEl>
                                              <p:pRg st="0" end="0"/>
                                            </p:txEl>
                                          </p:spTgt>
                                        </p:tgtEl>
                                      </p:cBhvr>
                                    </p:animEffect>
                                    <p:animScale>
                                      <p:cBhvr>
                                        <p:cTn id="7" dur="250" autoRev="1" fill="hold"/>
                                        <p:tgtEl>
                                          <p:spTgt spid="81925">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p:cNvSpPr>
          <p:nvPr>
            <p:ph type="title"/>
          </p:nvPr>
        </p:nvSpPr>
        <p:spPr bwMode="auto"/>
        <p:txBody>
          <a:bodyPr/>
          <a:lstStyle/>
          <a:p>
            <a:pPr>
              <a:defRPr/>
            </a:pPr>
            <a:r>
              <a:rPr smtClean="0">
                <a:ln>
                  <a:noFill/>
                </a:ln>
                <a:solidFill>
                  <a:schemeClr val="tx1"/>
                </a:solidFill>
                <a:effectLst/>
              </a:rPr>
              <a:t>Depo-Provera </a:t>
            </a:r>
            <a:r>
              <a:rPr i="1" smtClean="0">
                <a:ln>
                  <a:noFill/>
                </a:ln>
                <a:solidFill>
                  <a:schemeClr val="tx1"/>
                </a:solidFill>
                <a:effectLst/>
              </a:rPr>
              <a:t>aka “The Shot”</a:t>
            </a:r>
          </a:p>
        </p:txBody>
      </p:sp>
      <p:sp>
        <p:nvSpPr>
          <p:cNvPr id="63490" name="Rectangle 3"/>
          <p:cNvSpPr>
            <a:spLocks noGrp="1"/>
          </p:cNvSpPr>
          <p:nvPr>
            <p:ph type="body" sz="half" idx="1"/>
          </p:nvPr>
        </p:nvSpPr>
        <p:spPr>
          <a:xfrm>
            <a:off x="0" y="1371600"/>
            <a:ext cx="3886200" cy="4678363"/>
          </a:xfrm>
        </p:spPr>
        <p:txBody>
          <a:bodyPr/>
          <a:lstStyle/>
          <a:p>
            <a:pPr marL="396875" indent="-396875" algn="ctr">
              <a:buFontTx/>
              <a:buNone/>
            </a:pPr>
            <a:r>
              <a:rPr lang="en-US" sz="3000" b="1" smtClean="0">
                <a:latin typeface="Americana BT"/>
              </a:rPr>
              <a:t>Advantages</a:t>
            </a:r>
          </a:p>
          <a:p>
            <a:pPr marL="396875" indent="-396875"/>
            <a:r>
              <a:rPr lang="en-US" b="1" u="sng" smtClean="0">
                <a:latin typeface="Americana BT"/>
              </a:rPr>
              <a:t>Protects against Pregnancy!</a:t>
            </a:r>
          </a:p>
          <a:p>
            <a:pPr marL="396875" indent="-396875"/>
            <a:r>
              <a:rPr lang="en-US" b="1" smtClean="0">
                <a:latin typeface="Americana BT"/>
              </a:rPr>
              <a:t>Good for 3 months</a:t>
            </a:r>
          </a:p>
          <a:p>
            <a:pPr marL="396875" indent="-396875"/>
            <a:r>
              <a:rPr lang="en-US" b="1" smtClean="0">
                <a:latin typeface="Americana BT"/>
              </a:rPr>
              <a:t>No need to remember daily</a:t>
            </a:r>
          </a:p>
          <a:p>
            <a:pPr marL="396875" indent="-396875"/>
            <a:r>
              <a:rPr lang="en-US" b="1" smtClean="0">
                <a:latin typeface="Americana BT"/>
              </a:rPr>
              <a:t>No interruptions</a:t>
            </a:r>
          </a:p>
          <a:p>
            <a:pPr marL="396875" indent="-396875">
              <a:buFontTx/>
              <a:buNone/>
            </a:pPr>
            <a:endParaRPr lang="en-US" smtClean="0">
              <a:latin typeface="Americana BT"/>
            </a:endParaRPr>
          </a:p>
        </p:txBody>
      </p:sp>
      <p:sp>
        <p:nvSpPr>
          <p:cNvPr id="63491" name="Rectangle 4"/>
          <p:cNvSpPr>
            <a:spLocks noGrp="1"/>
          </p:cNvSpPr>
          <p:nvPr>
            <p:ph type="body" sz="half" idx="2"/>
          </p:nvPr>
        </p:nvSpPr>
        <p:spPr>
          <a:xfrm>
            <a:off x="4114800" y="1447800"/>
            <a:ext cx="5029200" cy="3902607"/>
          </a:xfrm>
        </p:spPr>
        <p:txBody>
          <a:bodyPr/>
          <a:lstStyle/>
          <a:p>
            <a:pPr marL="396875" indent="-396875" algn="ctr">
              <a:lnSpc>
                <a:spcPct val="80000"/>
              </a:lnSpc>
              <a:buFontTx/>
              <a:buNone/>
            </a:pPr>
            <a:r>
              <a:rPr lang="en-US" sz="3000" b="1" dirty="0" smtClean="0">
                <a:latin typeface="Americana BT"/>
              </a:rPr>
              <a:t>Disadvantages</a:t>
            </a:r>
          </a:p>
          <a:p>
            <a:pPr marL="396875" indent="-396875">
              <a:lnSpc>
                <a:spcPct val="80000"/>
              </a:lnSpc>
            </a:pPr>
            <a:r>
              <a:rPr lang="en-US" b="1" dirty="0" smtClean="0">
                <a:latin typeface="Americana BT"/>
              </a:rPr>
              <a:t>Have to have a prescription</a:t>
            </a:r>
          </a:p>
          <a:p>
            <a:pPr marL="396875" indent="-396875">
              <a:lnSpc>
                <a:spcPct val="80000"/>
              </a:lnSpc>
            </a:pPr>
            <a:r>
              <a:rPr lang="en-US" b="1" dirty="0" smtClean="0">
                <a:latin typeface="Americana BT"/>
              </a:rPr>
              <a:t>Physicians visit to get the shot</a:t>
            </a:r>
          </a:p>
          <a:p>
            <a:pPr marL="396875" indent="-396875">
              <a:lnSpc>
                <a:spcPct val="80000"/>
              </a:lnSpc>
            </a:pPr>
            <a:r>
              <a:rPr lang="en-US" b="1" dirty="0" smtClean="0">
                <a:latin typeface="Americana BT"/>
              </a:rPr>
              <a:t>May cause weight change</a:t>
            </a:r>
          </a:p>
          <a:p>
            <a:pPr marL="396875" indent="-396875">
              <a:lnSpc>
                <a:spcPct val="80000"/>
              </a:lnSpc>
            </a:pPr>
            <a:r>
              <a:rPr lang="en-US" b="1" dirty="0" smtClean="0">
                <a:latin typeface="Americana BT"/>
              </a:rPr>
              <a:t>May cause irregular periods</a:t>
            </a:r>
          </a:p>
          <a:p>
            <a:pPr marL="396875" indent="-396875">
              <a:lnSpc>
                <a:spcPct val="80000"/>
              </a:lnSpc>
            </a:pPr>
            <a:r>
              <a:rPr lang="en-US" b="1" u="sng" dirty="0" smtClean="0">
                <a:latin typeface="Americana BT"/>
              </a:rPr>
              <a:t>Does not protect against HIV and STIs!</a:t>
            </a:r>
          </a:p>
        </p:txBody>
      </p:sp>
      <p:pic>
        <p:nvPicPr>
          <p:cNvPr id="63492" name="Picture 5" descr="Shot"/>
          <p:cNvPicPr>
            <a:picLocks noChangeAspect="1" noChangeArrowheads="1"/>
          </p:cNvPicPr>
          <p:nvPr/>
        </p:nvPicPr>
        <p:blipFill>
          <a:blip r:embed="rId3"/>
          <a:srcRect/>
          <a:stretch>
            <a:fillRect/>
          </a:stretch>
        </p:blipFill>
        <p:spPr bwMode="auto">
          <a:xfrm>
            <a:off x="228600" y="5105400"/>
            <a:ext cx="2514600" cy="1693863"/>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p:nvPr>
        </p:nvSpPr>
        <p:spPr bwMode="auto">
          <a:xfrm>
            <a:off x="381000" y="0"/>
            <a:ext cx="8229600" cy="603250"/>
          </a:xfrm>
        </p:spPr>
        <p:txBody>
          <a:bodyPr/>
          <a:lstStyle/>
          <a:p>
            <a:pPr>
              <a:defRPr/>
            </a:pPr>
            <a:r>
              <a:rPr smtClean="0">
                <a:ln>
                  <a:noFill/>
                </a:ln>
                <a:solidFill>
                  <a:schemeClr val="tx1"/>
                </a:solidFill>
                <a:effectLst/>
              </a:rPr>
              <a:t>Nuva Ring</a:t>
            </a:r>
          </a:p>
        </p:txBody>
      </p:sp>
      <p:sp>
        <p:nvSpPr>
          <p:cNvPr id="64514" name="Rectangle 3"/>
          <p:cNvSpPr>
            <a:spLocks noGrp="1"/>
          </p:cNvSpPr>
          <p:nvPr>
            <p:ph type="body" sz="half" idx="1"/>
          </p:nvPr>
        </p:nvSpPr>
        <p:spPr>
          <a:xfrm>
            <a:off x="457200" y="1066800"/>
            <a:ext cx="4038600" cy="4906963"/>
          </a:xfrm>
        </p:spPr>
        <p:txBody>
          <a:bodyPr/>
          <a:lstStyle/>
          <a:p>
            <a:pPr marL="396875" indent="-396875" algn="ctr">
              <a:lnSpc>
                <a:spcPct val="80000"/>
              </a:lnSpc>
              <a:buFontTx/>
              <a:buNone/>
            </a:pPr>
            <a:r>
              <a:rPr lang="en-US" b="1" smtClean="0">
                <a:latin typeface="Americana BT"/>
              </a:rPr>
              <a:t>Advantages</a:t>
            </a:r>
          </a:p>
          <a:p>
            <a:pPr marL="396875" indent="-396875">
              <a:lnSpc>
                <a:spcPct val="80000"/>
              </a:lnSpc>
            </a:pPr>
            <a:r>
              <a:rPr lang="en-US" b="1" u="sng" smtClean="0">
                <a:latin typeface="Americana BT"/>
              </a:rPr>
              <a:t>Protects against Pregnancy!</a:t>
            </a:r>
            <a:r>
              <a:rPr lang="en-US" b="1" smtClean="0">
                <a:latin typeface="Americana BT"/>
              </a:rPr>
              <a:t> </a:t>
            </a:r>
          </a:p>
          <a:p>
            <a:pPr marL="396875" indent="-396875">
              <a:lnSpc>
                <a:spcPct val="80000"/>
              </a:lnSpc>
            </a:pPr>
            <a:r>
              <a:rPr lang="en-US" b="1" smtClean="0">
                <a:latin typeface="Americana BT"/>
              </a:rPr>
              <a:t>Lower blood levels of estrogen</a:t>
            </a:r>
          </a:p>
          <a:p>
            <a:pPr marL="396875" indent="-396875">
              <a:lnSpc>
                <a:spcPct val="80000"/>
              </a:lnSpc>
            </a:pPr>
            <a:r>
              <a:rPr lang="en-US" b="1" smtClean="0">
                <a:latin typeface="Americana BT"/>
              </a:rPr>
              <a:t>Steady release of hormones</a:t>
            </a:r>
          </a:p>
          <a:p>
            <a:pPr marL="396875" indent="-396875">
              <a:lnSpc>
                <a:spcPct val="80000"/>
              </a:lnSpc>
            </a:pPr>
            <a:r>
              <a:rPr lang="en-US" b="1" smtClean="0">
                <a:latin typeface="Americana BT"/>
              </a:rPr>
              <a:t>Mild side effects</a:t>
            </a:r>
          </a:p>
          <a:p>
            <a:pPr marL="396875" indent="-396875">
              <a:lnSpc>
                <a:spcPct val="80000"/>
              </a:lnSpc>
            </a:pPr>
            <a:r>
              <a:rPr lang="en-US" b="1" smtClean="0">
                <a:latin typeface="Americana BT"/>
              </a:rPr>
              <a:t>Once a month self-administration</a:t>
            </a:r>
          </a:p>
          <a:p>
            <a:pPr marL="396875" indent="-396875">
              <a:lnSpc>
                <a:spcPct val="80000"/>
              </a:lnSpc>
            </a:pPr>
            <a:r>
              <a:rPr lang="en-US" b="1" smtClean="0">
                <a:latin typeface="Americana BT"/>
              </a:rPr>
              <a:t>No interruptions</a:t>
            </a:r>
          </a:p>
        </p:txBody>
      </p:sp>
      <p:sp>
        <p:nvSpPr>
          <p:cNvPr id="64515" name="Rectangle 4"/>
          <p:cNvSpPr>
            <a:spLocks noGrp="1"/>
          </p:cNvSpPr>
          <p:nvPr>
            <p:ph type="body" sz="half" idx="2"/>
          </p:nvPr>
        </p:nvSpPr>
        <p:spPr>
          <a:xfrm>
            <a:off x="4191000" y="1143000"/>
            <a:ext cx="4495800" cy="2985433"/>
          </a:xfrm>
        </p:spPr>
        <p:txBody>
          <a:bodyPr/>
          <a:lstStyle/>
          <a:p>
            <a:pPr marL="396875" indent="-396875" algn="ctr">
              <a:lnSpc>
                <a:spcPct val="80000"/>
              </a:lnSpc>
              <a:buFontTx/>
              <a:buNone/>
            </a:pPr>
            <a:r>
              <a:rPr lang="en-US" b="1" dirty="0" smtClean="0">
                <a:latin typeface="Americana BT"/>
              </a:rPr>
              <a:t>Disadvantages</a:t>
            </a:r>
          </a:p>
          <a:p>
            <a:pPr marL="396875" indent="-396875">
              <a:lnSpc>
                <a:spcPct val="80000"/>
              </a:lnSpc>
            </a:pPr>
            <a:r>
              <a:rPr lang="en-US" b="1" dirty="0" smtClean="0">
                <a:latin typeface="Americana BT"/>
              </a:rPr>
              <a:t>Need prescription</a:t>
            </a:r>
          </a:p>
          <a:p>
            <a:pPr marL="396875" indent="-396875">
              <a:lnSpc>
                <a:spcPct val="80000"/>
              </a:lnSpc>
            </a:pPr>
            <a:r>
              <a:rPr lang="en-US" b="1" dirty="0" smtClean="0">
                <a:latin typeface="Americana BT"/>
              </a:rPr>
              <a:t>Physician</a:t>
            </a:r>
            <a:r>
              <a:rPr lang="en-US" b="1" dirty="0" smtClean="0"/>
              <a:t>’</a:t>
            </a:r>
            <a:r>
              <a:rPr lang="en-US" b="1" dirty="0" smtClean="0">
                <a:latin typeface="Americana BT"/>
              </a:rPr>
              <a:t>s visit to learn how to insert the ring</a:t>
            </a:r>
          </a:p>
          <a:p>
            <a:pPr marL="396875" indent="-396875">
              <a:lnSpc>
                <a:spcPct val="80000"/>
              </a:lnSpc>
            </a:pPr>
            <a:r>
              <a:rPr lang="en-US" b="1" u="sng" dirty="0" smtClean="0">
                <a:latin typeface="Americana BT"/>
              </a:rPr>
              <a:t>Does not protect against HIV and STIs!</a:t>
            </a:r>
          </a:p>
          <a:p>
            <a:pPr marL="396875" indent="-396875">
              <a:lnSpc>
                <a:spcPct val="80000"/>
              </a:lnSpc>
            </a:pPr>
            <a:endParaRPr lang="en-US" sz="2000" dirty="0" smtClean="0"/>
          </a:p>
        </p:txBody>
      </p:sp>
      <p:pic>
        <p:nvPicPr>
          <p:cNvPr id="64516" name="Picture 5" descr="Nuva Ring"/>
          <p:cNvPicPr>
            <a:picLocks noChangeAspect="1" noChangeArrowheads="1"/>
          </p:cNvPicPr>
          <p:nvPr/>
        </p:nvPicPr>
        <p:blipFill>
          <a:blip r:embed="rId3"/>
          <a:srcRect/>
          <a:stretch>
            <a:fillRect/>
          </a:stretch>
        </p:blipFill>
        <p:spPr bwMode="auto">
          <a:xfrm>
            <a:off x="5562600" y="4830763"/>
            <a:ext cx="2895600" cy="2027237"/>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bwMode="auto">
          <a:xfrm>
            <a:off x="0" y="228600"/>
            <a:ext cx="8229600" cy="603250"/>
          </a:xfrm>
        </p:spPr>
        <p:txBody>
          <a:bodyPr/>
          <a:lstStyle/>
          <a:p>
            <a:pPr>
              <a:defRPr/>
            </a:pPr>
            <a:r>
              <a:rPr smtClean="0">
                <a:ln>
                  <a:noFill/>
                </a:ln>
                <a:solidFill>
                  <a:schemeClr val="tx1"/>
                </a:solidFill>
                <a:effectLst/>
              </a:rPr>
              <a:t>Ortho-Evra  </a:t>
            </a:r>
            <a:r>
              <a:rPr i="1" smtClean="0">
                <a:ln>
                  <a:noFill/>
                </a:ln>
                <a:solidFill>
                  <a:schemeClr val="tx1"/>
                </a:solidFill>
                <a:effectLst/>
              </a:rPr>
              <a:t>“The Patch”</a:t>
            </a:r>
          </a:p>
        </p:txBody>
      </p:sp>
      <p:sp>
        <p:nvSpPr>
          <p:cNvPr id="65538" name="Rectangle 3"/>
          <p:cNvSpPr>
            <a:spLocks noGrp="1"/>
          </p:cNvSpPr>
          <p:nvPr>
            <p:ph type="body" sz="half" idx="1"/>
          </p:nvPr>
        </p:nvSpPr>
        <p:spPr>
          <a:xfrm>
            <a:off x="0" y="1371600"/>
            <a:ext cx="4495800" cy="5029200"/>
          </a:xfrm>
        </p:spPr>
        <p:txBody>
          <a:bodyPr/>
          <a:lstStyle/>
          <a:p>
            <a:pPr marL="396875" indent="-396875" algn="ctr">
              <a:buFontTx/>
              <a:buNone/>
            </a:pPr>
            <a:r>
              <a:rPr lang="en-US" sz="2100" b="1" smtClean="0">
                <a:latin typeface="Americana BT"/>
              </a:rPr>
              <a:t>Advantages</a:t>
            </a:r>
          </a:p>
          <a:p>
            <a:pPr marL="396875" indent="-396875"/>
            <a:r>
              <a:rPr lang="en-US" sz="2100" b="1" u="sng" smtClean="0">
                <a:latin typeface="Americana BT"/>
              </a:rPr>
              <a:t>Protects against pregnancy!</a:t>
            </a:r>
          </a:p>
          <a:p>
            <a:pPr marL="396875" indent="-396875"/>
            <a:r>
              <a:rPr lang="en-US" sz="2100" b="1" smtClean="0">
                <a:latin typeface="Americana BT"/>
              </a:rPr>
              <a:t>No interruptions</a:t>
            </a:r>
          </a:p>
          <a:p>
            <a:pPr marL="396875" indent="-396875"/>
            <a:r>
              <a:rPr lang="en-US" sz="2100" b="1" smtClean="0">
                <a:latin typeface="Americana BT"/>
              </a:rPr>
              <a:t>Easy to use</a:t>
            </a:r>
          </a:p>
          <a:p>
            <a:pPr marL="396875" indent="-396875"/>
            <a:r>
              <a:rPr lang="en-US" sz="2100" b="1" smtClean="0">
                <a:latin typeface="Americana BT"/>
              </a:rPr>
              <a:t>Once weekly application</a:t>
            </a:r>
          </a:p>
          <a:p>
            <a:pPr marL="396875" indent="-396875"/>
            <a:r>
              <a:rPr lang="en-US" sz="2100" b="1" smtClean="0">
                <a:latin typeface="Americana BT"/>
              </a:rPr>
              <a:t>Can use the patch while doing normal activities (bathing, exercising, etc)</a:t>
            </a:r>
          </a:p>
        </p:txBody>
      </p:sp>
      <p:sp>
        <p:nvSpPr>
          <p:cNvPr id="65539" name="Rectangle 4"/>
          <p:cNvSpPr>
            <a:spLocks noGrp="1"/>
          </p:cNvSpPr>
          <p:nvPr>
            <p:ph type="body" sz="half" idx="2"/>
          </p:nvPr>
        </p:nvSpPr>
        <p:spPr>
          <a:xfrm>
            <a:off x="4648200" y="1447800"/>
            <a:ext cx="4495800" cy="4336572"/>
          </a:xfrm>
        </p:spPr>
        <p:txBody>
          <a:bodyPr/>
          <a:lstStyle/>
          <a:p>
            <a:pPr marL="396875" indent="-396875" algn="ctr">
              <a:buFontTx/>
              <a:buNone/>
            </a:pPr>
            <a:r>
              <a:rPr lang="en-US" sz="2500" b="1" dirty="0" smtClean="0">
                <a:latin typeface="Americana BT"/>
              </a:rPr>
              <a:t>Disadvantages</a:t>
            </a:r>
          </a:p>
          <a:p>
            <a:pPr marL="396875" indent="-396875"/>
            <a:r>
              <a:rPr lang="en-US" sz="2500" b="1" dirty="0" smtClean="0">
                <a:latin typeface="Americana BT"/>
              </a:rPr>
              <a:t>Prescription required</a:t>
            </a:r>
          </a:p>
          <a:p>
            <a:pPr marL="396875" indent="-396875"/>
            <a:r>
              <a:rPr lang="en-US" sz="2500" b="1" dirty="0" smtClean="0">
                <a:latin typeface="Americana BT"/>
              </a:rPr>
              <a:t>Physician’s visit required</a:t>
            </a:r>
          </a:p>
          <a:p>
            <a:pPr marL="396875" indent="-396875"/>
            <a:r>
              <a:rPr lang="en-US" sz="2500" b="1" dirty="0" smtClean="0">
                <a:latin typeface="Americana BT"/>
              </a:rPr>
              <a:t>Side effects include irritation at application site, </a:t>
            </a:r>
            <a:r>
              <a:rPr lang="en-US" sz="2500" b="1" dirty="0" smtClean="0">
                <a:latin typeface="Americana BT"/>
                <a:cs typeface="Arial" charset="0"/>
              </a:rPr>
              <a:t>headache, nausea, upper respiratory infection and menstrual cramps</a:t>
            </a:r>
          </a:p>
          <a:p>
            <a:pPr marL="396875" indent="-396875"/>
            <a:r>
              <a:rPr lang="en-US" b="1" u="sng" dirty="0" smtClean="0">
                <a:latin typeface="Americana BT"/>
                <a:cs typeface="Arial" charset="0"/>
              </a:rPr>
              <a:t>Does not protect against HIV and STIs!</a:t>
            </a:r>
          </a:p>
          <a:p>
            <a:pPr marL="396875" indent="-396875">
              <a:buFontTx/>
              <a:buNone/>
            </a:pPr>
            <a:endParaRPr lang="en-US" dirty="0" smtClean="0">
              <a:latin typeface="Americana BT"/>
            </a:endParaRPr>
          </a:p>
        </p:txBody>
      </p:sp>
      <p:pic>
        <p:nvPicPr>
          <p:cNvPr id="65540" name="Picture 5" descr="Patch"/>
          <p:cNvPicPr>
            <a:picLocks noChangeAspect="1" noChangeArrowheads="1"/>
          </p:cNvPicPr>
          <p:nvPr/>
        </p:nvPicPr>
        <p:blipFill>
          <a:blip r:embed="rId3"/>
          <a:srcRect/>
          <a:stretch>
            <a:fillRect/>
          </a:stretch>
        </p:blipFill>
        <p:spPr bwMode="auto">
          <a:xfrm>
            <a:off x="762000" y="4876800"/>
            <a:ext cx="1676400" cy="16764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bwMode="auto">
          <a:xfrm>
            <a:off x="3048000" y="252413"/>
            <a:ext cx="5638800" cy="1098550"/>
          </a:xfrm>
        </p:spPr>
        <p:txBody>
          <a:bodyPr/>
          <a:lstStyle/>
          <a:p>
            <a:pPr>
              <a:defRPr/>
            </a:pPr>
            <a:r>
              <a:rPr sz="4000" smtClean="0">
                <a:ln>
                  <a:noFill/>
                </a:ln>
                <a:solidFill>
                  <a:schemeClr val="tx1"/>
                </a:solidFill>
                <a:effectLst/>
              </a:rPr>
              <a:t>IUDs  </a:t>
            </a:r>
            <a:r>
              <a:rPr sz="4000" i="1" smtClean="0">
                <a:ln>
                  <a:noFill/>
                </a:ln>
                <a:solidFill>
                  <a:schemeClr val="tx1"/>
                </a:solidFill>
                <a:effectLst/>
              </a:rPr>
              <a:t>“Intrauterine Device”</a:t>
            </a:r>
            <a:endParaRPr sz="4000" b="1" u="sng" smtClean="0">
              <a:ln>
                <a:noFill/>
              </a:ln>
              <a:solidFill>
                <a:schemeClr val="tx1"/>
              </a:solidFill>
              <a:effectLst/>
            </a:endParaRPr>
          </a:p>
        </p:txBody>
      </p:sp>
      <p:sp>
        <p:nvSpPr>
          <p:cNvPr id="66562" name="Rectangle 3"/>
          <p:cNvSpPr>
            <a:spLocks noGrp="1"/>
          </p:cNvSpPr>
          <p:nvPr>
            <p:ph type="body" idx="1"/>
          </p:nvPr>
        </p:nvSpPr>
        <p:spPr>
          <a:xfrm>
            <a:off x="0" y="2590800"/>
            <a:ext cx="9144000" cy="3473450"/>
          </a:xfrm>
        </p:spPr>
        <p:txBody>
          <a:bodyPr/>
          <a:lstStyle/>
          <a:p>
            <a:r>
              <a:rPr lang="en-US" sz="3000" smtClean="0"/>
              <a:t>IUDs work by preventing sperm from joining with an egg by affecting the way they move. The hormones in Mirena and the smaller version Skyla, increase effectiveness. IUDs also alter the lining of the uterus. </a:t>
            </a:r>
          </a:p>
          <a:p>
            <a:r>
              <a:rPr lang="en-US" sz="3000" smtClean="0"/>
              <a:t>IUDs can be left in the body from 3 to 10 years depending on the type of device.  </a:t>
            </a:r>
          </a:p>
          <a:p>
            <a:r>
              <a:rPr lang="en-US" sz="3000" smtClean="0"/>
              <a:t>It is very important to remember that the IUD does not protect against sexually transmitted infections. </a:t>
            </a:r>
            <a:endParaRPr lang="en-US" sz="3000" i="1" smtClean="0"/>
          </a:p>
        </p:txBody>
      </p:sp>
      <p:pic>
        <p:nvPicPr>
          <p:cNvPr id="66563" name="Picture 4" descr="19517"/>
          <p:cNvPicPr>
            <a:picLocks noChangeAspect="1" noChangeArrowheads="1"/>
          </p:cNvPicPr>
          <p:nvPr/>
        </p:nvPicPr>
        <p:blipFill>
          <a:blip r:embed="rId2"/>
          <a:srcRect/>
          <a:stretch>
            <a:fillRect/>
          </a:stretch>
        </p:blipFill>
        <p:spPr bwMode="auto">
          <a:xfrm>
            <a:off x="228600" y="152400"/>
            <a:ext cx="2667000" cy="21891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title"/>
          </p:nvPr>
        </p:nvSpPr>
        <p:spPr bwMode="auto"/>
        <p:txBody>
          <a:bodyPr/>
          <a:lstStyle/>
          <a:p>
            <a:pPr>
              <a:defRPr/>
            </a:pPr>
            <a:r>
              <a:rPr smtClean="0">
                <a:ln>
                  <a:noFill/>
                </a:ln>
                <a:solidFill>
                  <a:schemeClr val="tx1"/>
                </a:solidFill>
                <a:effectLst/>
              </a:rPr>
              <a:t>Implanon/Nexplanon</a:t>
            </a:r>
          </a:p>
        </p:txBody>
      </p:sp>
      <p:sp>
        <p:nvSpPr>
          <p:cNvPr id="67586" name="Rectangle 3"/>
          <p:cNvSpPr>
            <a:spLocks noGrp="1"/>
          </p:cNvSpPr>
          <p:nvPr>
            <p:ph type="body" sz="half" idx="1"/>
          </p:nvPr>
        </p:nvSpPr>
        <p:spPr>
          <a:xfrm>
            <a:off x="457200" y="2057400"/>
            <a:ext cx="4038600" cy="4530725"/>
          </a:xfrm>
        </p:spPr>
        <p:txBody>
          <a:bodyPr/>
          <a:lstStyle/>
          <a:p>
            <a:pPr marL="396875" indent="-396875" algn="ctr">
              <a:buFontTx/>
              <a:buNone/>
            </a:pPr>
            <a:r>
              <a:rPr lang="en-US" b="1" smtClean="0"/>
              <a:t>Advantages</a:t>
            </a:r>
          </a:p>
          <a:p>
            <a:pPr marL="396875" indent="-396875"/>
            <a:r>
              <a:rPr lang="en-US" smtClean="0"/>
              <a:t>Lasts for up to 3 years</a:t>
            </a:r>
          </a:p>
          <a:p>
            <a:pPr marL="396875" indent="-396875"/>
            <a:r>
              <a:rPr lang="en-US" smtClean="0"/>
              <a:t>Covered by most insurance companies</a:t>
            </a:r>
          </a:p>
          <a:p>
            <a:pPr marL="396875" indent="-396875"/>
            <a:r>
              <a:rPr lang="en-US" smtClean="0"/>
              <a:t>In-office procedure</a:t>
            </a:r>
          </a:p>
          <a:p>
            <a:pPr marL="396875" indent="-396875"/>
            <a:r>
              <a:rPr lang="en-US" smtClean="0"/>
              <a:t>Can be removed at any time</a:t>
            </a:r>
          </a:p>
        </p:txBody>
      </p:sp>
      <p:sp>
        <p:nvSpPr>
          <p:cNvPr id="67587" name="Rectangle 4"/>
          <p:cNvSpPr>
            <a:spLocks noGrp="1"/>
          </p:cNvSpPr>
          <p:nvPr>
            <p:ph type="body" sz="half" idx="2"/>
          </p:nvPr>
        </p:nvSpPr>
        <p:spPr>
          <a:xfrm>
            <a:off x="4648200" y="2057400"/>
            <a:ext cx="4038600" cy="4308872"/>
          </a:xfrm>
        </p:spPr>
        <p:txBody>
          <a:bodyPr/>
          <a:lstStyle/>
          <a:p>
            <a:pPr marL="396875" indent="-396875" algn="ctr">
              <a:buFontTx/>
              <a:buNone/>
            </a:pPr>
            <a:r>
              <a:rPr lang="en-US" b="1" dirty="0" smtClean="0"/>
              <a:t>Disadvantages</a:t>
            </a:r>
          </a:p>
          <a:p>
            <a:pPr marL="396875" indent="-396875"/>
            <a:r>
              <a:rPr lang="en-US" dirty="0" smtClean="0"/>
              <a:t>Prescription and doctor’s visit needed</a:t>
            </a:r>
          </a:p>
          <a:p>
            <a:pPr marL="396875" indent="-396875"/>
            <a:r>
              <a:rPr lang="en-US" dirty="0" smtClean="0"/>
              <a:t>Can be painful</a:t>
            </a:r>
          </a:p>
          <a:p>
            <a:pPr marL="396875" indent="-396875"/>
            <a:r>
              <a:rPr lang="en-US" dirty="0" smtClean="0"/>
              <a:t>Requires a doctor to remove the device</a:t>
            </a:r>
          </a:p>
          <a:p>
            <a:pPr marL="396875" indent="-396875"/>
            <a:r>
              <a:rPr lang="en-US" dirty="0" smtClean="0"/>
              <a:t>Is affected by other medications </a:t>
            </a:r>
          </a:p>
          <a:p>
            <a:pPr marL="396875" indent="-396875"/>
            <a:r>
              <a:rPr lang="en-US" dirty="0" smtClean="0"/>
              <a:t>Does not protect against STIs/HIV</a:t>
            </a:r>
          </a:p>
        </p:txBody>
      </p:sp>
      <p:pic>
        <p:nvPicPr>
          <p:cNvPr id="67588" name="Picture 5" descr="health-061012-implanon"/>
          <p:cNvPicPr>
            <a:picLocks noChangeAspect="1" noChangeArrowheads="1"/>
          </p:cNvPicPr>
          <p:nvPr/>
        </p:nvPicPr>
        <p:blipFill>
          <a:blip r:embed="rId3"/>
          <a:srcRect/>
          <a:stretch>
            <a:fillRect/>
          </a:stretch>
        </p:blipFill>
        <p:spPr bwMode="auto">
          <a:xfrm>
            <a:off x="7010400" y="228600"/>
            <a:ext cx="1905000" cy="17145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bwMode="auto">
          <a:xfrm>
            <a:off x="457200" y="0"/>
            <a:ext cx="8229600" cy="603250"/>
          </a:xfrm>
        </p:spPr>
        <p:txBody>
          <a:bodyPr/>
          <a:lstStyle/>
          <a:p>
            <a:pPr>
              <a:defRPr/>
            </a:pPr>
            <a:r>
              <a:rPr smtClean="0">
                <a:ln>
                  <a:noFill/>
                </a:ln>
                <a:solidFill>
                  <a:schemeClr val="tx1"/>
                </a:solidFill>
                <a:effectLst/>
              </a:rPr>
              <a:t>Emergency Contraception</a:t>
            </a:r>
          </a:p>
        </p:txBody>
      </p:sp>
      <p:sp>
        <p:nvSpPr>
          <p:cNvPr id="68610" name="Rectangle 3"/>
          <p:cNvSpPr>
            <a:spLocks noGrp="1"/>
          </p:cNvSpPr>
          <p:nvPr>
            <p:ph type="body" sz="half" idx="1"/>
          </p:nvPr>
        </p:nvSpPr>
        <p:spPr>
          <a:xfrm>
            <a:off x="0" y="1219200"/>
            <a:ext cx="3810000" cy="4135438"/>
          </a:xfrm>
        </p:spPr>
        <p:txBody>
          <a:bodyPr/>
          <a:lstStyle/>
          <a:p>
            <a:pPr marL="396875" indent="-396875">
              <a:lnSpc>
                <a:spcPct val="70000"/>
              </a:lnSpc>
            </a:pPr>
            <a:r>
              <a:rPr lang="en-US" sz="2400" smtClean="0"/>
              <a:t>EC is to be used when another method of birth control has failed</a:t>
            </a:r>
          </a:p>
          <a:p>
            <a:pPr marL="914400" lvl="1" indent="-396875">
              <a:lnSpc>
                <a:spcPct val="70000"/>
              </a:lnSpc>
            </a:pPr>
            <a:r>
              <a:rPr lang="en-US" sz="2200" smtClean="0"/>
              <a:t>Broken condom</a:t>
            </a:r>
          </a:p>
          <a:p>
            <a:pPr marL="914400" lvl="1" indent="-396875">
              <a:lnSpc>
                <a:spcPct val="70000"/>
              </a:lnSpc>
            </a:pPr>
            <a:r>
              <a:rPr lang="en-US" sz="2200" smtClean="0"/>
              <a:t>Missed pill</a:t>
            </a:r>
          </a:p>
          <a:p>
            <a:pPr marL="914400" lvl="1" indent="-396875">
              <a:lnSpc>
                <a:spcPct val="70000"/>
              </a:lnSpc>
            </a:pPr>
            <a:r>
              <a:rPr lang="en-US" sz="2000" smtClean="0"/>
              <a:t>Or when no method of Birth Control was used</a:t>
            </a:r>
          </a:p>
          <a:p>
            <a:pPr marL="396875" indent="-396875">
              <a:lnSpc>
                <a:spcPct val="70000"/>
              </a:lnSpc>
            </a:pPr>
            <a:r>
              <a:rPr lang="en-US" sz="2400" smtClean="0"/>
              <a:t>EC is 89% effective, effectiveness decreases the longer after sex it is taken</a:t>
            </a:r>
          </a:p>
          <a:p>
            <a:pPr marL="914400" lvl="1" indent="-396875">
              <a:lnSpc>
                <a:spcPct val="70000"/>
              </a:lnSpc>
            </a:pPr>
            <a:r>
              <a:rPr lang="en-US" sz="2000" smtClean="0"/>
              <a:t>Plan B may be available for students of all ages directly from their pharmacy</a:t>
            </a:r>
          </a:p>
          <a:p>
            <a:pPr marL="914400" lvl="1" indent="-396875">
              <a:lnSpc>
                <a:spcPct val="70000"/>
              </a:lnSpc>
            </a:pPr>
            <a:r>
              <a:rPr lang="en-US" sz="2000" smtClean="0"/>
              <a:t>It can cost between $30 and $60</a:t>
            </a:r>
          </a:p>
        </p:txBody>
      </p:sp>
      <p:sp>
        <p:nvSpPr>
          <p:cNvPr id="68611" name="Rectangle 4"/>
          <p:cNvSpPr>
            <a:spLocks noGrp="1"/>
          </p:cNvSpPr>
          <p:nvPr>
            <p:ph type="body" sz="half" idx="2"/>
          </p:nvPr>
        </p:nvSpPr>
        <p:spPr>
          <a:xfrm>
            <a:off x="5105400" y="1219200"/>
            <a:ext cx="4038600" cy="4471993"/>
          </a:xfrm>
        </p:spPr>
        <p:txBody>
          <a:bodyPr/>
          <a:lstStyle/>
          <a:p>
            <a:pPr marL="396875" indent="-396875">
              <a:lnSpc>
                <a:spcPct val="70000"/>
              </a:lnSpc>
            </a:pPr>
            <a:r>
              <a:rPr lang="en-US" sz="2400" dirty="0" smtClean="0"/>
              <a:t>EC is a high dose of hormones and must be taken within 3 days after intercourse</a:t>
            </a:r>
          </a:p>
          <a:p>
            <a:pPr marL="396875" indent="-396875">
              <a:lnSpc>
                <a:spcPct val="70000"/>
              </a:lnSpc>
            </a:pPr>
            <a:r>
              <a:rPr lang="en-US" sz="2400" dirty="0" smtClean="0"/>
              <a:t>EC prevents 7 out of 8 pregnancies that would have occurred without EC</a:t>
            </a:r>
          </a:p>
          <a:p>
            <a:pPr marL="914400" lvl="1" indent="-396875">
              <a:lnSpc>
                <a:spcPct val="70000"/>
              </a:lnSpc>
            </a:pPr>
            <a:endParaRPr lang="en-US" sz="2200" dirty="0" smtClean="0"/>
          </a:p>
          <a:p>
            <a:pPr marL="396875" indent="-396875">
              <a:lnSpc>
                <a:spcPct val="70000"/>
              </a:lnSpc>
            </a:pPr>
            <a:r>
              <a:rPr lang="en-US" sz="2400" dirty="0" smtClean="0"/>
              <a:t>EC is not the same as the abortion pill</a:t>
            </a:r>
          </a:p>
          <a:p>
            <a:pPr marL="914400" lvl="1" indent="-396875">
              <a:lnSpc>
                <a:spcPct val="70000"/>
              </a:lnSpc>
            </a:pPr>
            <a:r>
              <a:rPr lang="en-US" sz="2200" dirty="0" smtClean="0"/>
              <a:t>If you are pregnant EC will not abort the pregnancy</a:t>
            </a:r>
            <a:endParaRPr lang="en-US" sz="2200" dirty="0"/>
          </a:p>
          <a:p>
            <a:pPr marL="914400" lvl="1" indent="-396875">
              <a:lnSpc>
                <a:spcPct val="70000"/>
              </a:lnSpc>
            </a:pPr>
            <a:endParaRPr lang="en-US" sz="2200" dirty="0"/>
          </a:p>
          <a:p>
            <a:pPr marL="914400" lvl="1" indent="-396875">
              <a:lnSpc>
                <a:spcPct val="70000"/>
              </a:lnSpc>
            </a:pPr>
            <a:endParaRPr lang="en-US" sz="2200" dirty="0" smtClean="0"/>
          </a:p>
          <a:p>
            <a:pPr marL="517525" lvl="1" indent="0">
              <a:lnSpc>
                <a:spcPct val="70000"/>
              </a:lnSpc>
              <a:buNone/>
            </a:pPr>
            <a:r>
              <a:rPr lang="en-US" sz="2200" dirty="0" smtClean="0"/>
              <a:t>Does not protect against STIs/HIV</a:t>
            </a:r>
          </a:p>
        </p:txBody>
      </p:sp>
      <p:pic>
        <p:nvPicPr>
          <p:cNvPr id="68612" name="Picture 5" descr="nm_plan_b_070914_ms">
            <a:hlinkClick r:id="rId2"/>
          </p:cNvPr>
          <p:cNvPicPr>
            <a:picLocks noChangeAspect="1" noChangeArrowheads="1"/>
          </p:cNvPicPr>
          <p:nvPr/>
        </p:nvPicPr>
        <p:blipFill>
          <a:blip r:embed="rId3"/>
          <a:srcRect/>
          <a:stretch>
            <a:fillRect/>
          </a:stretch>
        </p:blipFill>
        <p:spPr bwMode="auto">
          <a:xfrm>
            <a:off x="3429000" y="1924050"/>
            <a:ext cx="1600200" cy="1203325"/>
          </a:xfrm>
          <a:prstGeom prst="rect">
            <a:avLst/>
          </a:prstGeom>
          <a:noFill/>
          <a:ln w="9525">
            <a:noFill/>
            <a:miter lim="800000"/>
            <a:headEnd/>
            <a:tailEnd/>
          </a:ln>
        </p:spPr>
      </p:pic>
      <p:pic>
        <p:nvPicPr>
          <p:cNvPr id="68613" name="Picture 6" descr="NextChoice"/>
          <p:cNvPicPr>
            <a:picLocks noChangeAspect="1" noChangeArrowheads="1"/>
          </p:cNvPicPr>
          <p:nvPr/>
        </p:nvPicPr>
        <p:blipFill>
          <a:blip r:embed="rId4"/>
          <a:srcRect/>
          <a:stretch>
            <a:fillRect/>
          </a:stretch>
        </p:blipFill>
        <p:spPr bwMode="auto">
          <a:xfrm>
            <a:off x="3352800" y="5410200"/>
            <a:ext cx="1704975" cy="1076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bwMode="auto"/>
        <p:txBody>
          <a:bodyPr/>
          <a:lstStyle/>
          <a:p>
            <a:pPr>
              <a:defRPr/>
            </a:pPr>
            <a:r>
              <a:rPr smtClean="0">
                <a:ln>
                  <a:noFill/>
                </a:ln>
                <a:solidFill>
                  <a:schemeClr val="tx1"/>
                </a:solidFill>
                <a:effectLst/>
              </a:rPr>
              <a:t>Contraception Recap</a:t>
            </a:r>
          </a:p>
        </p:txBody>
      </p:sp>
      <p:sp>
        <p:nvSpPr>
          <p:cNvPr id="69634" name="Rectangle 3"/>
          <p:cNvSpPr>
            <a:spLocks noGrp="1"/>
          </p:cNvSpPr>
          <p:nvPr>
            <p:ph type="body" idx="1"/>
          </p:nvPr>
        </p:nvSpPr>
        <p:spPr>
          <a:xfrm>
            <a:off x="381000" y="1412875"/>
            <a:ext cx="8382000" cy="2135188"/>
          </a:xfrm>
        </p:spPr>
        <p:txBody>
          <a:bodyPr/>
          <a:lstStyle/>
          <a:p>
            <a:r>
              <a:rPr lang="en-US" smtClean="0"/>
              <a:t>Nothing but abstinence is 100% effective against pregnancy or STDs</a:t>
            </a:r>
          </a:p>
          <a:p>
            <a:r>
              <a:rPr lang="en-US" smtClean="0"/>
              <a:t>Using both condoms and birth control can reduce the risks associated with sex</a:t>
            </a:r>
          </a:p>
          <a:p>
            <a:r>
              <a:rPr lang="en-US" smtClean="0"/>
              <a:t>Contraception only works when a person uses it correctly, and even then sometimes it can fail</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ctrTitle"/>
          </p:nvPr>
        </p:nvSpPr>
        <p:spPr bwMode="auto">
          <a:xfrm>
            <a:off x="685800" y="2130425"/>
            <a:ext cx="7772400" cy="1400175"/>
          </a:xfrm>
        </p:spPr>
        <p:txBody>
          <a:bodyPr>
            <a:spAutoFit/>
          </a:bodyPr>
          <a:lstStyle/>
          <a:p>
            <a:pPr>
              <a:defRPr/>
            </a:pPr>
            <a:r>
              <a:rPr sz="4000" smtClean="0">
                <a:ln>
                  <a:noFill/>
                </a:ln>
                <a:solidFill>
                  <a:schemeClr val="tx1"/>
                </a:solidFill>
                <a:effectLst/>
              </a:rPr>
              <a:t>Sexual Rights</a:t>
            </a:r>
            <a:br>
              <a:rPr sz="4000" smtClean="0">
                <a:ln>
                  <a:noFill/>
                </a:ln>
                <a:solidFill>
                  <a:schemeClr val="tx1"/>
                </a:solidFill>
                <a:effectLst/>
              </a:rPr>
            </a:br>
            <a:r>
              <a:rPr sz="3100" smtClean="0">
                <a:ln>
                  <a:noFill/>
                </a:ln>
                <a:solidFill>
                  <a:schemeClr val="tx1"/>
                </a:solidFill>
                <a:effectLst/>
              </a:rPr>
              <a:t>~Everyone deserves to have a choice when it comes to sexual intercourse~</a:t>
            </a:r>
          </a:p>
        </p:txBody>
      </p:sp>
      <p:sp>
        <p:nvSpPr>
          <p:cNvPr id="70658" name="Rectangle 3"/>
          <p:cNvSpPr>
            <a:spLocks noGrp="1"/>
          </p:cNvSpPr>
          <p:nvPr>
            <p:ph type="subTitle" idx="1"/>
          </p:nvPr>
        </p:nvSpPr>
        <p:spPr>
          <a:xfrm>
            <a:off x="1371600" y="3886200"/>
            <a:ext cx="6400800" cy="1752600"/>
          </a:xfrm>
        </p:spPr>
        <p:txBody>
          <a:bodyPr>
            <a:spAutoFit/>
          </a:bodyPr>
          <a:lstStyle/>
          <a:p>
            <a:pPr algn="ctr">
              <a:spcBef>
                <a:spcPct val="20000"/>
              </a:spcBef>
            </a:pPr>
            <a:r>
              <a:rPr lang="en-US" smtClean="0">
                <a:solidFill>
                  <a:schemeClr val="tx1"/>
                </a:solidFill>
              </a:rPr>
              <a:t>Sexual Coercion, Rape, Statutory Rape</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a:xfrm>
            <a:off x="457200" y="228600"/>
            <a:ext cx="8229600" cy="609398"/>
          </a:xfrm>
        </p:spPr>
        <p:txBody>
          <a:bodyPr/>
          <a:lstStyle/>
          <a:p>
            <a:pPr eaLnBrk="1" hangingPunct="1">
              <a:defRPr/>
            </a:pPr>
            <a:r>
              <a:rPr lang="en-US" dirty="0" smtClean="0">
                <a:solidFill>
                  <a:schemeClr val="tx1">
                    <a:lumMod val="95000"/>
                  </a:schemeClr>
                </a:solidFill>
              </a:rPr>
              <a:t>Sexual Coercion</a:t>
            </a:r>
          </a:p>
        </p:txBody>
      </p:sp>
      <p:sp>
        <p:nvSpPr>
          <p:cNvPr id="79875" name="Rectangle 3"/>
          <p:cNvSpPr>
            <a:spLocks noGrp="1" noChangeArrowheads="1"/>
          </p:cNvSpPr>
          <p:nvPr>
            <p:ph type="body" idx="1"/>
          </p:nvPr>
        </p:nvSpPr>
        <p:spPr>
          <a:xfrm>
            <a:off x="457200" y="1295400"/>
            <a:ext cx="8229600" cy="5334000"/>
          </a:xfrm>
        </p:spPr>
        <p:txBody>
          <a:bodyPr/>
          <a:lstStyle/>
          <a:p>
            <a:pPr eaLnBrk="1" hangingPunct="1">
              <a:lnSpc>
                <a:spcPct val="90000"/>
              </a:lnSpc>
              <a:defRPr/>
            </a:pPr>
            <a:r>
              <a:rPr lang="en-US" sz="3000" smtClean="0"/>
              <a:t>When a young person is tricked or manipulated into having sex when they really didn’t want to</a:t>
            </a:r>
          </a:p>
          <a:p>
            <a:pPr lvl="1" eaLnBrk="1" hangingPunct="1">
              <a:lnSpc>
                <a:spcPct val="90000"/>
              </a:lnSpc>
              <a:defRPr/>
            </a:pPr>
            <a:r>
              <a:rPr lang="en-US" sz="2600" smtClean="0"/>
              <a:t>Through force or threats</a:t>
            </a:r>
          </a:p>
          <a:p>
            <a:pPr lvl="1" eaLnBrk="1" hangingPunct="1">
              <a:lnSpc>
                <a:spcPct val="90000"/>
              </a:lnSpc>
              <a:defRPr/>
            </a:pPr>
            <a:r>
              <a:rPr lang="en-US" sz="2600" smtClean="0"/>
              <a:t>Through use of drugs or alcohol</a:t>
            </a:r>
          </a:p>
          <a:p>
            <a:pPr lvl="1" eaLnBrk="1" hangingPunct="1">
              <a:lnSpc>
                <a:spcPct val="90000"/>
              </a:lnSpc>
              <a:defRPr/>
            </a:pPr>
            <a:r>
              <a:rPr lang="en-US" sz="2600" smtClean="0"/>
              <a:t>Through emotional manipulation</a:t>
            </a:r>
          </a:p>
          <a:p>
            <a:pPr eaLnBrk="1" hangingPunct="1">
              <a:lnSpc>
                <a:spcPct val="90000"/>
              </a:lnSpc>
              <a:defRPr/>
            </a:pPr>
            <a:r>
              <a:rPr lang="en-US" sz="3000" smtClean="0"/>
              <a:t>This can be in the form of gifts, compliments, guilt trips, put downs, threats</a:t>
            </a:r>
          </a:p>
          <a:p>
            <a:pPr lvl="1" eaLnBrk="1" hangingPunct="1">
              <a:lnSpc>
                <a:spcPct val="90000"/>
              </a:lnSpc>
              <a:defRPr/>
            </a:pPr>
            <a:r>
              <a:rPr lang="en-US" sz="2400" smtClean="0"/>
              <a:t>It can make the person feel like they “owe” sex</a:t>
            </a:r>
          </a:p>
          <a:p>
            <a:pPr eaLnBrk="1" hangingPunct="1">
              <a:lnSpc>
                <a:spcPct val="90000"/>
              </a:lnSpc>
              <a:defRPr/>
            </a:pPr>
            <a:r>
              <a:rPr lang="en-US" sz="2400" smtClean="0"/>
              <a:t>For example, </a:t>
            </a:r>
          </a:p>
          <a:p>
            <a:pPr lvl="1" eaLnBrk="1" hangingPunct="1">
              <a:lnSpc>
                <a:spcPct val="90000"/>
              </a:lnSpc>
              <a:defRPr/>
            </a:pPr>
            <a:r>
              <a:rPr lang="en-US" sz="2000" smtClean="0"/>
              <a:t>“If you don’t have sex with me, I’ll tell everyone that you did”</a:t>
            </a:r>
          </a:p>
          <a:p>
            <a:pPr lvl="1" eaLnBrk="1" hangingPunct="1">
              <a:lnSpc>
                <a:spcPct val="90000"/>
              </a:lnSpc>
              <a:defRPr/>
            </a:pPr>
            <a:r>
              <a:rPr lang="en-US" sz="2000" smtClean="0"/>
              <a:t>“If you loved me you would do it”</a:t>
            </a:r>
          </a:p>
          <a:p>
            <a:pPr eaLnBrk="1" hangingPunct="1">
              <a:lnSpc>
                <a:spcPct val="90000"/>
              </a:lnSpc>
              <a:buFont typeface="Wingdings" pitchFamily="2" charset="2"/>
              <a:buNone/>
              <a:defRPr/>
            </a:pPr>
            <a:endParaRPr lang="en-US" sz="2400" smtClean="0"/>
          </a:p>
        </p:txBody>
      </p:sp>
    </p:spTree>
    <p:extLst>
      <p:ext uri="{BB962C8B-B14F-4D97-AF65-F5344CB8AC3E}">
        <p14:creationId xmlns:p14="http://schemas.microsoft.com/office/powerpoint/2010/main" val="305790296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2590800" y="152400"/>
            <a:ext cx="4191000" cy="553998"/>
          </a:xfrm>
        </p:spPr>
        <p:txBody>
          <a:bodyPr/>
          <a:lstStyle/>
          <a:p>
            <a:pPr eaLnBrk="1" hangingPunct="1">
              <a:defRPr/>
            </a:pPr>
            <a:r>
              <a:rPr lang="en-US" sz="4000" dirty="0" smtClean="0">
                <a:solidFill>
                  <a:schemeClr val="tx1">
                    <a:lumMod val="95000"/>
                  </a:schemeClr>
                </a:solidFill>
              </a:rPr>
              <a:t>Know the law</a:t>
            </a:r>
          </a:p>
        </p:txBody>
      </p:sp>
      <p:sp>
        <p:nvSpPr>
          <p:cNvPr id="80899" name="Rectangle 3"/>
          <p:cNvSpPr>
            <a:spLocks noGrp="1" noChangeArrowheads="1"/>
          </p:cNvSpPr>
          <p:nvPr>
            <p:ph type="body" idx="1"/>
          </p:nvPr>
        </p:nvSpPr>
        <p:spPr>
          <a:xfrm>
            <a:off x="609600" y="762000"/>
            <a:ext cx="8534400" cy="6096000"/>
          </a:xfrm>
        </p:spPr>
        <p:txBody>
          <a:bodyPr lIns="0" tIns="0" rIns="0" bIns="0"/>
          <a:lstStyle/>
          <a:p>
            <a:pPr lvl="1" eaLnBrk="1" hangingPunct="1">
              <a:buFont typeface="Wingdings" pitchFamily="2" charset="2"/>
              <a:buNone/>
              <a:defRPr/>
            </a:pPr>
            <a:r>
              <a:rPr lang="en-US" sz="2400" dirty="0" smtClean="0"/>
              <a:t>Rape is:</a:t>
            </a:r>
          </a:p>
          <a:p>
            <a:pPr lvl="1" eaLnBrk="1" hangingPunct="1">
              <a:defRPr/>
            </a:pPr>
            <a:r>
              <a:rPr lang="en-US" sz="2400" dirty="0" smtClean="0"/>
              <a:t>If a person is </a:t>
            </a:r>
            <a:r>
              <a:rPr lang="en-US" sz="2400" b="1" dirty="0" smtClean="0"/>
              <a:t>forced</a:t>
            </a:r>
            <a:r>
              <a:rPr lang="en-US" sz="2400" dirty="0" smtClean="0"/>
              <a:t> to have sexual intercourse or if the person is </a:t>
            </a:r>
            <a:r>
              <a:rPr lang="en-US" sz="2400" b="1" dirty="0" smtClean="0"/>
              <a:t>unable to consent</a:t>
            </a:r>
          </a:p>
          <a:p>
            <a:pPr lvl="1" eaLnBrk="1" hangingPunct="1">
              <a:defRPr/>
            </a:pPr>
            <a:r>
              <a:rPr lang="en-US" sz="2400" dirty="0" smtClean="0"/>
              <a:t>Forced, unwanted sexual intercourse with a person you know, or </a:t>
            </a:r>
            <a:r>
              <a:rPr lang="en-US" sz="2400" b="1" dirty="0" smtClean="0"/>
              <a:t>“acquaintance rape”,</a:t>
            </a:r>
            <a:r>
              <a:rPr lang="en-US" sz="2400" dirty="0" smtClean="0"/>
              <a:t> is still rape</a:t>
            </a:r>
          </a:p>
          <a:p>
            <a:pPr lvl="1" eaLnBrk="1" hangingPunct="1">
              <a:defRPr/>
            </a:pPr>
            <a:r>
              <a:rPr lang="en-US" sz="2400" dirty="0" smtClean="0"/>
              <a:t>A social or dating relationship which began prior to the rape is </a:t>
            </a:r>
            <a:r>
              <a:rPr lang="en-US" sz="2400" b="1" dirty="0" smtClean="0"/>
              <a:t>not a defense</a:t>
            </a:r>
            <a:r>
              <a:rPr lang="en-US" sz="2400" dirty="0" smtClean="0"/>
              <a:t> against charges of rape</a:t>
            </a:r>
          </a:p>
          <a:p>
            <a:pPr lvl="1" eaLnBrk="1" hangingPunct="1">
              <a:defRPr/>
            </a:pPr>
            <a:r>
              <a:rPr lang="en-US" sz="2400" dirty="0" smtClean="0"/>
              <a:t>Consent to sexual activity must be explicit either verbally or by overt action. If a person </a:t>
            </a:r>
            <a:r>
              <a:rPr lang="en-US" sz="2400" b="1" dirty="0" smtClean="0"/>
              <a:t>says "no,"</a:t>
            </a:r>
            <a:r>
              <a:rPr lang="en-US" sz="2400" dirty="0" smtClean="0"/>
              <a:t> subsequent sexual contact with that person may constitute crime</a:t>
            </a:r>
          </a:p>
          <a:p>
            <a:pPr lvl="1" eaLnBrk="1" hangingPunct="1">
              <a:defRPr/>
            </a:pPr>
            <a:r>
              <a:rPr lang="en-US" sz="2400" dirty="0" smtClean="0"/>
              <a:t>People should listen and look for an obvious “Yes”</a:t>
            </a:r>
          </a:p>
          <a:p>
            <a:pPr lvl="1" eaLnBrk="1" hangingPunct="1">
              <a:defRPr/>
            </a:pPr>
            <a:r>
              <a:rPr lang="en-US" sz="2400" dirty="0" smtClean="0"/>
              <a:t>Is </a:t>
            </a:r>
            <a:r>
              <a:rPr lang="en-US" sz="2400" b="1" dirty="0" smtClean="0"/>
              <a:t>incapable of giving consent</a:t>
            </a:r>
            <a:r>
              <a:rPr lang="en-US" sz="2400" dirty="0" smtClean="0"/>
              <a:t> or is prevented from resisting due to physical or mental incapacity, which includes, but is not limited to, the influence of drugs or alcohol</a:t>
            </a:r>
            <a:endParaRPr lang="en-US" sz="2000" dirty="0" smtClean="0"/>
          </a:p>
        </p:txBody>
      </p:sp>
      <p:pic>
        <p:nvPicPr>
          <p:cNvPr id="43012" name="Picture 4" descr="MCj01500050000[1]"/>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0" y="2438400"/>
            <a:ext cx="106838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0747638"/>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xfrm>
            <a:off x="457200" y="0"/>
            <a:ext cx="8229600" cy="553998"/>
          </a:xfrm>
        </p:spPr>
        <p:txBody>
          <a:bodyPr/>
          <a:lstStyle/>
          <a:p>
            <a:pPr eaLnBrk="1" hangingPunct="1">
              <a:defRPr/>
            </a:pPr>
            <a:r>
              <a:rPr lang="en-US" sz="4000" dirty="0" smtClean="0">
                <a:solidFill>
                  <a:schemeClr val="tx1">
                    <a:lumMod val="95000"/>
                  </a:schemeClr>
                </a:solidFill>
              </a:rPr>
              <a:t>Legal Age of Consent</a:t>
            </a:r>
          </a:p>
        </p:txBody>
      </p:sp>
      <p:sp>
        <p:nvSpPr>
          <p:cNvPr id="82947" name="Rectangle 3"/>
          <p:cNvSpPr>
            <a:spLocks noGrp="1" noChangeArrowheads="1"/>
          </p:cNvSpPr>
          <p:nvPr>
            <p:ph type="body" idx="1"/>
          </p:nvPr>
        </p:nvSpPr>
        <p:spPr>
          <a:xfrm>
            <a:off x="0" y="609600"/>
            <a:ext cx="9144000" cy="5791200"/>
          </a:xfrm>
        </p:spPr>
        <p:txBody>
          <a:bodyPr/>
          <a:lstStyle/>
          <a:p>
            <a:pPr eaLnBrk="1" hangingPunct="1">
              <a:defRPr/>
            </a:pPr>
            <a:r>
              <a:rPr lang="en-US" sz="2400" dirty="0" smtClean="0"/>
              <a:t>The legal age of consent in NC is 16, so once a person is 16 they can engage in sexual activity with as old of a person as they want to (unless that person has a power relationship with the young person such as teacher, counselor, pastor, etc.), however when someone chooses to have sex with a person younger then them the following law applies</a:t>
            </a:r>
          </a:p>
          <a:p>
            <a:pPr eaLnBrk="1" hangingPunct="1">
              <a:defRPr/>
            </a:pPr>
            <a:r>
              <a:rPr lang="en-US" sz="2800" u="sng" dirty="0" smtClean="0">
                <a:effectLst/>
              </a:rPr>
              <a:t>Statutory rape</a:t>
            </a:r>
            <a:r>
              <a:rPr lang="en-US" sz="2800" dirty="0" smtClean="0">
                <a:effectLst/>
              </a:rPr>
              <a:t> or sexual offense of person age 13, 14, or 15 is intercourse with someone age 13, 14, or 15 when the actor is </a:t>
            </a:r>
            <a:r>
              <a:rPr lang="en-US" sz="2800" b="1" dirty="0" smtClean="0">
                <a:effectLst/>
              </a:rPr>
              <a:t>(1) at least six years older and (2) between </a:t>
            </a:r>
            <a:r>
              <a:rPr lang="en-US" sz="2800" b="1" u="sng" dirty="0" smtClean="0">
                <a:effectLst/>
              </a:rPr>
              <a:t>four and six years older</a:t>
            </a:r>
            <a:r>
              <a:rPr lang="en-US" sz="2800" dirty="0" smtClean="0">
                <a:effectLst/>
              </a:rPr>
              <a:t>.</a:t>
            </a:r>
            <a:r>
              <a:rPr lang="en-US" sz="2800" dirty="0" smtClean="0"/>
              <a:t> The higher the age difference between the victim and the rapist, the higher the penalty.  </a:t>
            </a:r>
          </a:p>
          <a:p>
            <a:pPr lvl="1" eaLnBrk="1" hangingPunct="1">
              <a:defRPr/>
            </a:pPr>
            <a:r>
              <a:rPr lang="en-US" sz="2400" dirty="0" smtClean="0"/>
              <a:t>So if you are 15 and having sex with a 19 year old, the 19 year old is considered a rapist in the eyes of the law depending on the exact birthdates of the people involved</a:t>
            </a:r>
          </a:p>
          <a:p>
            <a:pPr lvl="1" eaLnBrk="1" hangingPunct="1">
              <a:defRPr/>
            </a:pPr>
            <a:r>
              <a:rPr lang="en-US" sz="2400" dirty="0" smtClean="0"/>
              <a:t>They would have to register as a sex offender</a:t>
            </a:r>
          </a:p>
        </p:txBody>
      </p:sp>
      <p:sp>
        <p:nvSpPr>
          <p:cNvPr id="44036" name="Text Box 4"/>
          <p:cNvSpPr txBox="1">
            <a:spLocks noChangeArrowheads="1"/>
          </p:cNvSpPr>
          <p:nvPr/>
        </p:nvSpPr>
        <p:spPr bwMode="auto">
          <a:xfrm>
            <a:off x="4495800" y="6400800"/>
            <a:ext cx="464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eaLnBrk="1" hangingPunct="1">
              <a:spcBef>
                <a:spcPct val="50000"/>
              </a:spcBef>
            </a:pPr>
            <a:r>
              <a:rPr lang="en-US" sz="1200">
                <a:latin typeface="Arial" charset="0"/>
              </a:rPr>
              <a:t>Information from… North Carolina State Women’s Center and www.cga.ct.gov/2003/olrdata/jud/rpt/2003-R-0376.htm </a:t>
            </a:r>
          </a:p>
        </p:txBody>
      </p:sp>
    </p:spTree>
    <p:extLst>
      <p:ext uri="{BB962C8B-B14F-4D97-AF65-F5344CB8AC3E}">
        <p14:creationId xmlns:p14="http://schemas.microsoft.com/office/powerpoint/2010/main" val="4004003790"/>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a:xfrm>
            <a:off x="0" y="152400"/>
            <a:ext cx="9144000" cy="443198"/>
          </a:xfrm>
        </p:spPr>
        <p:txBody>
          <a:bodyPr/>
          <a:lstStyle/>
          <a:p>
            <a:pPr eaLnBrk="1" hangingPunct="1">
              <a:defRPr/>
            </a:pPr>
            <a:r>
              <a:rPr lang="en-US" sz="3200" dirty="0" smtClean="0">
                <a:solidFill>
                  <a:schemeClr val="tx1">
                    <a:lumMod val="95000"/>
                  </a:schemeClr>
                </a:solidFill>
              </a:rPr>
              <a:t>What to do if you have been sexually assaulted…</a:t>
            </a:r>
          </a:p>
        </p:txBody>
      </p:sp>
      <p:sp>
        <p:nvSpPr>
          <p:cNvPr id="83971" name="Rectangle 3"/>
          <p:cNvSpPr>
            <a:spLocks noGrp="1" noChangeArrowheads="1"/>
          </p:cNvSpPr>
          <p:nvPr>
            <p:ph type="body" idx="1"/>
          </p:nvPr>
        </p:nvSpPr>
        <p:spPr>
          <a:xfrm>
            <a:off x="0" y="762000"/>
            <a:ext cx="9144000" cy="6096000"/>
          </a:xfrm>
        </p:spPr>
        <p:txBody>
          <a:bodyPr/>
          <a:lstStyle/>
          <a:p>
            <a:pPr eaLnBrk="1" hangingPunct="1">
              <a:lnSpc>
                <a:spcPct val="80000"/>
              </a:lnSpc>
              <a:defRPr/>
            </a:pPr>
            <a:r>
              <a:rPr lang="en-US" sz="2000" b="1" dirty="0" smtClean="0"/>
              <a:t>Your teachers, your school nurse, your principal, your parents, your friends, your siblings, can all be a support for you in your time of need.  Please follow the steps below if you have been sexually assaulted recently.  If this has happened in the past, and you have not reported it, please contact law enforcement.    </a:t>
            </a:r>
          </a:p>
          <a:p>
            <a:pPr eaLnBrk="1" hangingPunct="1">
              <a:lnSpc>
                <a:spcPct val="80000"/>
              </a:lnSpc>
              <a:defRPr/>
            </a:pPr>
            <a:endParaRPr lang="en-US" sz="2000" b="1" dirty="0" smtClean="0"/>
          </a:p>
          <a:p>
            <a:pPr eaLnBrk="1" hangingPunct="1">
              <a:lnSpc>
                <a:spcPct val="80000"/>
              </a:lnSpc>
              <a:defRPr/>
            </a:pPr>
            <a:r>
              <a:rPr lang="en-US" sz="2000" b="1" dirty="0" smtClean="0"/>
              <a:t>1) Do not shower/clean yourself. </a:t>
            </a:r>
          </a:p>
          <a:p>
            <a:pPr lvl="1" eaLnBrk="1" hangingPunct="1">
              <a:lnSpc>
                <a:spcPct val="80000"/>
              </a:lnSpc>
              <a:defRPr/>
            </a:pPr>
            <a:r>
              <a:rPr lang="en-US" sz="1800" dirty="0" smtClean="0"/>
              <a:t>Your first reaction will be to clean yourself off but in doing so, will remove evidence that can help convict your attacker.</a:t>
            </a:r>
            <a:endParaRPr lang="en-US" sz="1800" b="1" dirty="0" smtClean="0"/>
          </a:p>
          <a:p>
            <a:pPr eaLnBrk="1" hangingPunct="1">
              <a:lnSpc>
                <a:spcPct val="80000"/>
              </a:lnSpc>
              <a:defRPr/>
            </a:pPr>
            <a:r>
              <a:rPr lang="en-US" sz="2000" b="1" dirty="0" smtClean="0"/>
              <a:t>2) Do not change clothes. </a:t>
            </a:r>
          </a:p>
          <a:p>
            <a:pPr lvl="1" eaLnBrk="1" hangingPunct="1">
              <a:lnSpc>
                <a:spcPct val="80000"/>
              </a:lnSpc>
              <a:defRPr/>
            </a:pPr>
            <a:r>
              <a:rPr lang="en-US" sz="1800" dirty="0" smtClean="0"/>
              <a:t>If you need, take a clean set of clothes with you and go directly to the hospital or the police.</a:t>
            </a:r>
          </a:p>
          <a:p>
            <a:pPr eaLnBrk="1" hangingPunct="1">
              <a:lnSpc>
                <a:spcPct val="80000"/>
              </a:lnSpc>
              <a:defRPr/>
            </a:pPr>
            <a:r>
              <a:rPr lang="en-US" sz="2000" dirty="0" smtClean="0"/>
              <a:t> </a:t>
            </a:r>
            <a:r>
              <a:rPr lang="en-US" sz="2000" b="1" dirty="0" smtClean="0"/>
              <a:t>3) Seek medical help </a:t>
            </a:r>
          </a:p>
          <a:p>
            <a:pPr lvl="1" eaLnBrk="1" hangingPunct="1">
              <a:lnSpc>
                <a:spcPct val="80000"/>
              </a:lnSpc>
              <a:defRPr/>
            </a:pPr>
            <a:r>
              <a:rPr lang="en-US" sz="1800" dirty="0" smtClean="0"/>
              <a:t>This is most important because of possible diseases that can be transmitted from your attacker.</a:t>
            </a:r>
          </a:p>
          <a:p>
            <a:pPr eaLnBrk="1" hangingPunct="1">
              <a:lnSpc>
                <a:spcPct val="80000"/>
              </a:lnSpc>
              <a:defRPr/>
            </a:pPr>
            <a:r>
              <a:rPr lang="en-US" sz="2000" b="1" dirty="0" smtClean="0"/>
              <a:t>4) The hospital will report this crime to the police </a:t>
            </a:r>
            <a:r>
              <a:rPr lang="en-US" sz="2000" dirty="0" smtClean="0"/>
              <a:t>and the police will interview you. </a:t>
            </a:r>
          </a:p>
          <a:p>
            <a:pPr lvl="1" eaLnBrk="1" hangingPunct="1">
              <a:lnSpc>
                <a:spcPct val="80000"/>
              </a:lnSpc>
              <a:defRPr/>
            </a:pPr>
            <a:r>
              <a:rPr lang="en-US" sz="1800" dirty="0" smtClean="0"/>
              <a:t>You must stay strong and do you best to recall everything possible. </a:t>
            </a:r>
          </a:p>
          <a:p>
            <a:pPr lvl="1" eaLnBrk="1" hangingPunct="1">
              <a:lnSpc>
                <a:spcPct val="80000"/>
              </a:lnSpc>
              <a:defRPr/>
            </a:pPr>
            <a:r>
              <a:rPr lang="en-US" sz="1800" b="1" dirty="0" smtClean="0"/>
              <a:t>NOTE:</a:t>
            </a:r>
            <a:r>
              <a:rPr lang="en-US" sz="1800" dirty="0" smtClean="0"/>
              <a:t> Many rapists will threaten your life if you report them. They are trying to command power over you. After all, that is why they forced themselves on you to begin with, to command power. They are cowards. If they were not, you would not be alive reading this now.</a:t>
            </a:r>
          </a:p>
          <a:p>
            <a:pPr eaLnBrk="1" hangingPunct="1">
              <a:lnSpc>
                <a:spcPct val="80000"/>
              </a:lnSpc>
              <a:defRPr/>
            </a:pPr>
            <a:r>
              <a:rPr lang="en-US" sz="2000" b="1" dirty="0" smtClean="0"/>
              <a:t>5) Retain counsel to represent you.</a:t>
            </a:r>
          </a:p>
          <a:p>
            <a:pPr eaLnBrk="1" hangingPunct="1">
              <a:lnSpc>
                <a:spcPct val="80000"/>
              </a:lnSpc>
              <a:defRPr/>
            </a:pPr>
            <a:r>
              <a:rPr lang="en-US" sz="2000" b="1" dirty="0" smtClean="0"/>
              <a:t>6) Seek professional counseling.</a:t>
            </a:r>
          </a:p>
        </p:txBody>
      </p:sp>
    </p:spTree>
    <p:extLst>
      <p:ext uri="{BB962C8B-B14F-4D97-AF65-F5344CB8AC3E}">
        <p14:creationId xmlns:p14="http://schemas.microsoft.com/office/powerpoint/2010/main" val="175598901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bwMode="auto"/>
        <p:txBody>
          <a:bodyPr/>
          <a:lstStyle/>
          <a:p>
            <a:pPr>
              <a:defRPr/>
            </a:pPr>
            <a:r>
              <a:rPr sz="3800" smtClean="0">
                <a:ln>
                  <a:noFill/>
                </a:ln>
                <a:solidFill>
                  <a:schemeClr val="tx1"/>
                </a:solidFill>
                <a:effectLst/>
              </a:rPr>
              <a:t>It can happen to children/teens too</a:t>
            </a:r>
          </a:p>
        </p:txBody>
      </p:sp>
      <p:sp>
        <p:nvSpPr>
          <p:cNvPr id="76802" name="Rectangle 3"/>
          <p:cNvSpPr>
            <a:spLocks noGrp="1"/>
          </p:cNvSpPr>
          <p:nvPr>
            <p:ph type="body" idx="1"/>
          </p:nvPr>
        </p:nvSpPr>
        <p:spPr>
          <a:xfrm>
            <a:off x="381000" y="1412875"/>
            <a:ext cx="8382000" cy="2135188"/>
          </a:xfrm>
        </p:spPr>
        <p:txBody>
          <a:bodyPr/>
          <a:lstStyle/>
          <a:p>
            <a:pPr>
              <a:lnSpc>
                <a:spcPct val="80000"/>
              </a:lnSpc>
            </a:pPr>
            <a:r>
              <a:rPr lang="en-US" sz="2800" smtClean="0"/>
              <a:t>Children and teens can be sexually abused or assaulted just like adults can</a:t>
            </a:r>
          </a:p>
          <a:p>
            <a:pPr>
              <a:lnSpc>
                <a:spcPct val="80000"/>
              </a:lnSpc>
            </a:pPr>
            <a:r>
              <a:rPr lang="en-US" sz="2800" b="1" u="sng" smtClean="0"/>
              <a:t>It is never the victim’s fault</a:t>
            </a:r>
          </a:p>
          <a:p>
            <a:pPr>
              <a:lnSpc>
                <a:spcPct val="80000"/>
              </a:lnSpc>
            </a:pPr>
            <a:r>
              <a:rPr lang="en-US" sz="2800" smtClean="0"/>
              <a:t>The child/teen may feel guilty or afraid so they may not tell anyone about it</a:t>
            </a:r>
          </a:p>
          <a:p>
            <a:pPr>
              <a:lnSpc>
                <a:spcPct val="80000"/>
              </a:lnSpc>
            </a:pPr>
            <a:r>
              <a:rPr lang="en-US" sz="2800" smtClean="0"/>
              <a:t>If this has happened to you or someone you know and you have never told an adult before please speak with your school counselor or another adult who you trust</a:t>
            </a:r>
          </a:p>
          <a:p>
            <a:pPr>
              <a:lnSpc>
                <a:spcPct val="80000"/>
              </a:lnSpc>
            </a:pPr>
            <a:r>
              <a:rPr lang="en-US" sz="2800" smtClean="0"/>
              <a:t>This happens to young people all over the world every day, let’s do our best to protect ourselves and the people we care about</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a:xfrm>
            <a:off x="457200" y="0"/>
            <a:ext cx="8229600" cy="609398"/>
          </a:xfrm>
        </p:spPr>
        <p:txBody>
          <a:bodyPr/>
          <a:lstStyle/>
          <a:p>
            <a:pPr eaLnBrk="1" hangingPunct="1">
              <a:defRPr/>
            </a:pPr>
            <a:r>
              <a:rPr lang="en-US" dirty="0" smtClean="0">
                <a:solidFill>
                  <a:schemeClr val="tx1">
                    <a:lumMod val="95000"/>
                  </a:schemeClr>
                </a:solidFill>
              </a:rPr>
              <a:t>Resources</a:t>
            </a:r>
          </a:p>
        </p:txBody>
      </p:sp>
      <p:sp>
        <p:nvSpPr>
          <p:cNvPr id="54275" name="Rectangle 3"/>
          <p:cNvSpPr>
            <a:spLocks noGrp="1" noChangeArrowheads="1"/>
          </p:cNvSpPr>
          <p:nvPr>
            <p:ph type="body" sz="half" idx="1"/>
          </p:nvPr>
        </p:nvSpPr>
        <p:spPr>
          <a:xfrm>
            <a:off x="0" y="762000"/>
            <a:ext cx="4495800" cy="6096000"/>
          </a:xfrm>
        </p:spPr>
        <p:txBody>
          <a:bodyPr/>
          <a:lstStyle/>
          <a:p>
            <a:pPr eaLnBrk="1" hangingPunct="1">
              <a:defRPr/>
            </a:pPr>
            <a:r>
              <a:rPr lang="en-US" dirty="0" smtClean="0"/>
              <a:t>To be tested for STIs</a:t>
            </a:r>
          </a:p>
          <a:p>
            <a:pPr eaLnBrk="1" hangingPunct="1">
              <a:defRPr/>
            </a:pPr>
            <a:r>
              <a:rPr lang="en-US" dirty="0" smtClean="0"/>
              <a:t>Your doctor can test you for STIs</a:t>
            </a:r>
          </a:p>
          <a:p>
            <a:pPr lvl="1" eaLnBrk="1" hangingPunct="1">
              <a:defRPr/>
            </a:pPr>
            <a:r>
              <a:rPr lang="en-US" dirty="0" smtClean="0"/>
              <a:t>Your doctor will charge you for the visit</a:t>
            </a:r>
          </a:p>
          <a:p>
            <a:pPr eaLnBrk="1" hangingPunct="1">
              <a:defRPr/>
            </a:pPr>
            <a:r>
              <a:rPr lang="en-US" dirty="0" smtClean="0"/>
              <a:t>Local health clinics such as the Health Department can test you for STIs</a:t>
            </a:r>
          </a:p>
          <a:p>
            <a:pPr lvl="1" eaLnBrk="1" hangingPunct="1">
              <a:defRPr/>
            </a:pPr>
            <a:r>
              <a:rPr lang="en-US" dirty="0" smtClean="0"/>
              <a:t>There is no charge at most health clinics or Health Departments</a:t>
            </a:r>
          </a:p>
          <a:p>
            <a:pPr lvl="1" eaLnBrk="1" hangingPunct="1">
              <a:defRPr/>
            </a:pPr>
            <a:r>
              <a:rPr lang="en-US" dirty="0" smtClean="0"/>
              <a:t>Fee is based on income</a:t>
            </a:r>
          </a:p>
          <a:p>
            <a:pPr marL="457200" lvl="1" indent="0" eaLnBrk="1" hangingPunct="1">
              <a:buNone/>
              <a:defRPr/>
            </a:pPr>
            <a:endParaRPr lang="en-US" dirty="0" smtClean="0"/>
          </a:p>
        </p:txBody>
      </p:sp>
      <p:sp>
        <p:nvSpPr>
          <p:cNvPr id="54276" name="Rectangle 4"/>
          <p:cNvSpPr>
            <a:spLocks noGrp="1" noChangeArrowheads="1"/>
          </p:cNvSpPr>
          <p:nvPr>
            <p:ph type="body" sz="half" idx="2"/>
          </p:nvPr>
        </p:nvSpPr>
        <p:spPr>
          <a:xfrm>
            <a:off x="4648200" y="685800"/>
            <a:ext cx="4495800" cy="6172200"/>
          </a:xfrm>
        </p:spPr>
        <p:txBody>
          <a:bodyPr/>
          <a:lstStyle/>
          <a:p>
            <a:pPr eaLnBrk="1" hangingPunct="1">
              <a:defRPr/>
            </a:pPr>
            <a:r>
              <a:rPr lang="en-US" dirty="0" smtClean="0"/>
              <a:t>To receive Birth Control</a:t>
            </a:r>
          </a:p>
          <a:p>
            <a:pPr eaLnBrk="1" hangingPunct="1">
              <a:defRPr/>
            </a:pPr>
            <a:r>
              <a:rPr lang="en-US" dirty="0" smtClean="0"/>
              <a:t>Your doctor can prescribe birth control for you following an exam</a:t>
            </a:r>
          </a:p>
          <a:p>
            <a:pPr lvl="1" eaLnBrk="1" hangingPunct="1">
              <a:defRPr/>
            </a:pPr>
            <a:r>
              <a:rPr lang="en-US" dirty="0" smtClean="0"/>
              <a:t>There may be a fee for the medicine and for the office visit</a:t>
            </a:r>
          </a:p>
          <a:p>
            <a:pPr eaLnBrk="1" hangingPunct="1">
              <a:defRPr/>
            </a:pPr>
            <a:r>
              <a:rPr lang="en-US" dirty="0" smtClean="0"/>
              <a:t>Local health clinics or the Health Department offers free Birth Control to teenagers following an free exam</a:t>
            </a:r>
          </a:p>
          <a:p>
            <a:pPr lvl="1" eaLnBrk="1" hangingPunct="1">
              <a:defRPr/>
            </a:pPr>
            <a:r>
              <a:rPr lang="en-US" dirty="0" smtClean="0"/>
              <a:t>Fee is based on income</a:t>
            </a:r>
          </a:p>
        </p:txBody>
      </p:sp>
      <p:sp>
        <p:nvSpPr>
          <p:cNvPr id="54277" name="Text Box 5"/>
          <p:cNvSpPr txBox="1">
            <a:spLocks noChangeArrowheads="1"/>
          </p:cNvSpPr>
          <p:nvPr/>
        </p:nvSpPr>
        <p:spPr bwMode="auto">
          <a:xfrm>
            <a:off x="0" y="6461125"/>
            <a:ext cx="9144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pPr algn="ctr">
              <a:spcBef>
                <a:spcPct val="50000"/>
              </a:spcBef>
            </a:pPr>
            <a:r>
              <a:rPr lang="en-US" sz="2000" dirty="0">
                <a:latin typeface="Arial" charset="0"/>
              </a:rPr>
              <a:t>Iredell County Health Department (704) </a:t>
            </a:r>
            <a:r>
              <a:rPr lang="en-US" sz="2000" dirty="0" smtClean="0">
                <a:latin typeface="Arial" charset="0"/>
              </a:rPr>
              <a:t>878-5300</a:t>
            </a:r>
            <a:endParaRPr lang="en-US" sz="2000" dirty="0">
              <a:latin typeface="Arial" charset="0"/>
            </a:endParaRPr>
          </a:p>
        </p:txBody>
      </p:sp>
    </p:spTree>
    <p:extLst>
      <p:ext uri="{BB962C8B-B14F-4D97-AF65-F5344CB8AC3E}">
        <p14:creationId xmlns:p14="http://schemas.microsoft.com/office/powerpoint/2010/main" val="34819936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4277"/>
                                        </p:tgtEl>
                                        <p:attrNameLst>
                                          <p:attrName>style.visibility</p:attrName>
                                        </p:attrNameLst>
                                      </p:cBhvr>
                                      <p:to>
                                        <p:strVal val="visible"/>
                                      </p:to>
                                    </p:set>
                                    <p:animEffect transition="in" filter="randombar(horizontal)">
                                      <p:cBhvr>
                                        <p:cTn id="7" dur="500"/>
                                        <p:tgtEl>
                                          <p:spTgt spid="54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4|3.1|2.6|2.6"/>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2|1.5|1.5|1|1|1|1.2|1"/>
</p:tagLst>
</file>

<file path=ppt/tags/tag4.xml><?xml version="1.0" encoding="utf-8"?>
<p:tagLst xmlns:a="http://schemas.openxmlformats.org/drawingml/2006/main" xmlns:r="http://schemas.openxmlformats.org/officeDocument/2006/relationships" xmlns:p="http://schemas.openxmlformats.org/presentationml/2006/main">
  <p:tag name="TIMING" val="|1.5|0.9|0.9|0.8|0.9|1|1|1"/>
</p:tagLst>
</file>

<file path=ppt/tags/tag5.xml><?xml version="1.0" encoding="utf-8"?>
<p:tagLst xmlns:a="http://schemas.openxmlformats.org/drawingml/2006/main" xmlns:r="http://schemas.openxmlformats.org/officeDocument/2006/relationships" xmlns:p="http://schemas.openxmlformats.org/presentationml/2006/main">
  <p:tag name="TIMING" val="|0.9|1|1.1|1|0.9|1"/>
</p:tagLst>
</file>

<file path=ppt/tags/tag6.xml><?xml version="1.0" encoding="utf-8"?>
<p:tagLst xmlns:a="http://schemas.openxmlformats.org/drawingml/2006/main" xmlns:r="http://schemas.openxmlformats.org/officeDocument/2006/relationships" xmlns:p="http://schemas.openxmlformats.org/presentationml/2006/main">
  <p:tag name="TIMING" val="|0.8|0.8|0.9|0.9|0.9|1.5"/>
</p:tagLst>
</file>

<file path=ppt/tags/tag7.xml><?xml version="1.0" encoding="utf-8"?>
<p:tagLst xmlns:a="http://schemas.openxmlformats.org/drawingml/2006/main" xmlns:r="http://schemas.openxmlformats.org/officeDocument/2006/relationships" xmlns:p="http://schemas.openxmlformats.org/presentationml/2006/main">
  <p:tag name="TIMING" val="|0.7|1|1|0.9|1|1.2"/>
</p:tagLst>
</file>

<file path=ppt/tags/tag8.xml><?xml version="1.0" encoding="utf-8"?>
<p:tagLst xmlns:a="http://schemas.openxmlformats.org/drawingml/2006/main" xmlns:r="http://schemas.openxmlformats.org/officeDocument/2006/relationships" xmlns:p="http://schemas.openxmlformats.org/presentationml/2006/main">
  <p:tag name="TIMING" val="|3.2"/>
</p:tagLst>
</file>

<file path=ppt/tags/tag9.xml><?xml version="1.0" encoding="utf-8"?>
<p:tagLst xmlns:a="http://schemas.openxmlformats.org/drawingml/2006/main" xmlns:r="http://schemas.openxmlformats.org/officeDocument/2006/relationships" xmlns:p="http://schemas.openxmlformats.org/presentationml/2006/main">
  <p:tag name="TIMING" val="|0.9"/>
</p:tagLst>
</file>

<file path=ppt/tags/tag10.xml><?xml version="1.0" encoding="utf-8"?>
<p:tagLst xmlns:a="http://schemas.openxmlformats.org/drawingml/2006/main" xmlns:r="http://schemas.openxmlformats.org/officeDocument/2006/relationships" xmlns:p="http://schemas.openxmlformats.org/presentationml/2006/main">
  <p:tag name="TIMING" val="|1.3|3"/>
</p:tagLst>
</file>

<file path=ppt/tags/tag11.xml><?xml version="1.0" encoding="utf-8"?>
<p:tagLst xmlns:a="http://schemas.openxmlformats.org/drawingml/2006/main" xmlns:r="http://schemas.openxmlformats.org/officeDocument/2006/relationships" xmlns:p="http://schemas.openxmlformats.org/presentationml/2006/main">
  <p:tag name="TIMING" val="|1.4|2.2"/>
</p:tagLst>
</file>

<file path=ppt/tags/tag12.xml><?xml version="1.0" encoding="utf-8"?>
<p:tagLst xmlns:a="http://schemas.openxmlformats.org/drawingml/2006/main" xmlns:r="http://schemas.openxmlformats.org/officeDocument/2006/relationships" xmlns:p="http://schemas.openxmlformats.org/presentationml/2006/main">
  <p:tag name="TIMING" val="|4.2|1.7"/>
</p:tagLst>
</file>

<file path=ppt/tags/tag13.xml><?xml version="1.0" encoding="utf-8"?>
<p:tagLst xmlns:a="http://schemas.openxmlformats.org/drawingml/2006/main" xmlns:r="http://schemas.openxmlformats.org/officeDocument/2006/relationships" xmlns:p="http://schemas.openxmlformats.org/presentationml/2006/main">
  <p:tag name="TIMING" val="|2.2|4.4"/>
</p:tagLst>
</file>

<file path=ppt/tags/tag14.xml><?xml version="1.0" encoding="utf-8"?>
<p:tagLst xmlns:a="http://schemas.openxmlformats.org/drawingml/2006/main" xmlns:r="http://schemas.openxmlformats.org/officeDocument/2006/relationships" xmlns:p="http://schemas.openxmlformats.org/presentationml/2006/main">
  <p:tag name="TIMING" val="|4.2|2.6"/>
</p:tagLst>
</file>

<file path=ppt/tags/tag15.xml><?xml version="1.0" encoding="utf-8"?>
<p:tagLst xmlns:a="http://schemas.openxmlformats.org/drawingml/2006/main" xmlns:r="http://schemas.openxmlformats.org/officeDocument/2006/relationships" xmlns:p="http://schemas.openxmlformats.org/presentationml/2006/main">
  <p:tag name="TIMING" val="|1.3|1.7"/>
</p:tagLst>
</file>

<file path=ppt/tags/tag16.xml><?xml version="1.0" encoding="utf-8"?>
<p:tagLst xmlns:a="http://schemas.openxmlformats.org/drawingml/2006/main" xmlns:r="http://schemas.openxmlformats.org/officeDocument/2006/relationships" xmlns:p="http://schemas.openxmlformats.org/presentationml/2006/main">
  <p:tag name="TIMING" val="|0.9|0.8|0.6|0.6|0.6|0.8|0.8|0.7|0.7|0.7|0.7"/>
</p:tagLst>
</file>

<file path=ppt/tags/tag17.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Purple Segoe 4-3 template-template_April-17-2007">
  <a:themeElements>
    <a:clrScheme name="Purple Template-Template">
      <a:dk1>
        <a:srgbClr val="000000"/>
      </a:dk1>
      <a:lt1>
        <a:srgbClr val="FFFFFF"/>
      </a:lt1>
      <a:dk2>
        <a:srgbClr val="663474"/>
      </a:dk2>
      <a:lt2>
        <a:srgbClr val="DBB7FF"/>
      </a:lt2>
      <a:accent1>
        <a:srgbClr val="FFC000"/>
      </a:accent1>
      <a:accent2>
        <a:srgbClr val="3497AE"/>
      </a:accent2>
      <a:accent3>
        <a:srgbClr val="DF8045"/>
      </a:accent3>
      <a:accent4>
        <a:srgbClr val="7DCC2E"/>
      </a:accent4>
      <a:accent5>
        <a:srgbClr val="FF9929"/>
      </a:accent5>
      <a:accent6>
        <a:srgbClr val="2681E6"/>
      </a:accent6>
      <a:hlink>
        <a:srgbClr val="F0ED7B"/>
      </a:hlink>
      <a:folHlink>
        <a:srgbClr val="F3EB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TotalTime>
  <Words>4613</Words>
  <Application>Microsoft Office PowerPoint</Application>
  <PresentationFormat>On-screen Show (4:3)</PresentationFormat>
  <Paragraphs>458</Paragraphs>
  <Slides>51</Slides>
  <Notes>10</Notes>
  <HiddenSlides>0</HiddenSlides>
  <MMClips>0</MMClips>
  <ScaleCrop>false</ScaleCrop>
  <HeadingPairs>
    <vt:vector size="4" baseType="variant">
      <vt:variant>
        <vt:lpstr>Theme</vt:lpstr>
      </vt:variant>
      <vt:variant>
        <vt:i4>2</vt:i4>
      </vt:variant>
      <vt:variant>
        <vt:lpstr>Slide Titles</vt:lpstr>
      </vt:variant>
      <vt:variant>
        <vt:i4>51</vt:i4>
      </vt:variant>
    </vt:vector>
  </HeadingPairs>
  <TitlesOfParts>
    <vt:vector size="53" baseType="lpstr">
      <vt:lpstr>Purple Segoe 4-3 template-template_April-17-2007</vt:lpstr>
      <vt:lpstr>White with Courier font for code slides</vt:lpstr>
      <vt:lpstr>8th Grade Reproductive  Health &amp; Safety</vt:lpstr>
      <vt:lpstr>This class again?  Really?</vt:lpstr>
      <vt:lpstr>Review</vt:lpstr>
      <vt:lpstr>PowerPoint Presentation</vt:lpstr>
      <vt:lpstr>Decisions</vt:lpstr>
      <vt:lpstr>Remember - The more you do physically or sexually with another person  the higher your risk gets…</vt:lpstr>
      <vt:lpstr>Looking around</vt:lpstr>
      <vt:lpstr>Risk of STIs</vt:lpstr>
      <vt:lpstr>STI – True or False</vt:lpstr>
      <vt:lpstr>Sexually Transmitted Infections</vt:lpstr>
      <vt:lpstr>What parts of the body can be infected?</vt:lpstr>
      <vt:lpstr>What our teens are facing?</vt:lpstr>
      <vt:lpstr>Testing &amp; Treatment for Gonorrhea</vt:lpstr>
      <vt:lpstr>Gonorrhea in NC</vt:lpstr>
      <vt:lpstr>Chlamydia Facts</vt:lpstr>
      <vt:lpstr>Chlamydia in NC</vt:lpstr>
      <vt:lpstr>Pelvic Inflammatory Disease</vt:lpstr>
      <vt:lpstr>Syphilis Facts</vt:lpstr>
      <vt:lpstr>Trichomoniasis</vt:lpstr>
      <vt:lpstr>Herpes Testing &amp; Treatment</vt:lpstr>
      <vt:lpstr>HPV  Testing &amp; Treatment</vt:lpstr>
      <vt:lpstr>HIV Testing &amp; Treatment</vt:lpstr>
      <vt:lpstr>HIV/AIDS #s</vt:lpstr>
      <vt:lpstr>Hepatitis B &amp; C</vt:lpstr>
      <vt:lpstr>Is the RISK worth it?</vt:lpstr>
      <vt:lpstr>Risk of Pregnancy</vt:lpstr>
      <vt:lpstr>Pregnancy True/False</vt:lpstr>
      <vt:lpstr>Pregnancy Happens When…</vt:lpstr>
      <vt:lpstr>Female’s Reproductive System</vt:lpstr>
      <vt:lpstr>Male’s Reproductive System</vt:lpstr>
      <vt:lpstr>Pregnancy Data</vt:lpstr>
      <vt:lpstr> Contraceptives: Risk Reduction for Pregnancy</vt:lpstr>
      <vt:lpstr>Contraceptive (birth control) Methods</vt:lpstr>
      <vt:lpstr>Condoms</vt:lpstr>
      <vt:lpstr>Vaginal Barriers</vt:lpstr>
      <vt:lpstr>Spermicides</vt:lpstr>
      <vt:lpstr>Birth Control Pill</vt:lpstr>
      <vt:lpstr>Depo-Provera aka “The Shot”</vt:lpstr>
      <vt:lpstr>Nuva Ring</vt:lpstr>
      <vt:lpstr>Ortho-Evra  “The Patch”</vt:lpstr>
      <vt:lpstr>IUDs  “Intrauterine Device”</vt:lpstr>
      <vt:lpstr>Implanon/Nexplanon</vt:lpstr>
      <vt:lpstr>Emergency Contraception</vt:lpstr>
      <vt:lpstr>Contraception Recap</vt:lpstr>
      <vt:lpstr>Sexual Rights ~Everyone deserves to have a choice when it comes to sexual intercourse~</vt:lpstr>
      <vt:lpstr>Sexual Coercion</vt:lpstr>
      <vt:lpstr>Know the law</vt:lpstr>
      <vt:lpstr>Legal Age of Consent</vt:lpstr>
      <vt:lpstr>What to do if you have been sexually assaulted…</vt:lpstr>
      <vt:lpstr>It can happen to children/teens too</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slides (Blue-green light and shadow design)</dc:title>
  <dc:creator>Amanda Peters</dc:creator>
  <cp:lastModifiedBy>profile</cp:lastModifiedBy>
  <cp:revision>12</cp:revision>
  <dcterms:modified xsi:type="dcterms:W3CDTF">2015-07-08T14:44:17Z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TC102867519990</vt:lpwstr>
  </property>
</Properties>
</file>