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2" r:id="rId8"/>
    <p:sldId id="263" r:id="rId9"/>
    <p:sldId id="264" r:id="rId10"/>
  </p:sldIdLst>
  <p:sldSz cx="9144000" cy="6858000" type="screen4x3"/>
  <p:notesSz cx="6934200" cy="9234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95" autoAdjust="0"/>
    <p:restoredTop sz="86364" autoAdjust="0"/>
  </p:normalViewPr>
  <p:slideViewPr>
    <p:cSldViewPr>
      <p:cViewPr varScale="1">
        <p:scale>
          <a:sx n="91" d="100"/>
          <a:sy n="91" d="100"/>
        </p:scale>
        <p:origin x="-28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1B8429-BC0B-4229-8463-72F9A50AF8F7}" type="datetimeFigureOut">
              <a:rPr lang="en-US" smtClean="0"/>
              <a:pPr/>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B8429-BC0B-4229-8463-72F9A50AF8F7}" type="datetimeFigureOut">
              <a:rPr lang="en-US" smtClean="0"/>
              <a:pPr/>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1B8429-BC0B-4229-8463-72F9A50AF8F7}" type="datetimeFigureOut">
              <a:rPr lang="en-US" smtClean="0"/>
              <a:pPr/>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1B8429-BC0B-4229-8463-72F9A50AF8F7}" type="datetimeFigureOut">
              <a:rPr lang="en-US" smtClean="0"/>
              <a:pPr/>
              <a:t>2/20/2010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1B8429-BC0B-4229-8463-72F9A50AF8F7}" type="datetimeFigureOut">
              <a:rPr lang="en-US" smtClean="0"/>
              <a:pPr/>
              <a:t>2/20/2010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1B8429-BC0B-4229-8463-72F9A50AF8F7}" type="datetimeFigureOut">
              <a:rPr lang="en-US" smtClean="0"/>
              <a:pPr/>
              <a:t>2/20/2010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B8429-BC0B-4229-8463-72F9A50AF8F7}" type="datetimeFigureOut">
              <a:rPr lang="en-US" smtClean="0"/>
              <a:pPr/>
              <a:t>2/20/2010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B8429-BC0B-4229-8463-72F9A50AF8F7}" type="datetimeFigureOut">
              <a:rPr lang="en-US" smtClean="0"/>
              <a:pPr/>
              <a:t>2/20/2010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1B8429-BC0B-4229-8463-72F9A50AF8F7}" type="datetimeFigureOut">
              <a:rPr lang="en-US" smtClean="0"/>
              <a:pPr/>
              <a:t>2/20/2010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B8429-BC0B-4229-8463-72F9A50AF8F7}" type="datetimeFigureOut">
              <a:rPr lang="en-US" smtClean="0"/>
              <a:pPr/>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B8429-BC0B-4229-8463-72F9A50AF8F7}" type="datetimeFigureOut">
              <a:rPr lang="en-US" smtClean="0"/>
              <a:pPr/>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FA98D3-04B9-45E8-AB09-6E85A7B6BA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1B8429-BC0B-4229-8463-72F9A50AF8F7}" type="datetimeFigureOut">
              <a:rPr lang="en-US" smtClean="0"/>
              <a:pPr/>
              <a:t>2/20/2010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FA98D3-04B9-45E8-AB09-6E85A7B6BA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2050" name="Object 2"/>
          <p:cNvGraphicFramePr>
            <a:graphicFrameLocks noChangeAspect="1"/>
          </p:cNvGraphicFramePr>
          <p:nvPr/>
        </p:nvGraphicFramePr>
        <p:xfrm>
          <a:off x="457200" y="342900"/>
          <a:ext cx="8229600" cy="6172200"/>
        </p:xfrm>
        <a:graphic>
          <a:graphicData uri="http://schemas.openxmlformats.org/presentationml/2006/ole">
            <p:oleObj spid="_x0000_s2050" name="Slide" r:id="rId3" imgW="4572180" imgH="3428876" progId="PowerPoint.Slide.8">
              <p:embed/>
            </p:oleObj>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Risk Reduction</a:t>
            </a:r>
            <a:endParaRPr lang="en-US" dirty="0"/>
          </a:p>
        </p:txBody>
      </p:sp>
      <p:sp>
        <p:nvSpPr>
          <p:cNvPr id="3" name="Content Placeholder 2"/>
          <p:cNvSpPr>
            <a:spLocks noGrp="1"/>
          </p:cNvSpPr>
          <p:nvPr>
            <p:ph idx="1"/>
          </p:nvPr>
        </p:nvSpPr>
        <p:spPr/>
        <p:txBody>
          <a:bodyPr/>
          <a:lstStyle/>
          <a:p>
            <a:r>
              <a:rPr lang="en-US" dirty="0" smtClean="0"/>
              <a:t>Avoid Dangerous Situations</a:t>
            </a:r>
          </a:p>
          <a:p>
            <a:pPr lvl="1"/>
            <a:r>
              <a:rPr lang="en-US" dirty="0" smtClean="0"/>
              <a:t>Plan ahead</a:t>
            </a:r>
          </a:p>
          <a:p>
            <a:pPr lvl="2"/>
            <a:r>
              <a:rPr lang="en-US" dirty="0" smtClean="0"/>
              <a:t>Always let someone know where you are, where you are going, and when you expect to return.  </a:t>
            </a:r>
          </a:p>
          <a:p>
            <a:pPr lvl="2"/>
            <a:r>
              <a:rPr lang="en-US" dirty="0" smtClean="0"/>
              <a:t>Arrange to have someone available to help you in case of an emergency</a:t>
            </a:r>
          </a:p>
          <a:p>
            <a:pPr lvl="2"/>
            <a:r>
              <a:rPr lang="en-US" dirty="0" smtClean="0"/>
              <a:t>Remember your cell phone.</a:t>
            </a:r>
          </a:p>
          <a:p>
            <a:pPr lvl="1"/>
            <a:r>
              <a:rPr lang="en-US" dirty="0"/>
              <a:t>Be aware of your </a:t>
            </a:r>
            <a:r>
              <a:rPr lang="en-US" dirty="0" smtClean="0"/>
              <a:t>surroundings</a:t>
            </a:r>
          </a:p>
          <a:p>
            <a:pPr lvl="2"/>
            <a:r>
              <a:rPr lang="en-US" dirty="0" smtClean="0"/>
              <a:t>Avoid isolated areas.  </a:t>
            </a:r>
            <a:endParaRPr lang="en-US" dirty="0"/>
          </a:p>
        </p:txBody>
      </p:sp>
      <p:pic>
        <p:nvPicPr>
          <p:cNvPr id="3075" name="Picture 3" descr="C:\Documents and Settings\byrdgr\Local Settings\Temporary Internet Files\Content.IE5\MORP3GPY\MPj04422030000[1].jpg"/>
          <p:cNvPicPr>
            <a:picLocks noChangeAspect="1" noChangeArrowheads="1"/>
          </p:cNvPicPr>
          <p:nvPr/>
        </p:nvPicPr>
        <p:blipFill>
          <a:blip r:embed="rId2" cstate="print"/>
          <a:srcRect/>
          <a:stretch>
            <a:fillRect/>
          </a:stretch>
        </p:blipFill>
        <p:spPr bwMode="auto">
          <a:xfrm>
            <a:off x="7543800" y="4648200"/>
            <a:ext cx="1371600" cy="2057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Risk Reduction</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Social Situations</a:t>
            </a:r>
          </a:p>
          <a:p>
            <a:pPr lvl="1"/>
            <a:r>
              <a:rPr lang="en-US" sz="2400" dirty="0" smtClean="0"/>
              <a:t>When you go to a party, go with a group of friends.  Check in with each other during and after the party.</a:t>
            </a:r>
          </a:p>
          <a:p>
            <a:pPr lvl="1"/>
            <a:r>
              <a:rPr lang="en-US" sz="2400" dirty="0" smtClean="0"/>
              <a:t>Use the “buddy system”.  Don’t be afraid to let a friend know if someone is making you feel uncomfortable.</a:t>
            </a:r>
          </a:p>
          <a:p>
            <a:pPr lvl="1"/>
            <a:r>
              <a:rPr lang="en-US" sz="2400" dirty="0" smtClean="0"/>
              <a:t>Practice safe drinking.  Even a soft drink left unattended may be tampered with.</a:t>
            </a:r>
            <a:endParaRPr lang="en-US" sz="2400" dirty="0"/>
          </a:p>
        </p:txBody>
      </p:sp>
      <p:sp>
        <p:nvSpPr>
          <p:cNvPr id="5" name="Content Placeholder 4"/>
          <p:cNvSpPr>
            <a:spLocks noGrp="1"/>
          </p:cNvSpPr>
          <p:nvPr>
            <p:ph sz="half" idx="2"/>
          </p:nvPr>
        </p:nvSpPr>
        <p:spPr/>
        <p:txBody>
          <a:bodyPr>
            <a:normAutofit fontScale="92500" lnSpcReduction="20000"/>
          </a:bodyPr>
          <a:lstStyle/>
          <a:p>
            <a:endParaRPr lang="en-US" dirty="0"/>
          </a:p>
        </p:txBody>
      </p:sp>
      <p:pic>
        <p:nvPicPr>
          <p:cNvPr id="4098" name="Picture 2" descr="C:\Documents and Settings\byrdgr\Local Settings\Temporary Internet Files\Content.IE5\XD6G1K3C\MPj04394240000[1].jpg"/>
          <p:cNvPicPr>
            <a:picLocks noChangeAspect="1" noChangeArrowheads="1"/>
          </p:cNvPicPr>
          <p:nvPr/>
        </p:nvPicPr>
        <p:blipFill>
          <a:blip r:embed="rId2" cstate="print"/>
          <a:srcRect/>
          <a:stretch>
            <a:fillRect/>
          </a:stretch>
        </p:blipFill>
        <p:spPr bwMode="auto">
          <a:xfrm>
            <a:off x="4648200" y="2514600"/>
            <a:ext cx="4091419" cy="2743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Risk Reduction</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If someone is pressuring you:</a:t>
            </a:r>
          </a:p>
          <a:p>
            <a:pPr lvl="1"/>
            <a:r>
              <a:rPr lang="en-US" dirty="0" smtClean="0"/>
              <a:t>Stay true to your code </a:t>
            </a:r>
            <a:r>
              <a:rPr lang="en-US" smtClean="0"/>
              <a:t>of conduct.</a:t>
            </a:r>
            <a:endParaRPr lang="en-US" dirty="0" smtClean="0"/>
          </a:p>
          <a:p>
            <a:pPr lvl="1"/>
            <a:r>
              <a:rPr lang="en-US" dirty="0" smtClean="0"/>
              <a:t>Lie.  If you are worried about hurting someone’s feelings, it is better to make up a lie and leave than to stay in an uncomfortable situation.</a:t>
            </a:r>
          </a:p>
          <a:p>
            <a:pPr lvl="1"/>
            <a:r>
              <a:rPr lang="en-US" dirty="0" smtClean="0"/>
              <a:t>Think of an escape route.  Look for exits, doors, windows.  Are there people around who can help you?</a:t>
            </a:r>
          </a:p>
          <a:p>
            <a:pPr lvl="1"/>
            <a:r>
              <a:rPr lang="en-US" dirty="0" smtClean="0"/>
              <a:t>Take action.  Speak out.  Shout “NO”.</a:t>
            </a:r>
          </a:p>
          <a:p>
            <a:pPr lvl="1">
              <a:buNone/>
            </a:pPr>
            <a:endParaRPr lang="en-US" dirty="0"/>
          </a:p>
        </p:txBody>
      </p:sp>
      <p:pic>
        <p:nvPicPr>
          <p:cNvPr id="5123" name="Picture 3" descr="C:\Documents and Settings\byrdgr\Local Settings\Temporary Internet Files\Content.IE5\XD6G1K3C\MPj04441430000[1].jpg"/>
          <p:cNvPicPr>
            <a:picLocks noGrp="1" noChangeAspect="1" noChangeArrowheads="1"/>
          </p:cNvPicPr>
          <p:nvPr>
            <p:ph sz="half" idx="2"/>
          </p:nvPr>
        </p:nvPicPr>
        <p:blipFill>
          <a:blip r:embed="rId2" cstate="print"/>
          <a:srcRect/>
          <a:stretch>
            <a:fillRect/>
          </a:stretch>
        </p:blipFill>
        <p:spPr bwMode="auto">
          <a:xfrm>
            <a:off x="5803392" y="2572353"/>
            <a:ext cx="1728216" cy="258165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Risk Reduction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Protecting younger children from sexual assault.</a:t>
            </a:r>
          </a:p>
          <a:p>
            <a:pPr lvl="1"/>
            <a:r>
              <a:rPr lang="en-US" dirty="0" smtClean="0"/>
              <a:t>Talking openly and directly to young children helps them to know that they can ask questions and talk to you whenever they need to.  It also teaches them that these things don’t need to be kept “secret”.</a:t>
            </a:r>
          </a:p>
          <a:p>
            <a:pPr lvl="1"/>
            <a:r>
              <a:rPr lang="en-US" dirty="0" smtClean="0"/>
              <a:t>Teach children the names of body parts so they can accurately express themselves.</a:t>
            </a:r>
          </a:p>
          <a:p>
            <a:pPr lvl="1"/>
            <a:r>
              <a:rPr lang="en-US" dirty="0" smtClean="0"/>
              <a:t>Teach young children that some parts of their body are private.</a:t>
            </a:r>
          </a:p>
          <a:p>
            <a:pPr lvl="1"/>
            <a:r>
              <a:rPr lang="en-US" dirty="0" smtClean="0"/>
              <a:t>All children should know it is okay to say “no” to touch that makes them uncomfortable.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Risk Reduction</a:t>
            </a:r>
            <a:endParaRPr lang="en-US" dirty="0"/>
          </a:p>
        </p:txBody>
      </p:sp>
      <p:sp>
        <p:nvSpPr>
          <p:cNvPr id="3" name="Content Placeholder 2"/>
          <p:cNvSpPr>
            <a:spLocks noGrp="1"/>
          </p:cNvSpPr>
          <p:nvPr>
            <p:ph idx="1"/>
          </p:nvPr>
        </p:nvSpPr>
        <p:spPr/>
        <p:txBody>
          <a:bodyPr/>
          <a:lstStyle/>
          <a:p>
            <a:r>
              <a:rPr lang="en-US" dirty="0" smtClean="0"/>
              <a:t>Trust your own instincts!</a:t>
            </a:r>
            <a:endParaRPr lang="en-US" dirty="0"/>
          </a:p>
        </p:txBody>
      </p:sp>
      <p:pic>
        <p:nvPicPr>
          <p:cNvPr id="6146" name="Picture 2" descr="C:\Documents and Settings\byrdgr\Local Settings\Temporary Internet Files\Content.IE5\PAZGYZO8\MPj04444860000[1].jpg"/>
          <p:cNvPicPr>
            <a:picLocks noChangeAspect="1" noChangeArrowheads="1"/>
          </p:cNvPicPr>
          <p:nvPr/>
        </p:nvPicPr>
        <p:blipFill>
          <a:blip r:embed="rId2" cstate="print"/>
          <a:srcRect/>
          <a:stretch>
            <a:fillRect/>
          </a:stretch>
        </p:blipFill>
        <p:spPr bwMode="auto">
          <a:xfrm>
            <a:off x="1905000" y="2667000"/>
            <a:ext cx="4591887" cy="307390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Seeking Help</a:t>
            </a:r>
            <a:endParaRPr lang="en-US" dirty="0"/>
          </a:p>
        </p:txBody>
      </p:sp>
      <p:sp>
        <p:nvSpPr>
          <p:cNvPr id="3" name="Content Placeholder 2"/>
          <p:cNvSpPr>
            <a:spLocks noGrp="1"/>
          </p:cNvSpPr>
          <p:nvPr>
            <p:ph idx="1"/>
          </p:nvPr>
        </p:nvSpPr>
        <p:spPr/>
        <p:txBody>
          <a:bodyPr/>
          <a:lstStyle/>
          <a:p>
            <a:r>
              <a:rPr lang="en-US" dirty="0" smtClean="0"/>
              <a:t>What to do if you have been sexually assaulted.</a:t>
            </a:r>
          </a:p>
          <a:p>
            <a:pPr lvl="1"/>
            <a:r>
              <a:rPr lang="en-US" dirty="0" smtClean="0"/>
              <a:t>Get away from the assailant – find a safe place.</a:t>
            </a:r>
          </a:p>
          <a:p>
            <a:pPr lvl="1"/>
            <a:r>
              <a:rPr lang="en-US" dirty="0" smtClean="0"/>
              <a:t>It is okay to dial 911.</a:t>
            </a:r>
          </a:p>
          <a:p>
            <a:pPr lvl="1"/>
            <a:r>
              <a:rPr lang="en-US" dirty="0" smtClean="0"/>
              <a:t>Call a friend or family member you can trust.</a:t>
            </a:r>
          </a:p>
          <a:p>
            <a:pPr lvl="2"/>
            <a:r>
              <a:rPr lang="en-US" dirty="0" smtClean="0"/>
              <a:t>Hot lines for help:</a:t>
            </a:r>
          </a:p>
          <a:p>
            <a:pPr lvl="3"/>
            <a:r>
              <a:rPr lang="en-US" dirty="0" smtClean="0"/>
              <a:t>National Assault Hotline at 800-656-HOPE (4673).  This is a service of the RAINN (Rape, Abuse &amp; Incest National Network)</a:t>
            </a:r>
          </a:p>
          <a:p>
            <a:pPr lvl="3"/>
            <a:r>
              <a:rPr lang="en-US" dirty="0" smtClean="0"/>
              <a:t>NCCASA.net is a web site that lists the rape crisis centers for each county (North Carolina Coalition Against Sexual Assault).</a:t>
            </a:r>
          </a:p>
          <a:p>
            <a:pPr lvl="3"/>
            <a:endParaRPr lang="en-US" dirty="0" smtClean="0"/>
          </a:p>
        </p:txBody>
      </p:sp>
      <p:pic>
        <p:nvPicPr>
          <p:cNvPr id="7170" name="Picture 2" descr="C:\Documents and Settings\byrdgr\Local Settings\Temporary Internet Files\Content.IE5\TIQMJR85\MPj04384820000[1].jpg"/>
          <p:cNvPicPr>
            <a:picLocks noChangeAspect="1" noChangeArrowheads="1"/>
          </p:cNvPicPr>
          <p:nvPr/>
        </p:nvPicPr>
        <p:blipFill>
          <a:blip r:embed="rId2" cstate="print"/>
          <a:srcRect/>
          <a:stretch>
            <a:fillRect/>
          </a:stretch>
        </p:blipFill>
        <p:spPr bwMode="auto">
          <a:xfrm>
            <a:off x="228600" y="4724400"/>
            <a:ext cx="1379404" cy="92354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Seeking Help</a:t>
            </a:r>
            <a:endParaRPr lang="en-US" dirty="0"/>
          </a:p>
        </p:txBody>
      </p:sp>
      <p:sp>
        <p:nvSpPr>
          <p:cNvPr id="3" name="Content Placeholder 2"/>
          <p:cNvSpPr>
            <a:spLocks noGrp="1"/>
          </p:cNvSpPr>
          <p:nvPr>
            <p:ph idx="1"/>
          </p:nvPr>
        </p:nvSpPr>
        <p:spPr/>
        <p:txBody>
          <a:bodyPr>
            <a:normAutofit lnSpcReduction="10000"/>
          </a:bodyPr>
          <a:lstStyle/>
          <a:p>
            <a:r>
              <a:rPr lang="en-US" dirty="0" smtClean="0"/>
              <a:t>Reporting the assault</a:t>
            </a:r>
          </a:p>
          <a:p>
            <a:pPr lvl="1"/>
            <a:r>
              <a:rPr lang="en-US" dirty="0" smtClean="0"/>
              <a:t>It is the choice of the victim whether or not to report sexual assault.</a:t>
            </a:r>
          </a:p>
          <a:p>
            <a:pPr lvl="2"/>
            <a:r>
              <a:rPr lang="en-US" dirty="0" smtClean="0"/>
              <a:t>Why is it a good idea to report sexual assault?</a:t>
            </a:r>
          </a:p>
          <a:p>
            <a:pPr lvl="3"/>
            <a:r>
              <a:rPr lang="en-US" dirty="0" smtClean="0"/>
              <a:t>Immediate medical attention may be needed including testing for STD’s.</a:t>
            </a:r>
          </a:p>
          <a:p>
            <a:pPr lvl="3"/>
            <a:r>
              <a:rPr lang="en-US" dirty="0" smtClean="0"/>
              <a:t>Sexual Assault is a serious issue .  There are trained professionals who can help the victim deal with many of the feelings he/she has not only immediately after the assault, but for a period after the assault.  </a:t>
            </a:r>
          </a:p>
          <a:p>
            <a:pPr lvl="3"/>
            <a:r>
              <a:rPr lang="en-US" dirty="0" smtClean="0"/>
              <a:t>The assailant may repeat this crime if not made to pay a consequence.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Assault – Seeking Help</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Reporting the assault:</a:t>
            </a:r>
          </a:p>
          <a:p>
            <a:pPr lvl="1"/>
            <a:r>
              <a:rPr lang="en-US" dirty="0" smtClean="0"/>
              <a:t>To the police, everything is evidence.  DO NOT</a:t>
            </a:r>
          </a:p>
          <a:p>
            <a:pPr lvl="2"/>
            <a:r>
              <a:rPr lang="en-US" dirty="0" smtClean="0"/>
              <a:t>Shower or bathe.</a:t>
            </a:r>
          </a:p>
          <a:p>
            <a:pPr lvl="2"/>
            <a:r>
              <a:rPr lang="en-US" dirty="0" smtClean="0"/>
              <a:t>Throw away any clothes that were worn at the time of the time of the assault.</a:t>
            </a:r>
          </a:p>
          <a:p>
            <a:pPr lvl="2"/>
            <a:r>
              <a:rPr lang="en-US" dirty="0" smtClean="0"/>
              <a:t>Brush or comb hair</a:t>
            </a:r>
          </a:p>
          <a:p>
            <a:pPr lvl="2"/>
            <a:r>
              <a:rPr lang="en-US" dirty="0" smtClean="0"/>
              <a:t>Use the restroom</a:t>
            </a:r>
          </a:p>
          <a:p>
            <a:pPr lvl="2"/>
            <a:r>
              <a:rPr lang="en-US" dirty="0" smtClean="0"/>
              <a:t>Brush teeth or gargle</a:t>
            </a:r>
          </a:p>
          <a:p>
            <a:pPr lvl="2"/>
            <a:r>
              <a:rPr lang="en-US" dirty="0" smtClean="0"/>
              <a:t>Put on makeup</a:t>
            </a:r>
          </a:p>
          <a:p>
            <a:pPr lvl="2"/>
            <a:r>
              <a:rPr lang="en-US" dirty="0" smtClean="0"/>
              <a:t>Eat or drink anything</a:t>
            </a:r>
          </a:p>
          <a:p>
            <a:pPr lvl="2"/>
            <a:r>
              <a:rPr lang="en-US" dirty="0" smtClean="0"/>
              <a:t>Clean up the crime scene.</a:t>
            </a:r>
            <a:endParaRPr lang="en-US" dirty="0"/>
          </a:p>
        </p:txBody>
      </p:sp>
    </p:spTree>
  </p:cSld>
  <p:clrMapOvr>
    <a:masterClrMapping/>
  </p:clrMapOvr>
</p:sld>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86</TotalTime>
  <Words>570</Words>
  <Application>Microsoft Office PowerPoint</Application>
  <PresentationFormat>On-screen Show (4:3)</PresentationFormat>
  <Paragraphs>53</Paragraphs>
  <Slides>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Slide</vt:lpstr>
      <vt:lpstr>Slide 1</vt:lpstr>
      <vt:lpstr>Sexual Assault – Risk Reduction</vt:lpstr>
      <vt:lpstr>Sexual Assault – Risk Reduction</vt:lpstr>
      <vt:lpstr>Sexual Assault – Risk Reduction</vt:lpstr>
      <vt:lpstr>Sexual Assault – Risk Reduction</vt:lpstr>
      <vt:lpstr>Sexual Assault – Risk Reduction</vt:lpstr>
      <vt:lpstr>Sexual Assault – Seeking Help</vt:lpstr>
      <vt:lpstr>Sexual Assault – Seeking Help</vt:lpstr>
      <vt:lpstr>Sexual Assault – Seeking Help</vt:lpstr>
    </vt:vector>
  </TitlesOfParts>
  <Company>Appalachian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Assault</dc:title>
  <dc:creator>Administrator</dc:creator>
  <cp:lastModifiedBy>Administrator</cp:lastModifiedBy>
  <cp:revision>11</cp:revision>
  <dcterms:created xsi:type="dcterms:W3CDTF">2010-02-20T13:36:10Z</dcterms:created>
  <dcterms:modified xsi:type="dcterms:W3CDTF">2010-02-20T16:43:59Z</dcterms:modified>
</cp:coreProperties>
</file>