
<file path=[Content_Types].xml><?xml version="1.0" encoding="utf-8"?>
<Types xmlns="http://schemas.openxmlformats.org/package/2006/content-types">
  <Default Extension="emf" ContentType="image/x-emf"/>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35" r:id="rId1"/>
  </p:sldMasterIdLst>
  <p:notesMasterIdLst>
    <p:notesMasterId r:id="rId19"/>
  </p:notesMasterIdLst>
  <p:handoutMasterIdLst>
    <p:handoutMasterId r:id="rId20"/>
  </p:handoutMasterIdLst>
  <p:sldIdLst>
    <p:sldId id="256" r:id="rId2"/>
    <p:sldId id="258" r:id="rId3"/>
    <p:sldId id="260" r:id="rId4"/>
    <p:sldId id="274" r:id="rId5"/>
    <p:sldId id="278" r:id="rId6"/>
    <p:sldId id="275" r:id="rId7"/>
    <p:sldId id="276" r:id="rId8"/>
    <p:sldId id="277" r:id="rId9"/>
    <p:sldId id="262" r:id="rId10"/>
    <p:sldId id="261" r:id="rId11"/>
    <p:sldId id="263" r:id="rId12"/>
    <p:sldId id="266" r:id="rId13"/>
    <p:sldId id="267" r:id="rId14"/>
    <p:sldId id="268" r:id="rId15"/>
    <p:sldId id="270" r:id="rId16"/>
    <p:sldId id="271" r:id="rId17"/>
    <p:sldId id="272" r:id="rId1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48"/>
    <p:restoredTop sz="94559"/>
  </p:normalViewPr>
  <p:slideViewPr>
    <p:cSldViewPr snapToGrid="0">
      <p:cViewPr varScale="1">
        <p:scale>
          <a:sx n="85" d="100"/>
          <a:sy n="85" d="100"/>
        </p:scale>
        <p:origin x="424"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ADABE8-6CD1-5947-890E-454C262B5D02}" type="datetimeFigureOut">
              <a:rPr lang="en-US" smtClean="0"/>
              <a:t>5/13/19</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5487FA-85CE-7D48-A237-C1BB481287EA}" type="slidenum">
              <a:rPr lang="en-US" smtClean="0"/>
              <a:t>‹#›</a:t>
            </a:fld>
            <a:endParaRPr lang="en-US" dirty="0"/>
          </a:p>
        </p:txBody>
      </p:sp>
    </p:spTree>
    <p:extLst>
      <p:ext uri="{BB962C8B-B14F-4D97-AF65-F5344CB8AC3E}">
        <p14:creationId xmlns:p14="http://schemas.microsoft.com/office/powerpoint/2010/main" val="1342095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8788"/>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dirty="0"/>
          </a:p>
        </p:txBody>
      </p:sp>
      <p:sp>
        <p:nvSpPr>
          <p:cNvPr id="4" name="Shape 4"/>
          <p:cNvSpPr txBox="1">
            <a:spLocks noGrp="1"/>
          </p:cNvSpPr>
          <p:nvPr>
            <p:ph type="dt" idx="10"/>
          </p:nvPr>
        </p:nvSpPr>
        <p:spPr>
          <a:xfrm>
            <a:off x="3884613" y="0"/>
            <a:ext cx="2971800" cy="458788"/>
          </a:xfrm>
          <a:prstGeom prst="rect">
            <a:avLst/>
          </a:prstGeom>
          <a:noFill/>
          <a:ln>
            <a:noFill/>
          </a:ln>
        </p:spPr>
        <p:txBody>
          <a:bodyPr spcFirstLastPara="1" wrap="square" lIns="91425" tIns="91425" rIns="91425" bIns="91425" anchor="t" anchorCtr="0"/>
          <a:lstStyle>
            <a:lvl1pPr marR="0" lvl="0" algn="r"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dirty="0"/>
          </a:p>
        </p:txBody>
      </p:sp>
      <p:sp>
        <p:nvSpPr>
          <p:cNvPr id="5" name="Shape 5"/>
          <p:cNvSpPr>
            <a:spLocks noGrp="1" noRot="1" noChangeAspect="1"/>
          </p:cNvSpPr>
          <p:nvPr>
            <p:ph type="sldImg" idx="3"/>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1pPr>
            <a:lvl2pPr marL="914400" marR="0" lvl="1" indent="-228600" algn="l"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2pPr>
            <a:lvl3pPr marL="1371600" marR="0" lvl="2" indent="-228600" algn="l"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3pPr>
            <a:lvl4pPr marL="1828800" marR="0" lvl="3" indent="-228600" algn="l"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4pPr>
            <a:lvl5pPr marL="2286000" marR="0" lvl="4" indent="-228600" algn="l"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5pPr>
            <a:lvl6pPr marL="2743200" marR="0" lvl="5" indent="-228600" algn="l"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6pPr>
            <a:lvl7pPr marL="3200400" marR="0" lvl="6" indent="-228600" algn="l"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7pPr>
            <a:lvl8pPr marL="3657600" marR="0" lvl="7" indent="-228600" algn="l"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8pPr>
            <a:lvl9pPr marL="4114800" marR="0" lvl="8" indent="-228600" algn="l"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9pPr>
          </a:lstStyle>
          <a:p>
            <a:endParaRPr/>
          </a:p>
        </p:txBody>
      </p:sp>
      <p:sp>
        <p:nvSpPr>
          <p:cNvPr id="7" name="Shape 7"/>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1200" b="0" i="0" u="none" strike="noStrike" cap="none">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dirty="0"/>
          </a:p>
        </p:txBody>
      </p:sp>
      <p:sp>
        <p:nvSpPr>
          <p:cNvPr id="8" name="Shape 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entury Gothic"/>
                <a:ea typeface="Century Gothic"/>
                <a:cs typeface="Century Gothic"/>
                <a:sym typeface="Century Gothic"/>
              </a:rPr>
              <a:t>‹#›</a:t>
            </a:fld>
            <a:endParaRPr sz="1200" b="0" i="0" u="none" strike="noStrike" cap="none"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27984323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174" name="Shape 17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882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187" name="Shape 18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5164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199" name="Shape 199"/>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8683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12" name="Shape 21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0336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06" name="Shape 20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1064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18" name="Shape 21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9314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36" name="Shape 23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9142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Shape 241"/>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42" name="Shape 24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3766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48" name="Shape 24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8434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59" name="Shape 259"/>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7580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Shape 264"/>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65" name="Shape 26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609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Shape 270"/>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271" name="Shape 271"/>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97674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200150" y="2386744"/>
            <a:ext cx="6743700" cy="1645920"/>
          </a:xfrm>
          <a:solidFill>
            <a:srgbClr val="FFFFFF"/>
          </a:solidFill>
          <a:ln w="38100">
            <a:solidFill>
              <a:srgbClr val="404040"/>
            </a:solidFill>
          </a:ln>
        </p:spPr>
        <p:txBody>
          <a:bodyPr lIns="274320" rIns="274320" anchor="ctr" anchorCtr="1">
            <a:normAutofit/>
          </a:bodyPr>
          <a:lstStyle>
            <a:lvl1pPr algn="ctr">
              <a:defRPr sz="285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7" y="4352545"/>
            <a:ext cx="5101209" cy="1239895"/>
          </a:xfrm>
          <a:noFill/>
        </p:spPr>
        <p:txBody>
          <a:bodyPr>
            <a:normAutofit/>
          </a:bodyPr>
          <a:lstStyle>
            <a:lvl1pPr marL="0" indent="0" algn="ctr">
              <a:buNone/>
              <a:defRPr sz="1500">
                <a:solidFill>
                  <a:schemeClr val="tx1">
                    <a:lumMod val="75000"/>
                    <a:lumOff val="2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pic>
        <p:nvPicPr>
          <p:cNvPr id="5" name="Picture 4">
            <a:extLst>
              <a:ext uri="{FF2B5EF4-FFF2-40B4-BE49-F238E27FC236}">
                <a16:creationId xmlns:a16="http://schemas.microsoft.com/office/drawing/2014/main" id="{18E5343F-E88D-1D42-A386-1DF87F21B72B}"/>
              </a:ext>
            </a:extLst>
          </p:cNvPr>
          <p:cNvPicPr>
            <a:picLocks noChangeAspect="1"/>
          </p:cNvPicPr>
          <p:nvPr/>
        </p:nvPicPr>
        <p:blipFill>
          <a:blip r:embed="rId2"/>
          <a:stretch>
            <a:fillRect/>
          </a:stretch>
        </p:blipFill>
        <p:spPr>
          <a:xfrm>
            <a:off x="3802694" y="273117"/>
            <a:ext cx="1538612" cy="2051483"/>
          </a:xfrm>
          <a:prstGeom prst="rect">
            <a:avLst/>
          </a:prstGeom>
        </p:spPr>
      </p:pic>
    </p:spTree>
    <p:extLst>
      <p:ext uri="{BB962C8B-B14F-4D97-AF65-F5344CB8AC3E}">
        <p14:creationId xmlns:p14="http://schemas.microsoft.com/office/powerpoint/2010/main" val="1651384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pic>
        <p:nvPicPr>
          <p:cNvPr id="5" name="Picture 4">
            <a:extLst>
              <a:ext uri="{FF2B5EF4-FFF2-40B4-BE49-F238E27FC236}">
                <a16:creationId xmlns:a16="http://schemas.microsoft.com/office/drawing/2014/main" id="{FD42FFCA-89EB-214B-9FD9-D193224021C7}"/>
              </a:ext>
            </a:extLst>
          </p:cNvPr>
          <p:cNvPicPr>
            <a:picLocks noChangeAspect="1"/>
          </p:cNvPicPr>
          <p:nvPr/>
        </p:nvPicPr>
        <p:blipFill>
          <a:blip r:embed="rId2">
            <a:alphaModFix amt="7000"/>
          </a:blip>
          <a:stretch>
            <a:fillRect/>
          </a:stretch>
        </p:blipFill>
        <p:spPr>
          <a:xfrm>
            <a:off x="218218" y="4394967"/>
            <a:ext cx="1688244" cy="2690120"/>
          </a:xfrm>
          <a:prstGeom prst="rect">
            <a:avLst/>
          </a:prstGeom>
        </p:spPr>
      </p:pic>
    </p:spTree>
    <p:extLst>
      <p:ext uri="{BB962C8B-B14F-4D97-AF65-F5344CB8AC3E}">
        <p14:creationId xmlns:p14="http://schemas.microsoft.com/office/powerpoint/2010/main" val="3828406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86434" y="2638045"/>
            <a:ext cx="3203828" cy="31019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8" y="2638045"/>
            <a:ext cx="3202685" cy="31019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pic>
        <p:nvPicPr>
          <p:cNvPr id="11" name="Picture 10">
            <a:extLst>
              <a:ext uri="{FF2B5EF4-FFF2-40B4-BE49-F238E27FC236}">
                <a16:creationId xmlns:a16="http://schemas.microsoft.com/office/drawing/2014/main" id="{5B096411-3DB4-5347-BBD0-D9F610ECC02A}"/>
              </a:ext>
            </a:extLst>
          </p:cNvPr>
          <p:cNvPicPr>
            <a:picLocks noChangeAspect="1"/>
          </p:cNvPicPr>
          <p:nvPr/>
        </p:nvPicPr>
        <p:blipFill>
          <a:blip r:embed="rId2">
            <a:alphaModFix amt="7000"/>
          </a:blip>
          <a:stretch>
            <a:fillRect/>
          </a:stretch>
        </p:blipFill>
        <p:spPr>
          <a:xfrm>
            <a:off x="218218" y="4394967"/>
            <a:ext cx="1688244" cy="2690120"/>
          </a:xfrm>
          <a:prstGeom prst="rect">
            <a:avLst/>
          </a:prstGeom>
        </p:spPr>
      </p:pic>
    </p:spTree>
    <p:extLst>
      <p:ext uri="{BB962C8B-B14F-4D97-AF65-F5344CB8AC3E}">
        <p14:creationId xmlns:p14="http://schemas.microsoft.com/office/powerpoint/2010/main" val="2821330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87577" y="2313434"/>
            <a:ext cx="3202686" cy="704087"/>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187577" y="3143251"/>
            <a:ext cx="3202686"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8" y="3143251"/>
            <a:ext cx="3190113"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2313434"/>
            <a:ext cx="3202686" cy="704087"/>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pic>
        <p:nvPicPr>
          <p:cNvPr id="12" name="Picture 11">
            <a:extLst>
              <a:ext uri="{FF2B5EF4-FFF2-40B4-BE49-F238E27FC236}">
                <a16:creationId xmlns:a16="http://schemas.microsoft.com/office/drawing/2014/main" id="{3D6ECDC0-CEE6-004B-BBBF-BC38171374A2}"/>
              </a:ext>
            </a:extLst>
          </p:cNvPr>
          <p:cNvPicPr>
            <a:picLocks noChangeAspect="1"/>
          </p:cNvPicPr>
          <p:nvPr/>
        </p:nvPicPr>
        <p:blipFill>
          <a:blip r:embed="rId2">
            <a:alphaModFix amt="7000"/>
          </a:blip>
          <a:stretch>
            <a:fillRect/>
          </a:stretch>
        </p:blipFill>
        <p:spPr>
          <a:xfrm>
            <a:off x="218218" y="4394967"/>
            <a:ext cx="1688244" cy="2690120"/>
          </a:xfrm>
          <a:prstGeom prst="rect">
            <a:avLst/>
          </a:prstGeom>
        </p:spPr>
      </p:pic>
    </p:spTree>
    <p:extLst>
      <p:ext uri="{BB962C8B-B14F-4D97-AF65-F5344CB8AC3E}">
        <p14:creationId xmlns:p14="http://schemas.microsoft.com/office/powerpoint/2010/main" val="410259293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pic>
        <p:nvPicPr>
          <p:cNvPr id="6" name="Picture 5">
            <a:extLst>
              <a:ext uri="{FF2B5EF4-FFF2-40B4-BE49-F238E27FC236}">
                <a16:creationId xmlns:a16="http://schemas.microsoft.com/office/drawing/2014/main" id="{2ADE3260-101F-FF41-98A6-D49DB07EB783}"/>
              </a:ext>
            </a:extLst>
          </p:cNvPr>
          <p:cNvPicPr>
            <a:picLocks noChangeAspect="1"/>
          </p:cNvPicPr>
          <p:nvPr/>
        </p:nvPicPr>
        <p:blipFill>
          <a:blip r:embed="rId2">
            <a:alphaModFix amt="7000"/>
          </a:blip>
          <a:stretch>
            <a:fillRect/>
          </a:stretch>
        </p:blipFill>
        <p:spPr>
          <a:xfrm>
            <a:off x="218218" y="4394967"/>
            <a:ext cx="1688244" cy="2690120"/>
          </a:xfrm>
          <a:prstGeom prst="rect">
            <a:avLst/>
          </a:prstGeom>
        </p:spPr>
      </p:pic>
    </p:spTree>
    <p:extLst>
      <p:ext uri="{BB962C8B-B14F-4D97-AF65-F5344CB8AC3E}">
        <p14:creationId xmlns:p14="http://schemas.microsoft.com/office/powerpoint/2010/main" val="871812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pic>
        <p:nvPicPr>
          <p:cNvPr id="5" name="Picture 4">
            <a:extLst>
              <a:ext uri="{FF2B5EF4-FFF2-40B4-BE49-F238E27FC236}">
                <a16:creationId xmlns:a16="http://schemas.microsoft.com/office/drawing/2014/main" id="{E82F1ED1-C15C-DF4C-A06C-91FB5D15DC86}"/>
              </a:ext>
            </a:extLst>
          </p:cNvPr>
          <p:cNvPicPr>
            <a:picLocks noChangeAspect="1"/>
          </p:cNvPicPr>
          <p:nvPr/>
        </p:nvPicPr>
        <p:blipFill>
          <a:blip r:embed="rId2">
            <a:alphaModFix amt="7000"/>
          </a:blip>
          <a:stretch>
            <a:fillRect/>
          </a:stretch>
        </p:blipFill>
        <p:spPr>
          <a:xfrm>
            <a:off x="218218" y="4394967"/>
            <a:ext cx="1688244" cy="2690120"/>
          </a:xfrm>
          <a:prstGeom prst="rect">
            <a:avLst/>
          </a:prstGeom>
        </p:spPr>
      </p:pic>
    </p:spTree>
    <p:extLst>
      <p:ext uri="{BB962C8B-B14F-4D97-AF65-F5344CB8AC3E}">
        <p14:creationId xmlns:p14="http://schemas.microsoft.com/office/powerpoint/2010/main" val="3564674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3504" y="2243829"/>
            <a:ext cx="3364992" cy="1141497"/>
          </a:xfrm>
          <a:solidFill>
            <a:srgbClr val="FFFFFF"/>
          </a:solidFill>
          <a:ln>
            <a:solidFill>
              <a:srgbClr val="404040"/>
            </a:solidFill>
          </a:ln>
        </p:spPr>
        <p:txBody>
          <a:bodyPr anchor="ctr" anchorCtr="1">
            <a:normAutofit/>
          </a:bodyPr>
          <a:lstStyle>
            <a:lvl1pPr>
              <a:defRPr sz="165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425">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6676" y="3549919"/>
            <a:ext cx="2846070" cy="2194036"/>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Date Placeholder 8"/>
          <p:cNvSpPr>
            <a:spLocks noGrp="1"/>
          </p:cNvSpPr>
          <p:nvPr>
            <p:ph type="dt" sz="half" idx="10"/>
          </p:nvPr>
        </p:nvSpPr>
        <p:spPr/>
        <p:txBody>
          <a:bodyPr/>
          <a:lstStyle/>
          <a:p>
            <a:endParaRPr lang="en-US" dirty="0"/>
          </a:p>
        </p:txBody>
      </p:sp>
      <p:sp>
        <p:nvSpPr>
          <p:cNvPr id="10" name="Footer Placeholder 9"/>
          <p:cNvSpPr>
            <a:spLocks noGrp="1"/>
          </p:cNvSpPr>
          <p:nvPr>
            <p:ph type="ftr" sz="quarter" idx="11"/>
          </p:nvPr>
        </p:nvSpPr>
        <p:spPr>
          <a:xfrm>
            <a:off x="603504" y="6236208"/>
            <a:ext cx="3843598"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32318616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2"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6393" y="2243828"/>
            <a:ext cx="3371249" cy="1134640"/>
          </a:xfrm>
          <a:solidFill>
            <a:srgbClr val="FFFFFF"/>
          </a:solidFill>
          <a:ln>
            <a:solidFill>
              <a:srgbClr val="404040"/>
            </a:solidFill>
          </a:ln>
        </p:spPr>
        <p:txBody>
          <a:bodyPr anchor="ctr" anchorCtr="1">
            <a:noAutofit/>
          </a:bodyPr>
          <a:lstStyle>
            <a:lvl1pPr>
              <a:defRPr sz="165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1" y="0"/>
            <a:ext cx="4576573" cy="6858000"/>
          </a:xfrm>
          <a:solidFill>
            <a:schemeClr val="bg1">
              <a:lumMod val="75000"/>
            </a:schemeClr>
          </a:solidFill>
        </p:spPr>
        <p:txBody>
          <a:bodyPr anchor="t"/>
          <a:lstStyle>
            <a:lvl1pPr marL="0" indent="0">
              <a:buNone/>
              <a:defRPr sz="2400">
                <a:solidFill>
                  <a:schemeClr val="bg1">
                    <a:lumMod val="85000"/>
                    <a:lumOff val="1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6676" y="3549919"/>
            <a:ext cx="2846070" cy="2194037"/>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p>
        </p:txBody>
      </p:sp>
      <p:sp>
        <p:nvSpPr>
          <p:cNvPr id="9" name="Footer Placeholder 8"/>
          <p:cNvSpPr>
            <a:spLocks noGrp="1"/>
          </p:cNvSpPr>
          <p:nvPr>
            <p:ph type="ftr" sz="quarter" idx="11"/>
          </p:nvPr>
        </p:nvSpPr>
        <p:spPr>
          <a:xfrm>
            <a:off x="603504" y="6236208"/>
            <a:ext cx="3843598"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41066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744421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973956"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3353" y="937260"/>
            <a:ext cx="4648867"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592735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311700" y="593367"/>
            <a:ext cx="8520600" cy="763600"/>
          </a:xfrm>
          <a:prstGeom prst="rect">
            <a:avLst/>
          </a:prstGeom>
        </p:spPr>
        <p:txBody>
          <a:bodyPr lIns="91425" tIns="91425" rIns="91425" bIns="91425" anchor="ctr"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r>
              <a:rPr lang="en-US"/>
              <a:t>Click to edit Master title style</a:t>
            </a:r>
            <a:endParaRPr/>
          </a:p>
        </p:txBody>
      </p:sp>
      <p:sp>
        <p:nvSpPr>
          <p:cNvPr id="121" name="Shape 121"/>
          <p:cNvSpPr txBox="1">
            <a:spLocks noGrp="1"/>
          </p:cNvSpPr>
          <p:nvPr>
            <p:ph type="body" idx="1"/>
          </p:nvPr>
        </p:nvSpPr>
        <p:spPr>
          <a:xfrm>
            <a:off x="311700" y="1536633"/>
            <a:ext cx="8520600" cy="45552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pPr lvl="0"/>
            <a:r>
              <a:rPr lang="en-US"/>
              <a:t>Click to edit Master text styles</a:t>
            </a:r>
          </a:p>
        </p:txBody>
      </p:sp>
      <p:sp>
        <p:nvSpPr>
          <p:cNvPr id="122" name="Shape 122"/>
          <p:cNvSpPr txBox="1">
            <a:spLocks noGrp="1"/>
          </p:cNvSpPr>
          <p:nvPr>
            <p:ph type="sldNum" idx="12"/>
          </p:nvPr>
        </p:nvSpPr>
        <p:spPr>
          <a:xfrm>
            <a:off x="8472457" y="6217621"/>
            <a:ext cx="548700" cy="524800"/>
          </a:xfrm>
          <a:prstGeom prst="rect">
            <a:avLst/>
          </a:prstGeom>
        </p:spPr>
        <p:txBody>
          <a:bodyPr lIns="91425" tIns="45700" rIns="91425" bIns="45700" anchor="ctr" anchorCtr="0">
            <a:noAutofit/>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87539033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1519C8-16DC-3E49-B92B-FB73FAFC2034}"/>
              </a:ext>
            </a:extLst>
          </p:cNvPr>
          <p:cNvPicPr>
            <a:picLocks noChangeAspect="1"/>
          </p:cNvPicPr>
          <p:nvPr/>
        </p:nvPicPr>
        <p:blipFill>
          <a:blip r:embed="rId13">
            <a:alphaModFix amt="10000"/>
          </a:blip>
          <a:stretch>
            <a:fillRect/>
          </a:stretch>
        </p:blipFill>
        <p:spPr>
          <a:xfrm>
            <a:off x="2635115" y="226401"/>
            <a:ext cx="3873770" cy="6169828"/>
          </a:xfrm>
          <a:prstGeom prst="rect">
            <a:avLst/>
          </a:prstGeom>
        </p:spPr>
      </p:pic>
      <p:sp>
        <p:nvSpPr>
          <p:cNvPr id="2" name="Title Placeholder 1"/>
          <p:cNvSpPr>
            <a:spLocks noGrp="1"/>
          </p:cNvSpPr>
          <p:nvPr>
            <p:ph type="title"/>
          </p:nvPr>
        </p:nvSpPr>
        <p:spPr bwMode="black">
          <a:xfrm>
            <a:off x="1673352" y="964692"/>
            <a:ext cx="5797296"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3352" y="2638046"/>
            <a:ext cx="5797296"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866072" y="6238816"/>
            <a:ext cx="2065310" cy="323968"/>
          </a:xfrm>
          <a:prstGeom prst="rect">
            <a:avLst/>
          </a:prstGeom>
        </p:spPr>
        <p:txBody>
          <a:bodyPr vert="horz" lIns="91440" tIns="45720" rIns="91440" bIns="45720" rtlCol="0" anchor="ctr"/>
          <a:lstStyle>
            <a:lvl1pPr algn="r">
              <a:defRPr sz="788" b="0" i="0">
                <a:solidFill>
                  <a:schemeClr val="tx1">
                    <a:alpha val="70000"/>
                  </a:schemeClr>
                </a:solidFill>
                <a:latin typeface="Brandon Grotesque Medium" panose="020B0503020203060202" pitchFamily="34" charset="77"/>
              </a:defRPr>
            </a:lvl1pPr>
          </a:lstStyle>
          <a:p>
            <a:endParaRPr lang="en-US" dirty="0"/>
          </a:p>
        </p:txBody>
      </p:sp>
      <p:sp>
        <p:nvSpPr>
          <p:cNvPr id="5" name="Footer Placeholder 4"/>
          <p:cNvSpPr>
            <a:spLocks noGrp="1"/>
          </p:cNvSpPr>
          <p:nvPr>
            <p:ph type="ftr" sz="quarter" idx="3"/>
          </p:nvPr>
        </p:nvSpPr>
        <p:spPr>
          <a:xfrm>
            <a:off x="1200150" y="6236208"/>
            <a:ext cx="4425892" cy="320040"/>
          </a:xfrm>
          <a:prstGeom prst="rect">
            <a:avLst/>
          </a:prstGeom>
        </p:spPr>
        <p:txBody>
          <a:bodyPr vert="horz" lIns="91440" tIns="45720" rIns="91440" bIns="45720" rtlCol="0" anchor="ctr"/>
          <a:lstStyle>
            <a:lvl1pPr algn="l">
              <a:defRPr sz="788" b="0" i="0">
                <a:solidFill>
                  <a:schemeClr val="tx1">
                    <a:alpha val="70000"/>
                  </a:schemeClr>
                </a:solidFill>
                <a:latin typeface="Brandon Grotesque Medium" panose="020B0503020203060202" pitchFamily="34" charset="77"/>
              </a:defRPr>
            </a:lvl1pPr>
          </a:lstStyle>
          <a:p>
            <a:endParaRPr lang="en-US" dirty="0"/>
          </a:p>
        </p:txBody>
      </p:sp>
      <p:sp>
        <p:nvSpPr>
          <p:cNvPr id="6" name="Slide Number Placeholder 5"/>
          <p:cNvSpPr>
            <a:spLocks noGrp="1"/>
          </p:cNvSpPr>
          <p:nvPr>
            <p:ph type="sldNum" sz="quarter" idx="4"/>
          </p:nvPr>
        </p:nvSpPr>
        <p:spPr>
          <a:xfrm>
            <a:off x="8069192" y="6217920"/>
            <a:ext cx="274320" cy="365760"/>
          </a:xfrm>
          <a:prstGeom prst="ellipse">
            <a:avLst/>
          </a:prstGeom>
          <a:solidFill>
            <a:srgbClr val="1D1D1D">
              <a:alpha val="70000"/>
            </a:srgbClr>
          </a:solidFill>
        </p:spPr>
        <p:txBody>
          <a:bodyPr vert="horz" lIns="18288" tIns="45720" rIns="18288" bIns="45720" rtlCol="0" anchor="ctr">
            <a:noAutofit/>
          </a:bodyPr>
          <a:lstStyle>
            <a:lvl1pPr algn="ctr">
              <a:defRPr sz="825" b="0" i="0" spc="0" baseline="0">
                <a:solidFill>
                  <a:srgbClr val="FFFFFF"/>
                </a:solidFill>
                <a:latin typeface="Brandon Grotesque Medium" panose="020B0503020203060202" pitchFamily="34" charset="77"/>
              </a:defRPr>
            </a:lvl1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089932484"/>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hf sldNum="0" hdr="0" ftr="0" dt="0"/>
  <p:txStyles>
    <p:titleStyle>
      <a:lvl1pPr algn="ctr" defTabSz="685800" rtl="0" eaLnBrk="1" latinLnBrk="0" hangingPunct="1">
        <a:lnSpc>
          <a:spcPct val="90000"/>
        </a:lnSpc>
        <a:spcBef>
          <a:spcPct val="0"/>
        </a:spcBef>
        <a:buNone/>
        <a:defRPr sz="2100" b="0" i="0" kern="1200" cap="all" spc="150" baseline="0">
          <a:solidFill>
            <a:srgbClr val="262626"/>
          </a:solidFill>
          <a:latin typeface="Brandon Grotesque Medium" panose="020B0503020203060202" pitchFamily="34" charset="77"/>
          <a:ea typeface="+mj-ea"/>
          <a:cs typeface="+mj-cs"/>
        </a:defRPr>
      </a:lvl1pPr>
    </p:titleStyle>
    <p:bodyStyle>
      <a:lvl1pPr marL="171450" indent="-171450" algn="l" defTabSz="685800" rtl="0" eaLnBrk="1" latinLnBrk="0" hangingPunct="1">
        <a:lnSpc>
          <a:spcPct val="100000"/>
        </a:lnSpc>
        <a:spcBef>
          <a:spcPts val="750"/>
        </a:spcBef>
        <a:buClr>
          <a:schemeClr val="accent2"/>
        </a:buClr>
        <a:buFont typeface="Arial" panose="020B0604020202020204" pitchFamily="34" charset="0"/>
        <a:buChar char="•"/>
        <a:defRPr sz="1350" b="0" i="0" kern="1200">
          <a:solidFill>
            <a:schemeClr val="tx1">
              <a:lumMod val="85000"/>
              <a:lumOff val="15000"/>
            </a:schemeClr>
          </a:solidFill>
          <a:latin typeface="Brandon Grotesque Medium" panose="020B0503020203060202" pitchFamily="34" charset="77"/>
          <a:ea typeface="+mn-ea"/>
          <a:cs typeface="+mn-cs"/>
        </a:defRPr>
      </a:lvl1pPr>
      <a:lvl2pPr marL="342900" indent="-171450" algn="l" defTabSz="685800" rtl="0" eaLnBrk="1" latinLnBrk="0" hangingPunct="1">
        <a:lnSpc>
          <a:spcPct val="100000"/>
        </a:lnSpc>
        <a:spcBef>
          <a:spcPts val="750"/>
        </a:spcBef>
        <a:buClr>
          <a:schemeClr val="accent2"/>
        </a:buClr>
        <a:buFont typeface="Arial" panose="020B0604020202020204" pitchFamily="34" charset="0"/>
        <a:buChar char="•"/>
        <a:defRPr sz="1200" b="0" i="0" kern="1200">
          <a:solidFill>
            <a:schemeClr val="tx1">
              <a:lumMod val="85000"/>
              <a:lumOff val="15000"/>
            </a:schemeClr>
          </a:solidFill>
          <a:latin typeface="Brandon Grotesque Medium" panose="020B0503020203060202" pitchFamily="34" charset="77"/>
          <a:ea typeface="+mn-ea"/>
          <a:cs typeface="+mn-cs"/>
        </a:defRPr>
      </a:lvl2pPr>
      <a:lvl3pPr marL="514350" indent="-171450" algn="l" defTabSz="685800" rtl="0" eaLnBrk="1" latinLnBrk="0" hangingPunct="1">
        <a:lnSpc>
          <a:spcPct val="100000"/>
        </a:lnSpc>
        <a:spcBef>
          <a:spcPts val="750"/>
        </a:spcBef>
        <a:buClr>
          <a:schemeClr val="accent2"/>
        </a:buClr>
        <a:buFont typeface="Arial" panose="020B0604020202020204" pitchFamily="34" charset="0"/>
        <a:buChar char="•"/>
        <a:defRPr sz="1200" b="0" i="0" kern="1200">
          <a:solidFill>
            <a:schemeClr val="tx1">
              <a:lumMod val="85000"/>
              <a:lumOff val="15000"/>
            </a:schemeClr>
          </a:solidFill>
          <a:latin typeface="Brandon Grotesque Medium" panose="020B0503020203060202" pitchFamily="34" charset="77"/>
          <a:ea typeface="+mn-ea"/>
          <a:cs typeface="+mn-cs"/>
        </a:defRPr>
      </a:lvl3pPr>
      <a:lvl4pPr marL="685800" indent="-171450" algn="l" defTabSz="685800" rtl="0" eaLnBrk="1" latinLnBrk="0" hangingPunct="1">
        <a:lnSpc>
          <a:spcPct val="100000"/>
        </a:lnSpc>
        <a:spcBef>
          <a:spcPts val="750"/>
        </a:spcBef>
        <a:buClr>
          <a:schemeClr val="accent2"/>
        </a:buClr>
        <a:buFont typeface="Arial" panose="020B0604020202020204" pitchFamily="34" charset="0"/>
        <a:buChar char="•"/>
        <a:defRPr sz="1200" b="0" i="0" kern="1200">
          <a:solidFill>
            <a:schemeClr val="tx1">
              <a:lumMod val="85000"/>
              <a:lumOff val="15000"/>
            </a:schemeClr>
          </a:solidFill>
          <a:latin typeface="Brandon Grotesque Medium" panose="020B0503020203060202" pitchFamily="34" charset="77"/>
          <a:ea typeface="+mn-ea"/>
          <a:cs typeface="+mn-cs"/>
        </a:defRPr>
      </a:lvl4pPr>
      <a:lvl5pPr marL="857250" indent="-171450" algn="l" defTabSz="685800" rtl="0" eaLnBrk="1" latinLnBrk="0" hangingPunct="1">
        <a:lnSpc>
          <a:spcPct val="100000"/>
        </a:lnSpc>
        <a:spcBef>
          <a:spcPts val="750"/>
        </a:spcBef>
        <a:buClr>
          <a:schemeClr val="accent2"/>
        </a:buClr>
        <a:buFont typeface="Arial" panose="020B0604020202020204" pitchFamily="34" charset="0"/>
        <a:buChar char="•"/>
        <a:defRPr sz="1200" b="0" i="0" kern="1200">
          <a:solidFill>
            <a:schemeClr val="tx1">
              <a:lumMod val="85000"/>
              <a:lumOff val="15000"/>
            </a:schemeClr>
          </a:solidFill>
          <a:latin typeface="Brandon Grotesque Medium" panose="020B0503020203060202" pitchFamily="34" charset="77"/>
          <a:ea typeface="+mn-ea"/>
          <a:cs typeface="+mn-cs"/>
        </a:defRPr>
      </a:lvl5pPr>
      <a:lvl6pPr marL="984647"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6pPr>
      <a:lvl7pPr marL="1113235"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7pPr>
      <a:lvl8pPr marL="1243013"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8pPr>
      <a:lvl9pPr marL="1412081"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www.nationalmerit.org/"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academy.act.org/"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https://www.khanacademy.org/sat"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mailto:ngutierrez@cadets.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mailto:cerickson@cadet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ctrTitle"/>
          </p:nvPr>
        </p:nvSpPr>
        <p:spPr>
          <a:xfrm>
            <a:off x="869428" y="2923080"/>
            <a:ext cx="7472050" cy="2858338"/>
          </a:xfrm>
          <a:prstGeom prst="rect">
            <a:avLst/>
          </a:prstGeom>
          <a:noFill/>
          <a:ln>
            <a:noFill/>
          </a:ln>
        </p:spPr>
        <p:txBody>
          <a:bodyPr spcFirstLastPara="1" wrap="square" lIns="91425" tIns="45700" rIns="91425" bIns="45700" anchor="b" anchorCtr="0">
            <a:noAutofit/>
          </a:bodyPr>
          <a:lstStyle/>
          <a:p>
            <a:pPr marL="0" marR="0" lvl="0" indent="0" rtl="0">
              <a:lnSpc>
                <a:spcPct val="90000"/>
              </a:lnSpc>
              <a:spcBef>
                <a:spcPts val="0"/>
              </a:spcBef>
              <a:spcAft>
                <a:spcPts val="0"/>
              </a:spcAft>
              <a:buClr>
                <a:schemeClr val="dk1"/>
              </a:buClr>
              <a:buSzPts val="6480"/>
              <a:buFont typeface="Trebuchet MS"/>
              <a:buNone/>
            </a:pPr>
            <a:r>
              <a:rPr lang="en-US" sz="6480" u="none" strike="noStrike" cap="none" dirty="0">
                <a:solidFill>
                  <a:schemeClr val="dk1"/>
                </a:solidFill>
                <a:latin typeface="Brandon Grotesque Medium" panose="020B0503020203060202" pitchFamily="34" charset="77"/>
                <a:ea typeface="Trebuchet MS"/>
                <a:cs typeface="Trebuchet MS"/>
                <a:sym typeface="Trebuchet MS"/>
              </a:rPr>
              <a:t>FRESHMAN PARENT COLLEGE PLANNING NIGHT</a:t>
            </a:r>
            <a:endParaRPr dirty="0">
              <a:latin typeface="Brandon Grotesque Medium" panose="020B0503020203060202" pitchFamily="34" charset="77"/>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149902" y="292101"/>
            <a:ext cx="8529403" cy="1491729"/>
          </a:xfrm>
          <a:prstGeom prst="rect">
            <a:avLst/>
          </a:prstGeom>
          <a:noFill/>
          <a:ln>
            <a:noFill/>
          </a:ln>
        </p:spPr>
        <p:txBody>
          <a:bodyPr spcFirstLastPara="1" wrap="square" lIns="91425" tIns="45700" rIns="91425" bIns="45700" anchor="ctr" anchorCtr="0">
            <a:noAutofit/>
          </a:bodyPr>
          <a:lstStyle/>
          <a:p>
            <a:pPr algn="l">
              <a:spcBef>
                <a:spcPts val="0"/>
              </a:spcBef>
              <a:buClr>
                <a:schemeClr val="dk1"/>
              </a:buClr>
              <a:buSzPts val="2800"/>
            </a:pPr>
            <a:r>
              <a:rPr lang="en-US" sz="4000" cap="none" dirty="0">
                <a:solidFill>
                  <a:schemeClr val="dk1"/>
                </a:solidFill>
                <a:ea typeface="Trebuchet MS"/>
                <a:cs typeface="Trebuchet MS"/>
                <a:sym typeface="Trebuchet MS"/>
              </a:rPr>
              <a:t>GETTING READY FOR COLLEGE: </a:t>
            </a:r>
            <a:br>
              <a:rPr lang="en-US" sz="4000" cap="none" dirty="0">
                <a:solidFill>
                  <a:schemeClr val="dk1"/>
                </a:solidFill>
                <a:ea typeface="Trebuchet MS"/>
                <a:cs typeface="Trebuchet MS"/>
                <a:sym typeface="Trebuchet MS"/>
              </a:rPr>
            </a:br>
            <a:r>
              <a:rPr lang="en-US" sz="4000" cap="none" dirty="0">
                <a:solidFill>
                  <a:schemeClr val="dk1"/>
                </a:solidFill>
                <a:ea typeface="Trebuchet MS"/>
                <a:cs typeface="Trebuchet MS"/>
                <a:sym typeface="Trebuchet MS"/>
              </a:rPr>
              <a:t>WHAT </a:t>
            </a:r>
            <a:r>
              <a:rPr lang="en-US" sz="4000" u="none" strike="noStrike" cap="none" dirty="0">
                <a:solidFill>
                  <a:schemeClr val="dk1"/>
                </a:solidFill>
                <a:latin typeface="Brandon Grotesque Medium" panose="020B0503020203060202" pitchFamily="34" charset="77"/>
                <a:ea typeface="Trebuchet MS"/>
                <a:cs typeface="Trebuchet MS"/>
                <a:sym typeface="Trebuchet MS"/>
              </a:rPr>
              <a:t>YOU CAN DO NOW</a:t>
            </a:r>
            <a:endParaRPr sz="4000" u="none" strike="noStrike" cap="none" dirty="0">
              <a:solidFill>
                <a:schemeClr val="dk1"/>
              </a:solidFill>
              <a:latin typeface="Brandon Grotesque Medium" panose="020B0503020203060202" pitchFamily="34" charset="77"/>
              <a:ea typeface="Trebuchet MS"/>
              <a:cs typeface="Trebuchet MS"/>
              <a:sym typeface="Trebuchet MS"/>
            </a:endParaRPr>
          </a:p>
        </p:txBody>
      </p:sp>
      <p:sp>
        <p:nvSpPr>
          <p:cNvPr id="190" name="Shape 190"/>
          <p:cNvSpPr txBox="1">
            <a:spLocks noGrp="1"/>
          </p:cNvSpPr>
          <p:nvPr>
            <p:ph idx="1"/>
          </p:nvPr>
        </p:nvSpPr>
        <p:spPr>
          <a:xfrm>
            <a:off x="149902" y="1364107"/>
            <a:ext cx="8289560" cy="5201792"/>
          </a:xfrm>
          <a:prstGeom prst="rect">
            <a:avLst/>
          </a:prstGeom>
          <a:noFill/>
          <a:ln>
            <a:noFill/>
          </a:ln>
        </p:spPr>
        <p:txBody>
          <a:bodyPr spcFirstLastPara="1" wrap="square" lIns="91425" tIns="45700" rIns="91425" bIns="45700" anchor="ctr" anchorCtr="0">
            <a:noAutofit/>
          </a:bodyPr>
          <a:lstStyle/>
          <a:p>
            <a:pPr marL="228600" marR="0" lvl="0" indent="-228600" algn="l" rtl="0">
              <a:lnSpc>
                <a:spcPct val="120000"/>
              </a:lnSpc>
              <a:spcBef>
                <a:spcPts val="0"/>
              </a:spcBef>
              <a:spcAft>
                <a:spcPts val="0"/>
              </a:spcAft>
              <a:buClr>
                <a:schemeClr val="dk1"/>
              </a:buClr>
              <a:buSzPts val="3200"/>
              <a:buFont typeface="Arial"/>
              <a:buChar char="•"/>
            </a:pPr>
            <a:r>
              <a:rPr lang="en-US" sz="3000" u="none" strike="noStrike" cap="none" dirty="0">
                <a:solidFill>
                  <a:schemeClr val="dk1"/>
                </a:solidFill>
                <a:latin typeface="Brandon Grotesque" panose="020B0503020203060202" pitchFamily="34" charset="77"/>
                <a:ea typeface="Trebuchet MS"/>
                <a:cs typeface="Trebuchet MS"/>
                <a:sym typeface="Trebuchet MS"/>
              </a:rPr>
              <a:t>Build on Academic strengths</a:t>
            </a:r>
            <a:r>
              <a:rPr lang="en-US" sz="3000" dirty="0">
                <a:latin typeface="Brandon Grotesque" panose="020B0503020203060202" pitchFamily="34" charset="77"/>
                <a:sym typeface="Trebuchet MS"/>
              </a:rPr>
              <a:t> and evaluate academic ability</a:t>
            </a:r>
            <a:endParaRPr sz="3000" dirty="0">
              <a:latin typeface="Brandon Grotesque" panose="020B0503020203060202" pitchFamily="34" charset="77"/>
            </a:endParaRPr>
          </a:p>
          <a:p>
            <a:pPr marL="228600" marR="0" lvl="0" indent="-228600" algn="l" rtl="0">
              <a:lnSpc>
                <a:spcPct val="120000"/>
              </a:lnSpc>
              <a:spcBef>
                <a:spcPts val="1000"/>
              </a:spcBef>
              <a:spcAft>
                <a:spcPts val="0"/>
              </a:spcAft>
              <a:buClr>
                <a:schemeClr val="dk1"/>
              </a:buClr>
              <a:buSzPts val="3200"/>
              <a:buFont typeface="Arial"/>
              <a:buChar char="•"/>
            </a:pPr>
            <a:r>
              <a:rPr lang="en-US" sz="3000" u="none" strike="noStrike" cap="none" dirty="0">
                <a:solidFill>
                  <a:schemeClr val="dk1"/>
                </a:solidFill>
                <a:latin typeface="Brandon Grotesque" panose="020B0503020203060202" pitchFamily="34" charset="77"/>
                <a:ea typeface="Trebuchet MS"/>
                <a:cs typeface="Trebuchet MS"/>
                <a:sym typeface="Trebuchet MS"/>
              </a:rPr>
              <a:t>Continue to build strong relationships with teachers (and College Counselors)</a:t>
            </a:r>
            <a:endParaRPr sz="3000" dirty="0">
              <a:latin typeface="Brandon Grotesque" panose="020B0503020203060202" pitchFamily="34" charset="77"/>
            </a:endParaRPr>
          </a:p>
          <a:p>
            <a:pPr marL="228600" marR="0" lvl="0" indent="-228600" algn="l" rtl="0">
              <a:lnSpc>
                <a:spcPct val="120000"/>
              </a:lnSpc>
              <a:spcBef>
                <a:spcPts val="1000"/>
              </a:spcBef>
              <a:spcAft>
                <a:spcPts val="0"/>
              </a:spcAft>
              <a:buClr>
                <a:schemeClr val="dk1"/>
              </a:buClr>
              <a:buSzPts val="3200"/>
              <a:buFont typeface="Arial"/>
              <a:buChar char="•"/>
            </a:pPr>
            <a:r>
              <a:rPr lang="en-US" sz="3000" u="none" strike="noStrike" cap="none" dirty="0">
                <a:solidFill>
                  <a:schemeClr val="dk1"/>
                </a:solidFill>
                <a:latin typeface="Brandon Grotesque" panose="020B0503020203060202" pitchFamily="34" charset="77"/>
                <a:ea typeface="Trebuchet MS"/>
                <a:cs typeface="Trebuchet MS"/>
                <a:sym typeface="Trebuchet MS"/>
              </a:rPr>
              <a:t>Develop or continue to develop strong study habits</a:t>
            </a:r>
            <a:endParaRPr sz="3000" dirty="0">
              <a:latin typeface="Brandon Grotesque" panose="020B0503020203060202" pitchFamily="34" charset="77"/>
            </a:endParaRPr>
          </a:p>
          <a:p>
            <a:pPr marL="228600" marR="0" lvl="0" indent="-228600" algn="l" rtl="0">
              <a:lnSpc>
                <a:spcPct val="120000"/>
              </a:lnSpc>
              <a:spcBef>
                <a:spcPts val="1000"/>
              </a:spcBef>
              <a:spcAft>
                <a:spcPts val="0"/>
              </a:spcAft>
              <a:buClr>
                <a:schemeClr val="dk1"/>
              </a:buClr>
              <a:buSzPts val="3200"/>
              <a:buFont typeface="Arial"/>
              <a:buChar char="•"/>
            </a:pPr>
            <a:r>
              <a:rPr lang="en-US" sz="3000" u="none" strike="noStrike" cap="none" dirty="0">
                <a:solidFill>
                  <a:schemeClr val="dk1"/>
                </a:solidFill>
                <a:latin typeface="Brandon Grotesque" panose="020B0503020203060202" pitchFamily="34" charset="77"/>
                <a:ea typeface="Trebuchet MS"/>
                <a:cs typeface="Trebuchet MS"/>
                <a:sym typeface="Trebuchet MS"/>
              </a:rPr>
              <a:t>Get Involved!</a:t>
            </a:r>
          </a:p>
          <a:p>
            <a:pPr marL="228600" marR="0" lvl="0" indent="-228600" algn="l" rtl="0">
              <a:lnSpc>
                <a:spcPct val="120000"/>
              </a:lnSpc>
              <a:spcBef>
                <a:spcPts val="1000"/>
              </a:spcBef>
              <a:spcAft>
                <a:spcPts val="0"/>
              </a:spcAft>
              <a:buClr>
                <a:schemeClr val="dk1"/>
              </a:buClr>
              <a:buSzPts val="3200"/>
              <a:buFont typeface="Arial"/>
              <a:buChar char="•"/>
            </a:pPr>
            <a:r>
              <a:rPr lang="en-US" sz="3000" b="0" i="0" dirty="0">
                <a:solidFill>
                  <a:schemeClr val="dk1"/>
                </a:solidFill>
                <a:latin typeface="Brandon Grotesque" panose="020B0503020203060202" pitchFamily="34" charset="77"/>
                <a:ea typeface="Trebuchet MS"/>
                <a:cs typeface="Trebuchet MS"/>
                <a:sym typeface="Trebuchet MS"/>
              </a:rPr>
              <a:t>Social Media check</a:t>
            </a:r>
            <a:endParaRPr sz="3000" b="0" i="0" u="none" strike="noStrike" cap="none" dirty="0">
              <a:solidFill>
                <a:schemeClr val="dk1"/>
              </a:solidFill>
              <a:latin typeface="Trebuchet MS"/>
              <a:ea typeface="Trebuchet MS"/>
              <a:cs typeface="Trebuchet MS"/>
              <a:sym typeface="Trebuchet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Shape 201"/>
          <p:cNvSpPr txBox="1">
            <a:spLocks noGrp="1"/>
          </p:cNvSpPr>
          <p:nvPr>
            <p:ph type="title"/>
          </p:nvPr>
        </p:nvSpPr>
        <p:spPr>
          <a:xfrm>
            <a:off x="359762" y="44535"/>
            <a:ext cx="8379501" cy="148446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Trebuchet MS"/>
              <a:buNone/>
            </a:pPr>
            <a:r>
              <a:rPr lang="en-US" sz="4000" u="none" strike="noStrike" cap="none" dirty="0">
                <a:solidFill>
                  <a:schemeClr val="dk1"/>
                </a:solidFill>
                <a:latin typeface="Brandon Grotesque Medium" panose="020B0503020203060202" pitchFamily="34" charset="77"/>
                <a:ea typeface="Trebuchet MS"/>
                <a:cs typeface="Trebuchet MS"/>
                <a:sym typeface="Trebuchet MS"/>
              </a:rPr>
              <a:t>WHAT COLLEGES LOOK FOR?</a:t>
            </a:r>
            <a:endParaRPr sz="4000" u="none" strike="noStrike" cap="none" dirty="0">
              <a:solidFill>
                <a:schemeClr val="dk1"/>
              </a:solidFill>
              <a:latin typeface="Brandon Grotesque Medium" panose="020B0503020203060202" pitchFamily="34" charset="77"/>
              <a:ea typeface="Trebuchet MS"/>
              <a:cs typeface="Trebuchet MS"/>
              <a:sym typeface="Trebuchet MS"/>
            </a:endParaRPr>
          </a:p>
        </p:txBody>
      </p:sp>
      <p:pic>
        <p:nvPicPr>
          <p:cNvPr id="2" name="Picture 1">
            <a:extLst>
              <a:ext uri="{FF2B5EF4-FFF2-40B4-BE49-F238E27FC236}">
                <a16:creationId xmlns:a16="http://schemas.microsoft.com/office/drawing/2014/main" id="{29ECB2B0-753C-D648-AF7D-C60C43F53444}"/>
              </a:ext>
            </a:extLst>
          </p:cNvPr>
          <p:cNvPicPr>
            <a:picLocks noChangeAspect="1"/>
          </p:cNvPicPr>
          <p:nvPr/>
        </p:nvPicPr>
        <p:blipFill>
          <a:blip r:embed="rId3"/>
          <a:stretch>
            <a:fillRect/>
          </a:stretch>
        </p:blipFill>
        <p:spPr>
          <a:xfrm>
            <a:off x="1" y="1214639"/>
            <a:ext cx="9144000" cy="55988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6" y="58704"/>
            <a:ext cx="9005454" cy="7048083"/>
          </a:xfrm>
          <a:prstGeom prst="rect">
            <a:avLst/>
          </a:prstGeom>
        </p:spPr>
        <p:txBody>
          <a:bodyPr wrap="square">
            <a:spAutoFit/>
          </a:bodyPr>
          <a:lstStyle/>
          <a:p>
            <a:pPr algn="ctr"/>
            <a:endParaRPr lang="en-US" sz="4000" dirty="0">
              <a:solidFill>
                <a:srgbClr val="333333"/>
              </a:solidFill>
              <a:latin typeface="Brandon Grotesque Medium" panose="020B0503020203060202" pitchFamily="34" charset="77"/>
              <a:ea typeface="Trebuchet MS" charset="0"/>
              <a:cs typeface="Trebuchet MS" charset="0"/>
            </a:endParaRPr>
          </a:p>
          <a:p>
            <a:pPr algn="ctr"/>
            <a:r>
              <a:rPr lang="en-US" sz="4000" dirty="0">
                <a:solidFill>
                  <a:srgbClr val="333333"/>
                </a:solidFill>
                <a:latin typeface="Brandon Grotesque Medium" panose="020B0503020203060202" pitchFamily="34" charset="77"/>
                <a:ea typeface="Trebuchet MS" charset="0"/>
                <a:cs typeface="Trebuchet MS" charset="0"/>
              </a:rPr>
              <a:t>Top Factors of Considerable Importance</a:t>
            </a:r>
          </a:p>
          <a:p>
            <a:endParaRPr lang="en-US" sz="1800" dirty="0">
              <a:solidFill>
                <a:srgbClr val="333333"/>
              </a:solidFill>
              <a:latin typeface="Brandon Grotesque" panose="020B0503020203060202" pitchFamily="34" charset="77"/>
              <a:ea typeface="Trebuchet MS" charset="0"/>
              <a:cs typeface="Trebuchet MS" charset="0"/>
            </a:endParaRPr>
          </a:p>
          <a:p>
            <a:endParaRPr lang="en-US" sz="2800" dirty="0">
              <a:solidFill>
                <a:srgbClr val="333333"/>
              </a:solidFill>
              <a:latin typeface="Brandon Grotesque" panose="020B0503020203060202" pitchFamily="34" charset="77"/>
              <a:ea typeface="Trebuchet MS" charset="0"/>
              <a:cs typeface="Trebuchet MS" charset="0"/>
            </a:endParaRPr>
          </a:p>
          <a:p>
            <a:r>
              <a:rPr lang="en-US" sz="2800" dirty="0">
                <a:solidFill>
                  <a:srgbClr val="333333"/>
                </a:solidFill>
                <a:latin typeface="Brandon Grotesque" panose="020B0503020203060202" pitchFamily="34" charset="77"/>
                <a:ea typeface="Trebuchet MS" charset="0"/>
                <a:cs typeface="Trebuchet MS" charset="0"/>
              </a:rPr>
              <a:t>Grades in college prep courses. Most colleges will consider your performance in college preparatory courses the strongest sign of your ability to do well in college. Even if you struggled early in high school, colleges will look favorably upon strong improvement in subsequent years.</a:t>
            </a:r>
          </a:p>
          <a:p>
            <a:endParaRPr lang="en-US" sz="2800" dirty="0">
              <a:solidFill>
                <a:srgbClr val="333333"/>
              </a:solidFill>
              <a:latin typeface="Brandon Grotesque" panose="020B0503020203060202" pitchFamily="34" charset="77"/>
              <a:ea typeface="Trebuchet MS" charset="0"/>
              <a:cs typeface="Trebuchet MS" charset="0"/>
            </a:endParaRPr>
          </a:p>
          <a:p>
            <a:r>
              <a:rPr lang="en-US" sz="2800" dirty="0">
                <a:solidFill>
                  <a:srgbClr val="333333"/>
                </a:solidFill>
                <a:latin typeface="Brandon Grotesque" panose="020B0503020203060202" pitchFamily="34" charset="77"/>
                <a:ea typeface="Trebuchet MS" charset="0"/>
                <a:cs typeface="Trebuchet MS" charset="0"/>
              </a:rPr>
              <a:t>Strength of curriculum. Colleges look for students who took the most challenging courses available to them. If your high school offers only a few college prep courses, admissions officers will take this into account.</a:t>
            </a:r>
          </a:p>
          <a:p>
            <a:endParaRPr lang="en-US" sz="1800" dirty="0">
              <a:solidFill>
                <a:srgbClr val="333333"/>
              </a:solidFill>
              <a:latin typeface="Trebuchet MS" charset="0"/>
              <a:ea typeface="Trebuchet MS" charset="0"/>
              <a:cs typeface="Trebuchet MS" charset="0"/>
            </a:endParaRPr>
          </a:p>
          <a:p>
            <a:br>
              <a:rPr lang="en-US" dirty="0"/>
            </a:br>
            <a:endParaRPr lang="en-US" dirty="0"/>
          </a:p>
        </p:txBody>
      </p:sp>
    </p:spTree>
    <p:extLst>
      <p:ext uri="{BB962C8B-B14F-4D97-AF65-F5344CB8AC3E}">
        <p14:creationId xmlns:p14="http://schemas.microsoft.com/office/powerpoint/2010/main" val="128924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58704"/>
            <a:ext cx="8900523" cy="6832640"/>
          </a:xfrm>
          <a:prstGeom prst="rect">
            <a:avLst/>
          </a:prstGeom>
        </p:spPr>
        <p:txBody>
          <a:bodyPr wrap="square">
            <a:spAutoFit/>
          </a:bodyPr>
          <a:lstStyle/>
          <a:p>
            <a:pPr algn="ctr"/>
            <a:endParaRPr lang="en-US" sz="2400" b="1" dirty="0">
              <a:solidFill>
                <a:srgbClr val="333333"/>
              </a:solidFill>
              <a:latin typeface="Trebuchet MS" charset="0"/>
              <a:ea typeface="Trebuchet MS" charset="0"/>
              <a:cs typeface="Trebuchet MS" charset="0"/>
            </a:endParaRPr>
          </a:p>
          <a:p>
            <a:pPr algn="ctr"/>
            <a:r>
              <a:rPr lang="en-US" sz="4000" dirty="0">
                <a:solidFill>
                  <a:srgbClr val="333333"/>
                </a:solidFill>
                <a:latin typeface="Brandon Grotesque Medium" panose="020B0503020203060202" pitchFamily="34" charset="77"/>
                <a:ea typeface="Trebuchet MS" charset="0"/>
                <a:cs typeface="Trebuchet MS" charset="0"/>
              </a:rPr>
              <a:t>Top Factors of Continued</a:t>
            </a:r>
            <a:r>
              <a:rPr lang="is-IS" sz="4000">
                <a:solidFill>
                  <a:srgbClr val="333333"/>
                </a:solidFill>
                <a:latin typeface="Brandon Grotesque Medium" panose="020B0503020203060202" pitchFamily="34" charset="77"/>
                <a:ea typeface="Trebuchet MS" charset="0"/>
                <a:cs typeface="Trebuchet MS" charset="0"/>
              </a:rPr>
              <a:t>…</a:t>
            </a:r>
            <a:endParaRPr lang="en-US" sz="4000" dirty="0">
              <a:solidFill>
                <a:srgbClr val="333333"/>
              </a:solidFill>
              <a:latin typeface="Brandon Grotesque Medium" panose="020B0503020203060202" pitchFamily="34" charset="77"/>
              <a:ea typeface="Trebuchet MS" charset="0"/>
              <a:cs typeface="Trebuchet MS" charset="0"/>
            </a:endParaRPr>
          </a:p>
          <a:p>
            <a:endParaRPr lang="en-US" sz="1800" b="1" dirty="0">
              <a:solidFill>
                <a:srgbClr val="333333"/>
              </a:solidFill>
              <a:latin typeface="Trebuchet MS" charset="0"/>
              <a:ea typeface="Trebuchet MS" charset="0"/>
              <a:cs typeface="Trebuchet MS" charset="0"/>
            </a:endParaRPr>
          </a:p>
          <a:p>
            <a:endParaRPr lang="en-US" sz="2800" dirty="0">
              <a:solidFill>
                <a:srgbClr val="333333"/>
              </a:solidFill>
              <a:latin typeface="Trebuchet MS" charset="0"/>
              <a:ea typeface="Trebuchet MS" charset="0"/>
              <a:cs typeface="Trebuchet MS" charset="0"/>
            </a:endParaRPr>
          </a:p>
          <a:p>
            <a:r>
              <a:rPr lang="en-US" sz="2800" dirty="0">
                <a:solidFill>
                  <a:srgbClr val="333333"/>
                </a:solidFill>
                <a:latin typeface="Brandon Grotesque" panose="020B0503020203060202" pitchFamily="34" charset="77"/>
                <a:ea typeface="Trebuchet MS" charset="0"/>
                <a:cs typeface="Trebuchet MS" charset="0"/>
              </a:rPr>
              <a:t>Admission test scores. Your SAT and/or ACT scores usually count highly if the college requires them. Scores from SAT Subject Tests, and AP tests, may also be important, especially to more selective colleges.</a:t>
            </a:r>
          </a:p>
          <a:p>
            <a:endParaRPr lang="en-US" sz="2800" dirty="0">
              <a:solidFill>
                <a:srgbClr val="333333"/>
              </a:solidFill>
              <a:latin typeface="Brandon Grotesque" panose="020B0503020203060202" pitchFamily="34" charset="77"/>
              <a:ea typeface="Trebuchet MS" charset="0"/>
              <a:cs typeface="Trebuchet MS" charset="0"/>
            </a:endParaRPr>
          </a:p>
          <a:p>
            <a:r>
              <a:rPr lang="en-US" sz="2800" dirty="0">
                <a:solidFill>
                  <a:srgbClr val="333333"/>
                </a:solidFill>
                <a:latin typeface="Brandon Grotesque" panose="020B0503020203060202" pitchFamily="34" charset="77"/>
                <a:ea typeface="Trebuchet MS" charset="0"/>
                <a:cs typeface="Trebuchet MS" charset="0"/>
              </a:rPr>
              <a:t>Grades in all courses. Your overall GPA also serves as an indicator of your academic success in high school. The college may also look over your transcript, which lists every class that you have taken in high school and the grade you received in each class.</a:t>
            </a:r>
          </a:p>
          <a:p>
            <a:br>
              <a:rPr lang="en-US" sz="2400" dirty="0"/>
            </a:br>
            <a:endParaRPr lang="en-US" sz="2400" dirty="0"/>
          </a:p>
        </p:txBody>
      </p:sp>
    </p:spTree>
    <p:extLst>
      <p:ext uri="{BB962C8B-B14F-4D97-AF65-F5344CB8AC3E}">
        <p14:creationId xmlns:p14="http://schemas.microsoft.com/office/powerpoint/2010/main" val="123197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3458"/>
            <a:ext cx="8964117" cy="6687126"/>
          </a:xfrm>
          <a:prstGeom prst="rect">
            <a:avLst/>
          </a:prstGeom>
        </p:spPr>
        <p:txBody>
          <a:bodyPr wrap="square">
            <a:spAutoFit/>
          </a:bodyPr>
          <a:lstStyle/>
          <a:p>
            <a:pPr algn="ctr"/>
            <a:r>
              <a:rPr lang="en-US" sz="4000" dirty="0">
                <a:solidFill>
                  <a:srgbClr val="333333"/>
                </a:solidFill>
                <a:latin typeface="Brandon Grotesque Medium" panose="020B0503020203060202" pitchFamily="34" charset="77"/>
                <a:ea typeface="Trebuchet MS" charset="0"/>
                <a:cs typeface="Trebuchet MS" charset="0"/>
              </a:rPr>
              <a:t>Top Factors of Moderate Importance</a:t>
            </a:r>
          </a:p>
          <a:p>
            <a:endParaRPr lang="en-US" sz="1800" b="1" dirty="0">
              <a:solidFill>
                <a:srgbClr val="333333"/>
              </a:solidFill>
              <a:latin typeface="Trebuchet MS" charset="0"/>
              <a:ea typeface="Trebuchet MS" charset="0"/>
              <a:cs typeface="Trebuchet MS" charset="0"/>
            </a:endParaRPr>
          </a:p>
          <a:p>
            <a:r>
              <a:rPr lang="en-US" sz="2400" dirty="0">
                <a:solidFill>
                  <a:srgbClr val="333333"/>
                </a:solidFill>
                <a:latin typeface="Brandon Grotesque" panose="020B0503020203060202" pitchFamily="34" charset="77"/>
                <a:ea typeface="Trebuchet MS" charset="0"/>
                <a:cs typeface="Trebuchet MS" charset="0"/>
              </a:rPr>
              <a:t>Extracurricular commitment. What counts most to colleges is how long and how deeply you have been committed to one or two interests, how much time you allot to them, what leadership roles you have undertaken, and what you have accomplished.</a:t>
            </a:r>
          </a:p>
          <a:p>
            <a:endParaRPr lang="en-US" sz="2400" dirty="0">
              <a:solidFill>
                <a:srgbClr val="333333"/>
              </a:solidFill>
              <a:latin typeface="Brandon Grotesque" panose="020B0503020203060202" pitchFamily="34" charset="77"/>
              <a:ea typeface="Trebuchet MS" charset="0"/>
              <a:cs typeface="Trebuchet MS" charset="0"/>
            </a:endParaRPr>
          </a:p>
          <a:p>
            <a:r>
              <a:rPr lang="en-US" sz="2400" dirty="0">
                <a:solidFill>
                  <a:srgbClr val="333333"/>
                </a:solidFill>
                <a:latin typeface="Brandon Grotesque" panose="020B0503020203060202" pitchFamily="34" charset="77"/>
                <a:ea typeface="Trebuchet MS" charset="0"/>
                <a:cs typeface="Trebuchet MS" charset="0"/>
              </a:rPr>
              <a:t>Letters of recommendation. Many colleges require recommendations from your teachers, high school counselor, and possibly your principal. Colleges are looking for an honest professional opinion of your abilities and personality.</a:t>
            </a:r>
          </a:p>
          <a:p>
            <a:endParaRPr lang="en-US" sz="2400" dirty="0">
              <a:solidFill>
                <a:srgbClr val="333333"/>
              </a:solidFill>
              <a:latin typeface="Brandon Grotesque" panose="020B0503020203060202" pitchFamily="34" charset="77"/>
              <a:ea typeface="Trebuchet MS" charset="0"/>
              <a:cs typeface="Trebuchet MS" charset="0"/>
            </a:endParaRPr>
          </a:p>
          <a:p>
            <a:r>
              <a:rPr lang="en-US" sz="2400" dirty="0">
                <a:solidFill>
                  <a:srgbClr val="333333"/>
                </a:solidFill>
                <a:latin typeface="Brandon Grotesque" panose="020B0503020203060202" pitchFamily="34" charset="77"/>
                <a:ea typeface="Trebuchet MS" charset="0"/>
                <a:cs typeface="Trebuchet MS" charset="0"/>
              </a:rPr>
              <a:t>Essay or writing sample. Many colleges will ask you to submit an essay or personal statement. Here is your opportunity to put your personality into your application. A well-written essay can tip a decision in your favor. A poorly written one can do the opposite.</a:t>
            </a:r>
          </a:p>
          <a:p>
            <a:endParaRPr lang="en-US" sz="1800" dirty="0">
              <a:solidFill>
                <a:srgbClr val="333333"/>
              </a:solidFill>
              <a:latin typeface="Trebuchet MS" charset="0"/>
              <a:ea typeface="Trebuchet MS" charset="0"/>
              <a:cs typeface="Trebuchet MS" charset="0"/>
            </a:endParaRPr>
          </a:p>
        </p:txBody>
      </p:sp>
    </p:spTree>
    <p:extLst>
      <p:ext uri="{BB962C8B-B14F-4D97-AF65-F5344CB8AC3E}">
        <p14:creationId xmlns:p14="http://schemas.microsoft.com/office/powerpoint/2010/main" val="164168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45" y="124690"/>
            <a:ext cx="8795594" cy="6001643"/>
          </a:xfrm>
          <a:prstGeom prst="rect">
            <a:avLst/>
          </a:prstGeom>
        </p:spPr>
        <p:txBody>
          <a:bodyPr wrap="square">
            <a:spAutoFit/>
          </a:bodyPr>
          <a:lstStyle/>
          <a:p>
            <a:r>
              <a:rPr lang="en-US" sz="4000" dirty="0">
                <a:solidFill>
                  <a:srgbClr val="333333"/>
                </a:solidFill>
                <a:latin typeface="Brandon Grotesque Medium" panose="020B0503020203060202" pitchFamily="34" charset="77"/>
                <a:ea typeface="Trebuchet MS" charset="0"/>
                <a:cs typeface="Trebuchet MS" charset="0"/>
              </a:rPr>
              <a:t>Top factors continued</a:t>
            </a:r>
            <a:r>
              <a:rPr lang="is-IS" sz="4000">
                <a:solidFill>
                  <a:srgbClr val="333333"/>
                </a:solidFill>
                <a:latin typeface="Brandon Grotesque Medium" panose="020B0503020203060202" pitchFamily="34" charset="77"/>
                <a:ea typeface="Trebuchet MS" charset="0"/>
                <a:cs typeface="Trebuchet MS" charset="0"/>
              </a:rPr>
              <a:t>…..</a:t>
            </a:r>
          </a:p>
          <a:p>
            <a:endParaRPr lang="is-IS" sz="1800" b="1">
              <a:solidFill>
                <a:srgbClr val="333333"/>
              </a:solidFill>
              <a:latin typeface="Trebuchet MS" charset="0"/>
              <a:ea typeface="Trebuchet MS" charset="0"/>
              <a:cs typeface="Trebuchet MS" charset="0"/>
            </a:endParaRPr>
          </a:p>
          <a:p>
            <a:endParaRPr lang="is-IS" sz="1800" b="1">
              <a:solidFill>
                <a:srgbClr val="333333"/>
              </a:solidFill>
              <a:latin typeface="Trebuchet MS" charset="0"/>
              <a:ea typeface="Trebuchet MS" charset="0"/>
              <a:cs typeface="Trebuchet MS" charset="0"/>
            </a:endParaRPr>
          </a:p>
          <a:p>
            <a:r>
              <a:rPr lang="en-US" sz="2800" dirty="0">
                <a:solidFill>
                  <a:srgbClr val="333333"/>
                </a:solidFill>
                <a:latin typeface="Brandon Grotesque" panose="020B0503020203060202" pitchFamily="34" charset="77"/>
                <a:ea typeface="Trebuchet MS" charset="0"/>
                <a:cs typeface="Trebuchet MS" charset="0"/>
              </a:rPr>
              <a:t>Demonstrated interest. Going on a college visit, talking with admission officers, or doing an enthusiastic interview can call attention to how much you really want to attend. Applying for an early decision may also make a good impression.</a:t>
            </a:r>
          </a:p>
          <a:p>
            <a:endParaRPr lang="en-US" sz="2800" dirty="0">
              <a:solidFill>
                <a:srgbClr val="333333"/>
              </a:solidFill>
              <a:latin typeface="Brandon Grotesque" panose="020B0503020203060202" pitchFamily="34" charset="77"/>
              <a:ea typeface="Trebuchet MS" charset="0"/>
              <a:cs typeface="Trebuchet MS" charset="0"/>
            </a:endParaRPr>
          </a:p>
          <a:p>
            <a:endParaRPr lang="en-US" sz="2800" dirty="0">
              <a:solidFill>
                <a:srgbClr val="333333"/>
              </a:solidFill>
              <a:latin typeface="Brandon Grotesque" panose="020B0503020203060202" pitchFamily="34" charset="77"/>
              <a:ea typeface="Trebuchet MS" charset="0"/>
              <a:cs typeface="Trebuchet MS" charset="0"/>
            </a:endParaRPr>
          </a:p>
          <a:p>
            <a:r>
              <a:rPr lang="en-US" sz="2800" dirty="0">
                <a:solidFill>
                  <a:srgbClr val="333333"/>
                </a:solidFill>
                <a:latin typeface="Brandon Grotesque" panose="020B0503020203060202" pitchFamily="34" charset="77"/>
                <a:ea typeface="Trebuchet MS" charset="0"/>
                <a:cs typeface="Trebuchet MS" charset="0"/>
              </a:rPr>
              <a:t>Class rank. Colleges that use this factor want to see how much competition you had to face to achieve your rank. However, fewer and fewer colleges are giving class rank much importance. In fact, fewer than half of high schools now track class rank.  STA does not rank</a:t>
            </a:r>
          </a:p>
        </p:txBody>
      </p:sp>
    </p:spTree>
    <p:extLst>
      <p:ext uri="{BB962C8B-B14F-4D97-AF65-F5344CB8AC3E}">
        <p14:creationId xmlns:p14="http://schemas.microsoft.com/office/powerpoint/2010/main" val="207115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382" y="360216"/>
            <a:ext cx="8091054" cy="6340197"/>
          </a:xfrm>
          <a:prstGeom prst="rect">
            <a:avLst/>
          </a:prstGeom>
        </p:spPr>
        <p:txBody>
          <a:bodyPr wrap="square">
            <a:spAutoFit/>
          </a:bodyPr>
          <a:lstStyle/>
          <a:p>
            <a:pPr algn="ctr"/>
            <a:r>
              <a:rPr lang="en-US" sz="4000" dirty="0">
                <a:solidFill>
                  <a:srgbClr val="333333"/>
                </a:solidFill>
                <a:latin typeface="Brandon Grotesque Medium" panose="020B0503020203060202" pitchFamily="34" charset="77"/>
                <a:ea typeface="Trebuchet MS" charset="0"/>
                <a:cs typeface="Trebuchet MS" charset="0"/>
              </a:rPr>
              <a:t>Admission Priorities Vary by Type of College</a:t>
            </a:r>
          </a:p>
          <a:p>
            <a:endParaRPr lang="en-US" sz="1800" b="1" dirty="0">
              <a:solidFill>
                <a:srgbClr val="333333"/>
              </a:solidFill>
              <a:latin typeface="Trebuchet MS" charset="0"/>
              <a:ea typeface="Trebuchet MS" charset="0"/>
              <a:cs typeface="Trebuchet MS" charset="0"/>
            </a:endParaRPr>
          </a:p>
          <a:p>
            <a:endParaRPr lang="en-US" sz="2800" dirty="0">
              <a:solidFill>
                <a:srgbClr val="333333"/>
              </a:solidFill>
              <a:latin typeface="Brandon Grotesque" panose="020B0503020203060202" pitchFamily="34" charset="77"/>
              <a:ea typeface="Trebuchet MS" charset="0"/>
              <a:cs typeface="Trebuchet MS" charset="0"/>
            </a:endParaRPr>
          </a:p>
          <a:p>
            <a:r>
              <a:rPr lang="en-US" sz="2800" dirty="0">
                <a:solidFill>
                  <a:srgbClr val="333333"/>
                </a:solidFill>
                <a:latin typeface="Brandon Grotesque" panose="020B0503020203060202" pitchFamily="34" charset="77"/>
                <a:ea typeface="Trebuchet MS" charset="0"/>
                <a:cs typeface="Trebuchet MS" charset="0"/>
              </a:rPr>
              <a:t>Liberal arts colleges, which encourage students to study broadly, may give factors such as essays and demonstrated interest considerable weight.</a:t>
            </a:r>
          </a:p>
          <a:p>
            <a:endParaRPr lang="en-US" sz="2800" dirty="0">
              <a:solidFill>
                <a:srgbClr val="333333"/>
              </a:solidFill>
              <a:latin typeface="Brandon Grotesque" panose="020B0503020203060202" pitchFamily="34" charset="77"/>
              <a:ea typeface="Trebuchet MS" charset="0"/>
              <a:cs typeface="Trebuchet MS" charset="0"/>
            </a:endParaRPr>
          </a:p>
          <a:p>
            <a:r>
              <a:rPr lang="en-US" sz="2800" dirty="0">
                <a:solidFill>
                  <a:srgbClr val="333333"/>
                </a:solidFill>
                <a:latin typeface="Brandon Grotesque" panose="020B0503020203060202" pitchFamily="34" charset="77"/>
                <a:ea typeface="Trebuchet MS" charset="0"/>
                <a:cs typeface="Trebuchet MS" charset="0"/>
              </a:rPr>
              <a:t>Highly selective colleges attract thousands of outstanding students. These colleges typically look to the "moderately important" factors to make their decisions.</a:t>
            </a:r>
          </a:p>
          <a:p>
            <a:endParaRPr lang="en-US" sz="2800" dirty="0">
              <a:solidFill>
                <a:srgbClr val="333333"/>
              </a:solidFill>
              <a:latin typeface="Brandon Grotesque" panose="020B0503020203060202" pitchFamily="34" charset="77"/>
              <a:ea typeface="Trebuchet MS" charset="0"/>
              <a:cs typeface="Trebuchet MS" charset="0"/>
            </a:endParaRPr>
          </a:p>
          <a:p>
            <a:r>
              <a:rPr lang="en-US" sz="2800" dirty="0">
                <a:solidFill>
                  <a:srgbClr val="333333"/>
                </a:solidFill>
                <a:latin typeface="Brandon Grotesque" panose="020B0503020203060202" pitchFamily="34" charset="77"/>
                <a:ea typeface="Trebuchet MS" charset="0"/>
                <a:cs typeface="Trebuchet MS" charset="0"/>
              </a:rPr>
              <a:t>At very large universities, some admission decisions may be made solely based on GPA and test scores.</a:t>
            </a:r>
          </a:p>
        </p:txBody>
      </p:sp>
    </p:spTree>
    <p:extLst>
      <p:ext uri="{BB962C8B-B14F-4D97-AF65-F5344CB8AC3E}">
        <p14:creationId xmlns:p14="http://schemas.microsoft.com/office/powerpoint/2010/main" val="1348741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Shape 214"/>
          <p:cNvSpPr txBox="1"/>
          <p:nvPr/>
        </p:nvSpPr>
        <p:spPr>
          <a:xfrm>
            <a:off x="136478" y="0"/>
            <a:ext cx="8479202" cy="5139869"/>
          </a:xfrm>
          <a:prstGeom prst="rect">
            <a:avLst/>
          </a:prstGeom>
          <a:noFill/>
          <a:ln>
            <a:noFill/>
          </a:ln>
        </p:spPr>
        <p:txBody>
          <a:bodyPr spcFirstLastPara="1" wrap="square" lIns="91425" tIns="45700" rIns="91425" bIns="45700" anchor="t" anchorCtr="0">
            <a:noAutofit/>
          </a:bodyPr>
          <a:lstStyle/>
          <a:p>
            <a:pPr marR="0" lvl="0" algn="l" rtl="0">
              <a:spcBef>
                <a:spcPts val="0"/>
              </a:spcBef>
              <a:spcAft>
                <a:spcPts val="0"/>
              </a:spcAft>
              <a:buClr>
                <a:schemeClr val="dk1"/>
              </a:buClr>
              <a:buSzPts val="2800"/>
            </a:pPr>
            <a:r>
              <a:rPr lang="en-US" sz="3600" u="none" strike="noStrike" cap="none" dirty="0">
                <a:solidFill>
                  <a:schemeClr val="dk1"/>
                </a:solidFill>
                <a:latin typeface="Brandon Grotesque Medium" panose="020B0503020203060202" pitchFamily="34" charset="77"/>
                <a:ea typeface="Trebuchet MS"/>
                <a:cs typeface="Trebuchet MS"/>
                <a:sym typeface="Trebuchet MS"/>
              </a:rPr>
              <a:t>Passionate involvement in a few activities, demonstrating leadership, initiative, impact--and an angle.</a:t>
            </a:r>
            <a:endParaRPr sz="3600" dirty="0">
              <a:latin typeface="Brandon Grotesque Medium" panose="020B0503020203060202" pitchFamily="34" charset="77"/>
            </a:endParaRPr>
          </a:p>
          <a:p>
            <a:pPr marL="0" marR="0" lvl="0" indent="0" algn="l" rtl="0">
              <a:spcBef>
                <a:spcPts val="0"/>
              </a:spcBef>
              <a:spcAft>
                <a:spcPts val="0"/>
              </a:spcAft>
              <a:buNone/>
            </a:pPr>
            <a:endParaRPr sz="2600" b="0" i="0" u="none" strike="noStrike" cap="none"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2800" u="none" strike="noStrike" cap="none" dirty="0">
                <a:solidFill>
                  <a:schemeClr val="dk1"/>
                </a:solidFill>
                <a:latin typeface="Brandon Grotesque" panose="020B0503020203060202" pitchFamily="34" charset="77"/>
                <a:ea typeface="Trebuchet MS"/>
                <a:cs typeface="Trebuchet MS"/>
                <a:sym typeface="Trebuchet MS"/>
              </a:rPr>
              <a:t>Depth, not breadth, of experience is most important. Colleges seek "angled" students with a passion, not "well-rounded" students. Substantive commitment to a few activities is preferable to participation in several mini activities. To complement applications, students should create a detailed résumé to showcase their activities.</a:t>
            </a:r>
            <a:endParaRPr sz="2800" dirty="0">
              <a:latin typeface="Brandon Grotesque" panose="020B0503020203060202" pitchFamily="34" charset="77"/>
            </a:endParaRPr>
          </a:p>
          <a:p>
            <a:pPr marL="0" marR="0" lvl="0" indent="0" algn="l" rtl="0">
              <a:spcBef>
                <a:spcPts val="0"/>
              </a:spcBef>
              <a:spcAft>
                <a:spcPts val="0"/>
              </a:spcAft>
              <a:buNone/>
            </a:pPr>
            <a:br>
              <a:rPr lang="en-US" sz="1800" b="0" i="0" u="none" strike="noStrike" cap="none" dirty="0">
                <a:solidFill>
                  <a:schemeClr val="dk1"/>
                </a:solidFill>
                <a:latin typeface="Trebuchet MS"/>
                <a:ea typeface="Trebuchet MS"/>
                <a:cs typeface="Trebuchet MS"/>
                <a:sym typeface="Trebuchet MS"/>
              </a:rPr>
            </a:br>
            <a:endParaRPr sz="1800" dirty="0">
              <a:solidFill>
                <a:schemeClr val="dk1"/>
              </a:solidFill>
              <a:latin typeface="Trebuchet MS"/>
              <a:ea typeface="Trebuchet MS"/>
              <a:cs typeface="Trebuchet MS"/>
              <a:sym typeface="Trebuchet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Shape 208"/>
          <p:cNvSpPr txBox="1">
            <a:spLocks noGrp="1"/>
          </p:cNvSpPr>
          <p:nvPr>
            <p:ph type="title"/>
          </p:nvPr>
        </p:nvSpPr>
        <p:spPr>
          <a:xfrm>
            <a:off x="0" y="114301"/>
            <a:ext cx="9144000" cy="1723466"/>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2400"/>
              <a:buFont typeface="Trebuchet MS"/>
              <a:buNone/>
            </a:pPr>
            <a:r>
              <a:rPr lang="en-US" sz="2400" u="none" strike="noStrike" cap="none" dirty="0">
                <a:solidFill>
                  <a:schemeClr val="dk1"/>
                </a:solidFill>
                <a:ea typeface="Trebuchet MS"/>
                <a:cs typeface="Trebuchet MS"/>
                <a:sym typeface="Trebuchet MS"/>
              </a:rPr>
              <a:t>IS PARTICIPATING IN A LOT OF ACTIVITIES IMPORTANT?</a:t>
            </a:r>
            <a:br>
              <a:rPr lang="en-US" sz="2400" u="none" strike="noStrike" cap="none" dirty="0">
                <a:solidFill>
                  <a:srgbClr val="74A2CD"/>
                </a:solidFill>
                <a:ea typeface="Trebuchet MS"/>
                <a:cs typeface="Trebuchet MS"/>
                <a:sym typeface="Trebuchet MS"/>
              </a:rPr>
            </a:br>
            <a:r>
              <a:rPr lang="en-US" sz="2400" u="none" strike="noStrike" cap="none" dirty="0">
                <a:solidFill>
                  <a:srgbClr val="74A2CD"/>
                </a:solidFill>
                <a:ea typeface="Trebuchet MS"/>
                <a:cs typeface="Trebuchet MS"/>
                <a:sym typeface="Trebuchet MS"/>
              </a:rPr>
              <a:t>STEPHANIE BALMER, DEAN OF ADMISSIONS, DICKINSON </a:t>
            </a:r>
            <a:r>
              <a:rPr lang="en-US" sz="2400" b="0" i="0" u="none" strike="noStrike" cap="none" dirty="0">
                <a:solidFill>
                  <a:srgbClr val="74A2CD"/>
                </a:solidFill>
                <a:latin typeface="Trebuchet MS"/>
                <a:ea typeface="Trebuchet MS"/>
                <a:cs typeface="Trebuchet MS"/>
                <a:sym typeface="Trebuchet MS"/>
              </a:rPr>
              <a:t>COLLEGE</a:t>
            </a:r>
            <a:br>
              <a:rPr lang="en-US" sz="2400" b="0" i="0" u="none" strike="noStrike" cap="none" dirty="0">
                <a:solidFill>
                  <a:srgbClr val="74A2CD"/>
                </a:solidFill>
                <a:latin typeface="Trebuchet MS"/>
                <a:ea typeface="Trebuchet MS"/>
                <a:cs typeface="Trebuchet MS"/>
                <a:sym typeface="Trebuchet MS"/>
              </a:rPr>
            </a:br>
            <a:br>
              <a:rPr lang="en-US" sz="2400" b="0" i="0" u="none" strike="noStrike" cap="none" dirty="0">
                <a:solidFill>
                  <a:srgbClr val="74A2CD"/>
                </a:solidFill>
                <a:latin typeface="Trebuchet MS"/>
                <a:ea typeface="Trebuchet MS"/>
                <a:cs typeface="Trebuchet MS"/>
                <a:sym typeface="Trebuchet MS"/>
              </a:rPr>
            </a:br>
            <a:endParaRPr sz="2400" b="0" i="0" u="none" strike="noStrike" cap="none" dirty="0">
              <a:solidFill>
                <a:srgbClr val="74A2CD"/>
              </a:solidFill>
              <a:latin typeface="Trebuchet MS"/>
              <a:ea typeface="Trebuchet MS"/>
              <a:cs typeface="Trebuchet MS"/>
              <a:sym typeface="Trebuchet MS"/>
            </a:endParaRPr>
          </a:p>
        </p:txBody>
      </p:sp>
      <p:pic>
        <p:nvPicPr>
          <p:cNvPr id="209" name="Shape 209"/>
          <p:cNvPicPr preferRelativeResize="0">
            <a:picLocks noGrp="1"/>
          </p:cNvPicPr>
          <p:nvPr>
            <p:ph idx="1"/>
          </p:nvPr>
        </p:nvPicPr>
        <p:blipFill rotWithShape="1">
          <a:blip r:embed="rId5">
            <a:alphaModFix/>
          </a:blip>
          <a:srcRect/>
          <a:stretch/>
        </p:blipFill>
        <p:spPr>
          <a:xfrm>
            <a:off x="567120" y="1456736"/>
            <a:ext cx="7598980" cy="4143964"/>
          </a:xfrm>
          <a:prstGeom prst="rect">
            <a:avLst/>
          </a:prstGeom>
          <a:noFill/>
          <a:ln>
            <a:noFill/>
          </a:ln>
        </p:spPr>
      </p:pic>
      <p:pic>
        <p:nvPicPr>
          <p:cNvPr id="2" name="Stephanie_8438 (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8430" y="1207386"/>
            <a:ext cx="8824365" cy="49714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Shape 220"/>
          <p:cNvPicPr preferRelativeResize="0"/>
          <p:nvPr/>
        </p:nvPicPr>
        <p:blipFill rotWithShape="1">
          <a:blip r:embed="rId5">
            <a:alphaModFix/>
          </a:blip>
          <a:srcRect/>
          <a:stretch/>
        </p:blipFill>
        <p:spPr>
          <a:xfrm>
            <a:off x="520700" y="1325450"/>
            <a:ext cx="7874000" cy="4643549"/>
          </a:xfrm>
          <a:prstGeom prst="rect">
            <a:avLst/>
          </a:prstGeom>
          <a:noFill/>
          <a:ln>
            <a:noFill/>
          </a:ln>
        </p:spPr>
      </p:pic>
      <p:sp>
        <p:nvSpPr>
          <p:cNvPr id="221" name="Shape 221"/>
          <p:cNvSpPr txBox="1"/>
          <p:nvPr/>
        </p:nvSpPr>
        <p:spPr>
          <a:xfrm>
            <a:off x="215900" y="41560"/>
            <a:ext cx="8840968" cy="1080957"/>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None/>
            </a:pPr>
            <a:r>
              <a:rPr lang="en-US" sz="2400" dirty="0">
                <a:solidFill>
                  <a:schemeClr val="dk1"/>
                </a:solidFill>
                <a:latin typeface="Brandon Grotesque Medium" panose="020B0503020203060202" pitchFamily="34" charset="77"/>
                <a:ea typeface="Trebuchet MS"/>
                <a:cs typeface="Trebuchet MS"/>
                <a:sym typeface="Trebuchet MS"/>
              </a:rPr>
              <a:t>Jeff Brenzel, Dean of Undergraduate Admissions, Yale University</a:t>
            </a:r>
            <a:r>
              <a:rPr lang="en-US" sz="2400" dirty="0">
                <a:latin typeface="Brandon Grotesque Medium" panose="020B0503020203060202" pitchFamily="34" charset="77"/>
                <a:ea typeface="Trebuchet MS"/>
              </a:rPr>
              <a:t> a</a:t>
            </a:r>
            <a:r>
              <a:rPr lang="en-US" sz="2400" dirty="0">
                <a:solidFill>
                  <a:schemeClr val="dk1"/>
                </a:solidFill>
                <a:latin typeface="Brandon Grotesque Medium" panose="020B0503020203060202" pitchFamily="34" charset="77"/>
                <a:ea typeface="Trebuchet MS"/>
                <a:cs typeface="Trebuchet MS"/>
                <a:sym typeface="Trebuchet MS"/>
              </a:rPr>
              <a:t>n admission officer talks about the role of high school activities in an application.</a:t>
            </a:r>
            <a:endParaRPr sz="2400" dirty="0">
              <a:latin typeface="Brandon Grotesque Medium" panose="020B0503020203060202" pitchFamily="34" charset="77"/>
            </a:endParaRPr>
          </a:p>
          <a:p>
            <a:pPr marL="0" marR="0" lvl="0" indent="0" algn="l" rtl="0">
              <a:spcBef>
                <a:spcPts val="0"/>
              </a:spcBef>
              <a:spcAft>
                <a:spcPts val="0"/>
              </a:spcAft>
              <a:buNone/>
            </a:pPr>
            <a:endParaRPr sz="1800" dirty="0">
              <a:solidFill>
                <a:schemeClr val="dk1"/>
              </a:solidFill>
              <a:latin typeface="Trebuchet MS"/>
              <a:ea typeface="Trebuchet MS"/>
              <a:cs typeface="Trebuchet MS"/>
              <a:sym typeface="Trebuchet MS"/>
            </a:endParaRPr>
          </a:p>
        </p:txBody>
      </p:sp>
      <p:pic>
        <p:nvPicPr>
          <p:cNvPr id="2" name="Jeff_8176 (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8470" y="1122518"/>
            <a:ext cx="8948398" cy="50413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Shape 238"/>
          <p:cNvSpPr txBox="1"/>
          <p:nvPr/>
        </p:nvSpPr>
        <p:spPr>
          <a:xfrm>
            <a:off x="149902" y="135908"/>
            <a:ext cx="8874177" cy="672209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dirty="0">
                <a:solidFill>
                  <a:schemeClr val="dk1"/>
                </a:solidFill>
                <a:latin typeface="Brandon Grotesque Medium" panose="020B0503020203060202" pitchFamily="34" charset="77"/>
                <a:ea typeface="Trebuchet MS"/>
                <a:cs typeface="Trebuchet MS"/>
                <a:sym typeface="Trebuchet MS"/>
              </a:rPr>
              <a:t>How Naviance can assist</a:t>
            </a:r>
            <a:endParaRPr sz="4000" dirty="0">
              <a:latin typeface="Brandon Grotesque Medium" panose="020B0503020203060202" pitchFamily="34" charset="77"/>
            </a:endParaRPr>
          </a:p>
          <a:p>
            <a:pPr marL="0" marR="0" lvl="0" indent="0" algn="l" rtl="0">
              <a:spcBef>
                <a:spcPts val="0"/>
              </a:spcBef>
              <a:spcAft>
                <a:spcPts val="0"/>
              </a:spcAft>
              <a:buNone/>
            </a:pPr>
            <a:endParaRPr sz="2600" dirty="0">
              <a:solidFill>
                <a:schemeClr val="dk1"/>
              </a:solidFill>
              <a:latin typeface="Trebuchet MS"/>
              <a:ea typeface="Trebuchet MS"/>
              <a:cs typeface="Trebuchet MS"/>
              <a:sym typeface="Trebuchet MS"/>
            </a:endParaRPr>
          </a:p>
          <a:p>
            <a:pPr marL="342900" marR="0" lvl="0" indent="-342900" algn="l" rtl="0">
              <a:spcBef>
                <a:spcPts val="0"/>
              </a:spcBef>
              <a:spcAft>
                <a:spcPts val="0"/>
              </a:spcAft>
              <a:buClr>
                <a:schemeClr val="dk1"/>
              </a:buClr>
              <a:buSzPts val="2500"/>
              <a:buFont typeface="Arial"/>
              <a:buChar char="•"/>
            </a:pPr>
            <a:r>
              <a:rPr lang="en-US" sz="2800" dirty="0">
                <a:solidFill>
                  <a:schemeClr val="dk1"/>
                </a:solidFill>
                <a:latin typeface="Brandon Grotesque" panose="020B0503020203060202" pitchFamily="34" charset="77"/>
                <a:ea typeface="Trebuchet MS"/>
                <a:cs typeface="Trebuchet MS"/>
                <a:sym typeface="Trebuchet MS"/>
              </a:rPr>
              <a:t>Surveys: Interest Inventory, Personality Profiles, etc.</a:t>
            </a:r>
          </a:p>
          <a:p>
            <a:pPr marL="342900" marR="0" lvl="0" indent="-342900" algn="l" rtl="0">
              <a:spcBef>
                <a:spcPts val="0"/>
              </a:spcBef>
              <a:spcAft>
                <a:spcPts val="0"/>
              </a:spcAft>
              <a:buClr>
                <a:schemeClr val="dk1"/>
              </a:buClr>
              <a:buSzPts val="2500"/>
              <a:buFont typeface="Arial"/>
              <a:buChar char="•"/>
            </a:pPr>
            <a:endParaRPr lang="en-US" sz="2800" dirty="0">
              <a:solidFill>
                <a:schemeClr val="dk1"/>
              </a:solidFill>
              <a:latin typeface="Brandon Grotesque" panose="020B0503020203060202" pitchFamily="34" charset="77"/>
              <a:ea typeface="Trebuchet MS"/>
              <a:cs typeface="Trebuchet MS"/>
              <a:sym typeface="Trebuchet MS"/>
            </a:endParaRPr>
          </a:p>
          <a:p>
            <a:pPr marL="342900" lvl="0" indent="-342900">
              <a:buClr>
                <a:schemeClr val="dk1"/>
              </a:buClr>
              <a:buSzPts val="2500"/>
              <a:buFont typeface="Arial"/>
              <a:buChar char="•"/>
            </a:pPr>
            <a:r>
              <a:rPr lang="en-US" sz="2800" dirty="0">
                <a:solidFill>
                  <a:schemeClr val="dk1"/>
                </a:solidFill>
                <a:latin typeface="Brandon Grotesque" panose="020B0503020203060202" pitchFamily="34" charset="77"/>
                <a:ea typeface="Trebuchet MS"/>
                <a:cs typeface="Trebuchet MS"/>
                <a:sym typeface="Trebuchet MS"/>
              </a:rPr>
              <a:t>Building a College List- Scattergrams</a:t>
            </a:r>
            <a:endParaRPr lang="en-US" sz="2800" dirty="0">
              <a:latin typeface="Brandon Grotesque" panose="020B0503020203060202" pitchFamily="34" charset="77"/>
            </a:endParaRPr>
          </a:p>
          <a:p>
            <a:pPr marL="342900" lvl="0" indent="-184150">
              <a:buClr>
                <a:schemeClr val="dk1"/>
              </a:buClr>
              <a:buSzPts val="2500"/>
            </a:pPr>
            <a:endParaRPr lang="en-US" sz="2800" dirty="0">
              <a:solidFill>
                <a:schemeClr val="dk1"/>
              </a:solidFill>
              <a:latin typeface="Brandon Grotesque" panose="020B0503020203060202" pitchFamily="34" charset="77"/>
              <a:ea typeface="Trebuchet MS"/>
              <a:cs typeface="Trebuchet MS"/>
              <a:sym typeface="Trebuchet MS"/>
            </a:endParaRPr>
          </a:p>
          <a:p>
            <a:pPr marL="342900" lvl="0" indent="-342900">
              <a:buClr>
                <a:schemeClr val="dk1"/>
              </a:buClr>
              <a:buSzPts val="2500"/>
              <a:buFont typeface="Arial"/>
              <a:buChar char="•"/>
            </a:pPr>
            <a:r>
              <a:rPr lang="en-US" sz="2800" dirty="0">
                <a:solidFill>
                  <a:schemeClr val="dk1"/>
                </a:solidFill>
                <a:latin typeface="Brandon Grotesque" panose="020B0503020203060202" pitchFamily="34" charset="77"/>
                <a:ea typeface="Trebuchet MS"/>
                <a:cs typeface="Trebuchet MS"/>
                <a:sym typeface="Trebuchet MS"/>
              </a:rPr>
              <a:t>College visit announcements</a:t>
            </a:r>
            <a:endParaRPr sz="2800" dirty="0">
              <a:latin typeface="Brandon Grotesque" panose="020B0503020203060202" pitchFamily="34" charset="77"/>
            </a:endParaRPr>
          </a:p>
          <a:p>
            <a:pPr marL="342900" marR="0" lvl="0" indent="-184150" algn="l" rtl="0">
              <a:spcBef>
                <a:spcPts val="0"/>
              </a:spcBef>
              <a:spcAft>
                <a:spcPts val="0"/>
              </a:spcAft>
              <a:buClr>
                <a:schemeClr val="dk1"/>
              </a:buClr>
              <a:buSzPts val="2500"/>
              <a:buFont typeface="Arial"/>
              <a:buNone/>
            </a:pPr>
            <a:endParaRPr sz="2800" dirty="0">
              <a:solidFill>
                <a:schemeClr val="dk1"/>
              </a:solidFill>
              <a:latin typeface="Brandon Grotesque" panose="020B0503020203060202" pitchFamily="34" charset="77"/>
              <a:ea typeface="Trebuchet MS"/>
              <a:cs typeface="Trebuchet MS"/>
              <a:sym typeface="Trebuchet MS"/>
            </a:endParaRPr>
          </a:p>
          <a:p>
            <a:pPr marL="342900" marR="0" lvl="0" indent="-342900" algn="l" rtl="0">
              <a:spcBef>
                <a:spcPts val="0"/>
              </a:spcBef>
              <a:spcAft>
                <a:spcPts val="0"/>
              </a:spcAft>
              <a:buClr>
                <a:schemeClr val="dk1"/>
              </a:buClr>
              <a:buSzPts val="2500"/>
              <a:buFont typeface="Arial"/>
              <a:buChar char="•"/>
            </a:pPr>
            <a:r>
              <a:rPr lang="en-US" sz="2800" dirty="0">
                <a:solidFill>
                  <a:schemeClr val="dk1"/>
                </a:solidFill>
                <a:latin typeface="Brandon Grotesque" panose="020B0503020203060202" pitchFamily="34" charset="77"/>
                <a:ea typeface="Trebuchet MS"/>
                <a:cs typeface="Trebuchet MS"/>
                <a:sym typeface="Trebuchet MS"/>
              </a:rPr>
              <a:t>College Search &amp; (Niche, CollegeScoreCard, College Insight, College Navigator, Peterson’s, Chegg, Cappex)</a:t>
            </a:r>
            <a:endParaRPr sz="2800" dirty="0">
              <a:latin typeface="Brandon Grotesque" panose="020B0503020203060202" pitchFamily="34" charset="77"/>
            </a:endParaRPr>
          </a:p>
          <a:p>
            <a:pPr marL="342900" marR="0" lvl="0" indent="-184150" algn="l" rtl="0">
              <a:spcBef>
                <a:spcPts val="0"/>
              </a:spcBef>
              <a:spcAft>
                <a:spcPts val="0"/>
              </a:spcAft>
              <a:buClr>
                <a:schemeClr val="dk1"/>
              </a:buClr>
              <a:buSzPts val="2500"/>
              <a:buFont typeface="Arial"/>
              <a:buNone/>
            </a:pPr>
            <a:endParaRPr sz="2800" dirty="0">
              <a:solidFill>
                <a:schemeClr val="dk1"/>
              </a:solidFill>
              <a:latin typeface="Brandon Grotesque" panose="020B0503020203060202" pitchFamily="34" charset="77"/>
              <a:ea typeface="Trebuchet MS"/>
              <a:cs typeface="Trebuchet MS"/>
              <a:sym typeface="Trebuchet MS"/>
            </a:endParaRPr>
          </a:p>
          <a:p>
            <a:pPr marL="342900" marR="0" lvl="0" indent="-342900" algn="l" rtl="0">
              <a:spcBef>
                <a:spcPts val="0"/>
              </a:spcBef>
              <a:spcAft>
                <a:spcPts val="0"/>
              </a:spcAft>
              <a:buClr>
                <a:schemeClr val="dk1"/>
              </a:buClr>
              <a:buSzPts val="2500"/>
              <a:buFont typeface="Arial"/>
              <a:buChar char="•"/>
            </a:pPr>
            <a:r>
              <a:rPr lang="en-US" sz="2800" dirty="0">
                <a:solidFill>
                  <a:schemeClr val="dk1"/>
                </a:solidFill>
                <a:latin typeface="Brandon Grotesque" panose="020B0503020203060202" pitchFamily="34" charset="77"/>
                <a:ea typeface="Trebuchet MS"/>
                <a:cs typeface="Trebuchet MS"/>
                <a:sym typeface="Trebuchet MS"/>
              </a:rPr>
              <a:t>Scholarship Search &amp; (Fastweb, Raise Me, Unigo)</a:t>
            </a:r>
            <a:endParaRPr sz="2800" dirty="0">
              <a:latin typeface="Brandon Grotesque" panose="020B0503020203060202" pitchFamily="34" charset="77"/>
            </a:endParaRPr>
          </a:p>
          <a:p>
            <a:pPr marL="342900" marR="0" lvl="0" indent="-184150" algn="l" rtl="0">
              <a:spcBef>
                <a:spcPts val="0"/>
              </a:spcBef>
              <a:spcAft>
                <a:spcPts val="0"/>
              </a:spcAft>
              <a:buClr>
                <a:schemeClr val="dk1"/>
              </a:buClr>
              <a:buSzPts val="2500"/>
              <a:buFont typeface="Arial"/>
              <a:buNone/>
            </a:pPr>
            <a:endParaRPr sz="2800" dirty="0">
              <a:solidFill>
                <a:schemeClr val="dk1"/>
              </a:solidFill>
              <a:latin typeface="Brandon Grotesque" panose="020B0503020203060202" pitchFamily="34" charset="77"/>
              <a:ea typeface="Trebuchet MS"/>
              <a:cs typeface="Trebuchet MS"/>
              <a:sym typeface="Trebuchet MS"/>
            </a:endParaRPr>
          </a:p>
          <a:p>
            <a:pPr marL="0" marR="0" lvl="0" indent="0" algn="l" rtl="0">
              <a:spcBef>
                <a:spcPts val="0"/>
              </a:spcBef>
              <a:spcAft>
                <a:spcPts val="0"/>
              </a:spcAft>
              <a:buNone/>
            </a:pPr>
            <a:endParaRPr sz="2400"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2600" dirty="0">
              <a:solidFill>
                <a:schemeClr val="dk1"/>
              </a:solidFill>
              <a:latin typeface="Trebuchet MS"/>
              <a:ea typeface="Trebuchet MS"/>
              <a:cs typeface="Trebuchet MS"/>
              <a:sym typeface="Trebuchet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Shape 244"/>
          <p:cNvSpPr txBox="1"/>
          <p:nvPr/>
        </p:nvSpPr>
        <p:spPr>
          <a:xfrm>
            <a:off x="297712" y="158304"/>
            <a:ext cx="8336622" cy="643736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dirty="0">
                <a:solidFill>
                  <a:schemeClr val="dk1"/>
                </a:solidFill>
                <a:latin typeface="Brandon Grotesque Medium" panose="020B0503020203060202" pitchFamily="34" charset="77"/>
                <a:ea typeface="Trebuchet MS"/>
                <a:cs typeface="Trebuchet MS"/>
                <a:sym typeface="Trebuchet MS"/>
              </a:rPr>
              <a:t>College Rep Visits </a:t>
            </a:r>
            <a:endParaRPr sz="3200" dirty="0">
              <a:latin typeface="Brandon Grotesque Medium" panose="020B0503020203060202" pitchFamily="34" charset="77"/>
            </a:endParaRPr>
          </a:p>
          <a:p>
            <a:pPr marL="0" marR="0" lvl="0" indent="0" algn="l" rtl="0">
              <a:spcBef>
                <a:spcPts val="0"/>
              </a:spcBef>
              <a:spcAft>
                <a:spcPts val="0"/>
              </a:spcAft>
              <a:buNone/>
            </a:pPr>
            <a:endParaRPr sz="2400"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2500" dirty="0">
                <a:solidFill>
                  <a:schemeClr val="dk1"/>
                </a:solidFill>
                <a:latin typeface="Brandon Grotesque" panose="020B0503020203060202" pitchFamily="34" charset="77"/>
                <a:ea typeface="Trebuchet MS"/>
                <a:cs typeface="Trebuchet MS"/>
                <a:sym typeface="Trebuchet MS"/>
              </a:rPr>
              <a:t>Great opportunity to meet the reps and begin learning about and researching various colleges </a:t>
            </a:r>
            <a:endParaRPr dirty="0">
              <a:latin typeface="Brandon Grotesque" panose="020B0503020203060202" pitchFamily="34" charset="77"/>
            </a:endParaRPr>
          </a:p>
          <a:p>
            <a:pPr marL="0" marR="0" lvl="0" indent="0" algn="l" rtl="0">
              <a:spcBef>
                <a:spcPts val="0"/>
              </a:spcBef>
              <a:spcAft>
                <a:spcPts val="0"/>
              </a:spcAft>
              <a:buNone/>
            </a:pPr>
            <a:endParaRPr sz="2500" dirty="0">
              <a:solidFill>
                <a:schemeClr val="dk1"/>
              </a:solidFill>
              <a:latin typeface="Brandon Grotesque" panose="020B0503020203060202" pitchFamily="34" charset="77"/>
              <a:ea typeface="Trebuchet MS"/>
              <a:cs typeface="Trebuchet MS"/>
              <a:sym typeface="Trebuchet MS"/>
            </a:endParaRPr>
          </a:p>
          <a:p>
            <a:pPr marL="0" marR="0" lvl="0" indent="0" algn="l" rtl="0">
              <a:spcBef>
                <a:spcPts val="0"/>
              </a:spcBef>
              <a:spcAft>
                <a:spcPts val="0"/>
              </a:spcAft>
              <a:buNone/>
            </a:pPr>
            <a:r>
              <a:rPr lang="en-US" sz="2500" dirty="0">
                <a:solidFill>
                  <a:schemeClr val="dk1"/>
                </a:solidFill>
                <a:latin typeface="Brandon Grotesque" panose="020B0503020203060202" pitchFamily="34" charset="77"/>
                <a:ea typeface="Trebuchet MS"/>
                <a:cs typeface="Trebuchet MS"/>
                <a:sym typeface="Trebuchet MS"/>
              </a:rPr>
              <a:t>Over 130 colleges visit STA every year in the fall and spring</a:t>
            </a:r>
          </a:p>
          <a:p>
            <a:pPr marL="0" marR="0" lvl="0" indent="0" algn="l" rtl="0">
              <a:spcBef>
                <a:spcPts val="0"/>
              </a:spcBef>
              <a:spcAft>
                <a:spcPts val="0"/>
              </a:spcAft>
              <a:buNone/>
            </a:pPr>
            <a:endParaRPr dirty="0">
              <a:latin typeface="Brandon Grotesque" panose="020B0503020203060202" pitchFamily="34" charset="77"/>
            </a:endParaRPr>
          </a:p>
          <a:p>
            <a:pPr marL="342900" marR="0" lvl="0" indent="-342900" algn="l" rtl="0">
              <a:spcBef>
                <a:spcPts val="0"/>
              </a:spcBef>
              <a:spcAft>
                <a:spcPts val="0"/>
              </a:spcAft>
              <a:buClr>
                <a:schemeClr val="dk1"/>
              </a:buClr>
              <a:buSzPts val="2500"/>
              <a:buFont typeface="Arial"/>
              <a:buChar char="•"/>
            </a:pPr>
            <a:r>
              <a:rPr lang="en-US" sz="2500" dirty="0">
                <a:solidFill>
                  <a:schemeClr val="dk1"/>
                </a:solidFill>
                <a:latin typeface="Brandon Grotesque" panose="020B0503020203060202" pitchFamily="34" charset="77"/>
                <a:ea typeface="Trebuchet MS"/>
                <a:cs typeface="Trebuchet MS"/>
                <a:sym typeface="Trebuchet MS"/>
              </a:rPr>
              <a:t>JET tour in the- fall</a:t>
            </a:r>
            <a:endParaRPr dirty="0">
              <a:latin typeface="Brandon Grotesque" panose="020B0503020203060202" pitchFamily="34" charset="77"/>
            </a:endParaRPr>
          </a:p>
          <a:p>
            <a:pPr marL="342900" lvl="0" indent="-342900">
              <a:buClr>
                <a:schemeClr val="dk1"/>
              </a:buClr>
              <a:buSzPts val="2500"/>
              <a:buFont typeface="Arial"/>
              <a:buChar char="•"/>
            </a:pPr>
            <a:r>
              <a:rPr lang="en-US" sz="2400" dirty="0">
                <a:solidFill>
                  <a:schemeClr val="dk1"/>
                </a:solidFill>
                <a:latin typeface="Brandon Grotesque" panose="020B0503020203060202" pitchFamily="34" charset="77"/>
                <a:ea typeface="Trebuchet MS"/>
                <a:cs typeface="Trebuchet MS"/>
                <a:sym typeface="Trebuchet MS"/>
              </a:rPr>
              <a:t>National College Fair-</a:t>
            </a:r>
            <a:r>
              <a:rPr lang="en-US" sz="2400" dirty="0">
                <a:latin typeface="Brandon Grotesque" panose="020B0503020203060202" pitchFamily="34" charset="77"/>
              </a:rPr>
              <a:t> Wednesday, October 02, 2019 </a:t>
            </a:r>
            <a:br>
              <a:rPr lang="en-US" sz="2400" dirty="0">
                <a:latin typeface="Brandon Grotesque" panose="020B0503020203060202" pitchFamily="34" charset="77"/>
              </a:rPr>
            </a:br>
            <a:r>
              <a:rPr lang="en-US" sz="2400" dirty="0">
                <a:latin typeface="Brandon Grotesque" panose="020B0503020203060202" pitchFamily="34" charset="77"/>
              </a:rPr>
              <a:t>5 p.m. to 8 p.m.- Mpls Convention Center</a:t>
            </a:r>
            <a:endParaRPr sz="2400" dirty="0">
              <a:latin typeface="Brandon Grotesque" panose="020B0503020203060202" pitchFamily="34" charset="77"/>
            </a:endParaRPr>
          </a:p>
          <a:p>
            <a:pPr marL="342900" marR="0" lvl="0" indent="-342900" algn="l" rtl="0">
              <a:spcBef>
                <a:spcPts val="0"/>
              </a:spcBef>
              <a:spcAft>
                <a:spcPts val="0"/>
              </a:spcAft>
              <a:buClr>
                <a:schemeClr val="dk1"/>
              </a:buClr>
              <a:buSzPts val="2500"/>
              <a:buFont typeface="Arial"/>
              <a:buChar char="•"/>
            </a:pPr>
            <a:r>
              <a:rPr lang="en-US" sz="2500" dirty="0">
                <a:solidFill>
                  <a:schemeClr val="dk1"/>
                </a:solidFill>
                <a:latin typeface="Brandon Grotesque" panose="020B0503020203060202" pitchFamily="34" charset="77"/>
                <a:ea typeface="Trebuchet MS"/>
                <a:cs typeface="Trebuchet MS"/>
                <a:sym typeface="Trebuchet MS"/>
              </a:rPr>
              <a:t>Evening events hosted by various colleges –fall and spring</a:t>
            </a:r>
            <a:endParaRPr dirty="0">
              <a:latin typeface="Brandon Grotesque" panose="020B0503020203060202" pitchFamily="34" charset="77"/>
            </a:endParaRPr>
          </a:p>
          <a:p>
            <a:pPr marL="342900" marR="0" lvl="0" indent="-342900" algn="l" rtl="0">
              <a:spcBef>
                <a:spcPts val="0"/>
              </a:spcBef>
              <a:spcAft>
                <a:spcPts val="0"/>
              </a:spcAft>
              <a:buClr>
                <a:schemeClr val="dk1"/>
              </a:buClr>
              <a:buSzPts val="2500"/>
              <a:buFont typeface="Arial"/>
              <a:buChar char="•"/>
            </a:pPr>
            <a:r>
              <a:rPr lang="en-US" sz="2500" dirty="0">
                <a:solidFill>
                  <a:schemeClr val="dk1"/>
                </a:solidFill>
                <a:latin typeface="Brandon Grotesque" panose="020B0503020203060202" pitchFamily="34" charset="77"/>
                <a:ea typeface="Trebuchet MS"/>
                <a:cs typeface="Trebuchet MS"/>
                <a:sym typeface="Trebuchet MS"/>
              </a:rPr>
              <a:t>U.S. Service Academy Information Nights- fall and spring</a:t>
            </a:r>
            <a:endParaRPr dirty="0">
              <a:latin typeface="Brandon Grotesque" panose="020B0503020203060202" pitchFamily="34" charset="77"/>
            </a:endParaRPr>
          </a:p>
          <a:p>
            <a:pPr marL="342900" marR="0" lvl="0" indent="-342900" algn="l" rtl="0">
              <a:spcBef>
                <a:spcPts val="0"/>
              </a:spcBef>
              <a:spcAft>
                <a:spcPts val="0"/>
              </a:spcAft>
              <a:buClr>
                <a:schemeClr val="dk1"/>
              </a:buClr>
              <a:buSzPts val="2500"/>
              <a:buFont typeface="Arial"/>
              <a:buChar char="•"/>
            </a:pPr>
            <a:r>
              <a:rPr lang="en-US" sz="2500" dirty="0">
                <a:solidFill>
                  <a:schemeClr val="dk1"/>
                </a:solidFill>
                <a:latin typeface="Brandon Grotesque" panose="020B0503020203060202" pitchFamily="34" charset="77"/>
                <a:ea typeface="Trebuchet MS"/>
                <a:cs typeface="Trebuchet MS"/>
                <a:sym typeface="Trebuchet MS"/>
              </a:rPr>
              <a:t>Annual Spring Catholic Fair – Wednesday, April 22 at the Academy of Holy Angels 6:30-8:00 pm</a:t>
            </a:r>
            <a:endParaRPr sz="2500" dirty="0">
              <a:solidFill>
                <a:schemeClr val="dk1"/>
              </a:solidFill>
              <a:latin typeface="Trebuchet MS"/>
              <a:ea typeface="Trebuchet MS"/>
              <a:cs typeface="Trebuchet MS"/>
              <a:sym typeface="Trebuchet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p:nvPr/>
        </p:nvSpPr>
        <p:spPr>
          <a:xfrm>
            <a:off x="191387" y="148855"/>
            <a:ext cx="8742751" cy="631190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dirty="0">
                <a:solidFill>
                  <a:schemeClr val="dk1"/>
                </a:solidFill>
                <a:latin typeface="Brandon Grotesque Medium" panose="020B0503020203060202" pitchFamily="34" charset="77"/>
                <a:ea typeface="Trebuchet MS"/>
                <a:cs typeface="Trebuchet MS"/>
                <a:sym typeface="Trebuchet MS"/>
              </a:rPr>
              <a:t>Testing at Saint Thomas Academy</a:t>
            </a:r>
            <a:endParaRPr sz="4000" dirty="0">
              <a:latin typeface="Brandon Grotesque Medium" panose="020B0503020203060202" pitchFamily="34" charset="77"/>
            </a:endParaRPr>
          </a:p>
          <a:p>
            <a:pPr marL="0" marR="0" lvl="0" indent="0" algn="l" rtl="0">
              <a:spcBef>
                <a:spcPts val="0"/>
              </a:spcBef>
              <a:spcAft>
                <a:spcPts val="0"/>
              </a:spcAft>
              <a:buNone/>
            </a:pPr>
            <a:endParaRPr sz="2800" b="1"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2800" dirty="0">
                <a:solidFill>
                  <a:schemeClr val="dk1"/>
                </a:solidFill>
                <a:latin typeface="Brandon Grotesque" panose="020B0503020203060202" pitchFamily="34" charset="77"/>
                <a:ea typeface="Trebuchet MS"/>
                <a:cs typeface="Trebuchet MS"/>
                <a:sym typeface="Trebuchet MS"/>
              </a:rPr>
              <a:t>Freshman Year Practice ACT (or SAT): October 10, 2018</a:t>
            </a:r>
          </a:p>
          <a:p>
            <a:pPr marL="0" marR="0" lvl="0" indent="0" algn="l" rtl="0">
              <a:spcBef>
                <a:spcPts val="0"/>
              </a:spcBef>
              <a:spcAft>
                <a:spcPts val="0"/>
              </a:spcAft>
              <a:buNone/>
            </a:pPr>
            <a:endParaRPr lang="en-US" sz="2800" dirty="0">
              <a:solidFill>
                <a:schemeClr val="dk1"/>
              </a:solidFill>
              <a:latin typeface="Brandon Grotesque" panose="020B0503020203060202" pitchFamily="34" charset="77"/>
              <a:ea typeface="Trebuchet MS"/>
              <a:cs typeface="Trebuchet MS"/>
              <a:sym typeface="Trebuchet MS"/>
            </a:endParaRPr>
          </a:p>
          <a:p>
            <a:pPr marL="0" marR="0" lvl="0" indent="0" algn="l" rtl="0">
              <a:spcBef>
                <a:spcPts val="0"/>
              </a:spcBef>
              <a:spcAft>
                <a:spcPts val="0"/>
              </a:spcAft>
              <a:buNone/>
            </a:pPr>
            <a:r>
              <a:rPr lang="en-US" sz="2800" dirty="0">
                <a:solidFill>
                  <a:schemeClr val="dk1"/>
                </a:solidFill>
                <a:latin typeface="Brandon Grotesque" panose="020B0503020203060202" pitchFamily="34" charset="77"/>
                <a:ea typeface="Trebuchet MS"/>
                <a:cs typeface="Trebuchet MS"/>
                <a:sym typeface="Trebuchet MS"/>
              </a:rPr>
              <a:t>Sophomore Year Practice SAT (or ACT): October 16, 2019</a:t>
            </a:r>
            <a:endParaRPr sz="2800" dirty="0">
              <a:solidFill>
                <a:schemeClr val="dk1"/>
              </a:solidFill>
              <a:latin typeface="Brandon Grotesque" panose="020B0503020203060202" pitchFamily="34" charset="77"/>
              <a:ea typeface="Trebuchet MS"/>
              <a:cs typeface="Trebuchet MS"/>
              <a:sym typeface="Trebuchet MS"/>
            </a:endParaRPr>
          </a:p>
          <a:p>
            <a:pPr marL="0" marR="0" lvl="0" indent="0" algn="l" rtl="0">
              <a:spcBef>
                <a:spcPts val="0"/>
              </a:spcBef>
              <a:spcAft>
                <a:spcPts val="0"/>
              </a:spcAft>
              <a:buNone/>
            </a:pPr>
            <a:endParaRPr lang="en-US" sz="2800" dirty="0">
              <a:solidFill>
                <a:schemeClr val="dk1"/>
              </a:solidFill>
              <a:latin typeface="Brandon Grotesque" panose="020B0503020203060202" pitchFamily="34" charset="77"/>
              <a:ea typeface="Trebuchet MS"/>
              <a:cs typeface="Trebuchet MS"/>
              <a:sym typeface="Trebuchet MS"/>
            </a:endParaRPr>
          </a:p>
          <a:p>
            <a:pPr marL="0" marR="0" lvl="0" indent="0" algn="l" rtl="0">
              <a:spcBef>
                <a:spcPts val="0"/>
              </a:spcBef>
              <a:spcAft>
                <a:spcPts val="0"/>
              </a:spcAft>
              <a:buNone/>
            </a:pPr>
            <a:r>
              <a:rPr lang="en-US" sz="2800" dirty="0">
                <a:solidFill>
                  <a:schemeClr val="dk1"/>
                </a:solidFill>
                <a:latin typeface="Brandon Grotesque" panose="020B0503020203060202" pitchFamily="34" charset="77"/>
                <a:ea typeface="Trebuchet MS"/>
                <a:cs typeface="Trebuchet MS"/>
                <a:sym typeface="Trebuchet MS"/>
              </a:rPr>
              <a:t>Junior Year PSAT/NMSQT: October 2020 -automatically screened for the </a:t>
            </a:r>
            <a:r>
              <a:rPr lang="en-US" sz="2800" u="sng" dirty="0">
                <a:solidFill>
                  <a:schemeClr val="hlink"/>
                </a:solidFill>
                <a:latin typeface="Brandon Grotesque" panose="020B0503020203060202" pitchFamily="34" charset="77"/>
                <a:ea typeface="Trebuchet MS"/>
                <a:cs typeface="Trebuchet MS"/>
                <a:sym typeface="Trebuchet MS"/>
                <a:hlinkClick r:id="rId3"/>
              </a:rPr>
              <a:t>National Merit</a:t>
            </a:r>
            <a:r>
              <a:rPr lang="en-US" sz="2800" u="sng" baseline="30000" dirty="0">
                <a:solidFill>
                  <a:schemeClr val="hlink"/>
                </a:solidFill>
                <a:latin typeface="Brandon Grotesque" panose="020B0503020203060202" pitchFamily="34" charset="77"/>
                <a:ea typeface="Trebuchet MS"/>
                <a:cs typeface="Trebuchet MS"/>
                <a:sym typeface="Trebuchet MS"/>
                <a:hlinkClick r:id="rId3"/>
              </a:rPr>
              <a:t>®</a:t>
            </a:r>
            <a:r>
              <a:rPr lang="en-US" sz="2800" u="sng" dirty="0">
                <a:solidFill>
                  <a:schemeClr val="hlink"/>
                </a:solidFill>
                <a:latin typeface="Brandon Grotesque" panose="020B0503020203060202" pitchFamily="34" charset="77"/>
                <a:ea typeface="Trebuchet MS"/>
                <a:cs typeface="Trebuchet MS"/>
                <a:sym typeface="Trebuchet MS"/>
                <a:hlinkClick r:id="rId3"/>
              </a:rPr>
              <a:t> Scholarship Program</a:t>
            </a:r>
            <a:endParaRPr lang="en-US" sz="2800" u="sng" dirty="0">
              <a:solidFill>
                <a:schemeClr val="hlink"/>
              </a:solidFill>
              <a:latin typeface="Brandon Grotesque" panose="020B0503020203060202" pitchFamily="34" charset="77"/>
              <a:ea typeface="Trebuchet MS"/>
              <a:cs typeface="Trebuchet MS"/>
              <a:sym typeface="Trebuchet MS"/>
            </a:endParaRPr>
          </a:p>
          <a:p>
            <a:pPr marL="0" marR="0" lvl="0" indent="0" algn="l" rtl="0">
              <a:spcBef>
                <a:spcPts val="0"/>
              </a:spcBef>
              <a:spcAft>
                <a:spcPts val="0"/>
              </a:spcAft>
              <a:buNone/>
            </a:pPr>
            <a:endParaRPr lang="en-US" sz="2800" u="sng" dirty="0">
              <a:solidFill>
                <a:schemeClr val="hlink"/>
              </a:solidFill>
              <a:latin typeface="Brandon Grotesque" panose="020B0503020203060202" pitchFamily="34" charset="77"/>
              <a:ea typeface="Trebuchet MS"/>
              <a:cs typeface="Trebuchet MS"/>
              <a:sym typeface="Trebuchet MS"/>
            </a:endParaRPr>
          </a:p>
          <a:p>
            <a:pPr marL="0" marR="0" lvl="0" indent="0" algn="l" rtl="0">
              <a:spcBef>
                <a:spcPts val="0"/>
              </a:spcBef>
              <a:spcAft>
                <a:spcPts val="0"/>
              </a:spcAft>
              <a:buNone/>
            </a:pPr>
            <a:r>
              <a:rPr lang="en-US" sz="2800" dirty="0">
                <a:solidFill>
                  <a:schemeClr val="dk1"/>
                </a:solidFill>
                <a:latin typeface="Brandon Grotesque" panose="020B0503020203060202" pitchFamily="34" charset="77"/>
                <a:ea typeface="Trebuchet MS"/>
                <a:cs typeface="Trebuchet MS"/>
                <a:sym typeface="Trebuchet MS"/>
              </a:rPr>
              <a:t>Senior Year: SAT- October2021</a:t>
            </a:r>
            <a:endParaRPr lang="en-US" sz="2800" b="1"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2800" b="1" dirty="0">
              <a:solidFill>
                <a:schemeClr val="dk1"/>
              </a:solidFill>
              <a:latin typeface="Trebuchet MS"/>
              <a:ea typeface="Trebuchet MS"/>
              <a:cs typeface="Trebuchet MS"/>
              <a:sym typeface="Trebuchet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p:nvPr/>
        </p:nvSpPr>
        <p:spPr>
          <a:xfrm>
            <a:off x="138544" y="110836"/>
            <a:ext cx="8870545" cy="66347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dirty="0">
                <a:solidFill>
                  <a:schemeClr val="dk1"/>
                </a:solidFill>
                <a:latin typeface="Brandon Grotesque Medium" panose="020B0503020203060202" pitchFamily="34" charset="77"/>
                <a:ea typeface="Trebuchet MS"/>
                <a:cs typeface="Trebuchet MS"/>
                <a:sym typeface="Trebuchet MS"/>
              </a:rPr>
              <a:t>When to take the ACT/SAT?</a:t>
            </a:r>
            <a:endParaRPr sz="4000" dirty="0">
              <a:latin typeface="Brandon Grotesque Medium" panose="020B0503020203060202" pitchFamily="34" charset="77"/>
            </a:endParaRPr>
          </a:p>
          <a:p>
            <a:pPr marL="0" marR="0" lvl="0" indent="0" algn="l" rtl="0">
              <a:spcBef>
                <a:spcPts val="0"/>
              </a:spcBef>
              <a:spcAft>
                <a:spcPts val="0"/>
              </a:spcAft>
              <a:buNone/>
            </a:pPr>
            <a:r>
              <a:rPr lang="en-US" sz="2800" dirty="0">
                <a:solidFill>
                  <a:schemeClr val="dk1"/>
                </a:solidFill>
                <a:latin typeface="Brandon Grotesque" panose="020B0503020203060202" pitchFamily="34" charset="77"/>
                <a:ea typeface="Trebuchet MS"/>
                <a:cs typeface="Trebuchet MS"/>
                <a:sym typeface="Trebuchet MS"/>
              </a:rPr>
              <a:t>Junior year if enrolled in:</a:t>
            </a:r>
            <a:endParaRPr sz="2800" dirty="0">
              <a:latin typeface="Brandon Grotesque" panose="020B0503020203060202" pitchFamily="34" charset="77"/>
            </a:endParaRPr>
          </a:p>
          <a:p>
            <a:pPr marL="0" marR="0" lvl="0" indent="0" algn="l" rtl="0">
              <a:spcBef>
                <a:spcPts val="0"/>
              </a:spcBef>
              <a:spcAft>
                <a:spcPts val="0"/>
              </a:spcAft>
              <a:buNone/>
            </a:pPr>
            <a:r>
              <a:rPr lang="en-US" sz="2800" u="sng" dirty="0">
                <a:solidFill>
                  <a:schemeClr val="dk1"/>
                </a:solidFill>
                <a:latin typeface="Brandon Grotesque" panose="020B0503020203060202" pitchFamily="34" charset="77"/>
                <a:ea typeface="Trebuchet MS"/>
                <a:cs typeface="Trebuchet MS"/>
                <a:sym typeface="Trebuchet MS"/>
              </a:rPr>
              <a:t>Pre-Calc or higher</a:t>
            </a:r>
            <a:r>
              <a:rPr lang="en-US" sz="2800" dirty="0">
                <a:solidFill>
                  <a:schemeClr val="dk1"/>
                </a:solidFill>
                <a:latin typeface="Brandon Grotesque" panose="020B0503020203060202" pitchFamily="34" charset="77"/>
                <a:ea typeface="Trebuchet MS"/>
                <a:cs typeface="Trebuchet MS"/>
                <a:sym typeface="Trebuchet MS"/>
              </a:rPr>
              <a:t>: December or February</a:t>
            </a:r>
            <a:endParaRPr sz="2800" dirty="0">
              <a:latin typeface="Brandon Grotesque" panose="020B0503020203060202" pitchFamily="34" charset="77"/>
            </a:endParaRPr>
          </a:p>
          <a:p>
            <a:pPr marL="0" marR="0" lvl="0" indent="0" algn="l" rtl="0">
              <a:spcBef>
                <a:spcPts val="0"/>
              </a:spcBef>
              <a:spcAft>
                <a:spcPts val="0"/>
              </a:spcAft>
              <a:buNone/>
            </a:pPr>
            <a:endParaRPr sz="2800" dirty="0">
              <a:solidFill>
                <a:schemeClr val="dk1"/>
              </a:solidFill>
              <a:latin typeface="Brandon Grotesque" panose="020B0503020203060202" pitchFamily="34" charset="77"/>
              <a:ea typeface="Trebuchet MS"/>
              <a:cs typeface="Trebuchet MS"/>
              <a:sym typeface="Trebuchet MS"/>
            </a:endParaRPr>
          </a:p>
          <a:p>
            <a:pPr marL="0" marR="0" lvl="0" indent="0" algn="l" rtl="0">
              <a:spcBef>
                <a:spcPts val="0"/>
              </a:spcBef>
              <a:spcAft>
                <a:spcPts val="0"/>
              </a:spcAft>
              <a:buNone/>
            </a:pPr>
            <a:r>
              <a:rPr lang="en-US" sz="2800" u="sng" dirty="0">
                <a:solidFill>
                  <a:schemeClr val="dk1"/>
                </a:solidFill>
                <a:latin typeface="Brandon Grotesque" panose="020B0503020203060202" pitchFamily="34" charset="77"/>
                <a:ea typeface="Trebuchet MS"/>
                <a:cs typeface="Trebuchet MS"/>
                <a:sym typeface="Trebuchet MS"/>
              </a:rPr>
              <a:t>Algebra II</a:t>
            </a:r>
            <a:r>
              <a:rPr lang="en-US" sz="2800" dirty="0">
                <a:solidFill>
                  <a:schemeClr val="dk1"/>
                </a:solidFill>
                <a:latin typeface="Brandon Grotesque" panose="020B0503020203060202" pitchFamily="34" charset="77"/>
                <a:ea typeface="Trebuchet MS"/>
                <a:cs typeface="Trebuchet MS"/>
                <a:sym typeface="Trebuchet MS"/>
              </a:rPr>
              <a:t>: April or June</a:t>
            </a:r>
            <a:endParaRPr sz="2800" dirty="0">
              <a:latin typeface="Brandon Grotesque" panose="020B0503020203060202" pitchFamily="34" charset="77"/>
            </a:endParaRPr>
          </a:p>
          <a:p>
            <a:pPr marL="0" marR="0" lvl="0" indent="0" algn="l" rtl="0">
              <a:spcBef>
                <a:spcPts val="0"/>
              </a:spcBef>
              <a:spcAft>
                <a:spcPts val="0"/>
              </a:spcAft>
              <a:buNone/>
            </a:pPr>
            <a:endParaRPr sz="2800" dirty="0">
              <a:solidFill>
                <a:schemeClr val="dk1"/>
              </a:solidFill>
              <a:latin typeface="Brandon Grotesque" panose="020B0503020203060202" pitchFamily="34" charset="77"/>
              <a:ea typeface="Trebuchet MS"/>
              <a:cs typeface="Trebuchet MS"/>
              <a:sym typeface="Trebuchet MS"/>
            </a:endParaRPr>
          </a:p>
          <a:p>
            <a:pPr marL="457200" marR="0" lvl="0" indent="-457200" algn="l" rtl="0">
              <a:spcBef>
                <a:spcPts val="0"/>
              </a:spcBef>
              <a:spcAft>
                <a:spcPts val="0"/>
              </a:spcAft>
              <a:buClr>
                <a:schemeClr val="dk1"/>
              </a:buClr>
              <a:buSzPts val="2600"/>
              <a:buFont typeface="Arial"/>
              <a:buChar char="•"/>
            </a:pPr>
            <a:r>
              <a:rPr lang="en-US" sz="2800" dirty="0">
                <a:solidFill>
                  <a:schemeClr val="dk1"/>
                </a:solidFill>
                <a:latin typeface="Brandon Grotesque" panose="020B0503020203060202" pitchFamily="34" charset="77"/>
                <a:ea typeface="Trebuchet MS"/>
                <a:cs typeface="Trebuchet MS"/>
                <a:sym typeface="Trebuchet MS"/>
              </a:rPr>
              <a:t>Most students choose to take the ACT or SAT more than once. Colleges look for the highest composite score in their evaluation process OR they may superscore (highest subscores).</a:t>
            </a:r>
          </a:p>
          <a:p>
            <a:pPr marL="457200" marR="0" lvl="0" indent="-457200" algn="l" rtl="0">
              <a:spcBef>
                <a:spcPts val="0"/>
              </a:spcBef>
              <a:spcAft>
                <a:spcPts val="0"/>
              </a:spcAft>
              <a:buClr>
                <a:schemeClr val="dk1"/>
              </a:buClr>
              <a:buSzPts val="2600"/>
              <a:buFont typeface="Arial"/>
              <a:buChar char="•"/>
            </a:pPr>
            <a:endParaRPr sz="2800" dirty="0">
              <a:solidFill>
                <a:schemeClr val="dk1"/>
              </a:solidFill>
              <a:latin typeface="Brandon Grotesque" panose="020B0503020203060202" pitchFamily="34" charset="77"/>
              <a:ea typeface="Trebuchet MS"/>
              <a:cs typeface="Trebuchet MS"/>
              <a:sym typeface="Trebuchet MS"/>
            </a:endParaRPr>
          </a:p>
          <a:p>
            <a:pPr marL="457200" marR="0" lvl="0" indent="-457200" algn="l" rtl="0">
              <a:spcBef>
                <a:spcPts val="0"/>
              </a:spcBef>
              <a:spcAft>
                <a:spcPts val="0"/>
              </a:spcAft>
              <a:buClr>
                <a:schemeClr val="dk1"/>
              </a:buClr>
              <a:buSzPts val="2600"/>
              <a:buFont typeface="Arial"/>
              <a:buChar char="•"/>
            </a:pPr>
            <a:r>
              <a:rPr lang="en-US" sz="2800" dirty="0">
                <a:solidFill>
                  <a:schemeClr val="dk1"/>
                </a:solidFill>
                <a:latin typeface="Brandon Grotesque" panose="020B0503020203060202" pitchFamily="34" charset="77"/>
                <a:ea typeface="Trebuchet MS"/>
                <a:cs typeface="Trebuchet MS"/>
                <a:sym typeface="Trebuchet MS"/>
              </a:rPr>
              <a:t>Take the writing portion at least once</a:t>
            </a:r>
          </a:p>
          <a:p>
            <a:pPr marL="457200" marR="0" lvl="0" indent="-457200" algn="l" rtl="0">
              <a:spcBef>
                <a:spcPts val="0"/>
              </a:spcBef>
              <a:spcAft>
                <a:spcPts val="0"/>
              </a:spcAft>
              <a:buClr>
                <a:schemeClr val="dk1"/>
              </a:buClr>
              <a:buSzPts val="2600"/>
              <a:buFont typeface="Arial"/>
              <a:buChar char="•"/>
            </a:pPr>
            <a:endParaRPr lang="en-US" sz="2800" dirty="0">
              <a:solidFill>
                <a:schemeClr val="dk1"/>
              </a:solidFill>
              <a:latin typeface="Brandon Grotesque" panose="020B0503020203060202" pitchFamily="34" charset="77"/>
              <a:ea typeface="Trebuchet MS"/>
              <a:cs typeface="Trebuchet MS"/>
              <a:sym typeface="Trebuchet MS"/>
            </a:endParaRPr>
          </a:p>
          <a:p>
            <a:pPr marL="457200" indent="-457200">
              <a:buClr>
                <a:schemeClr val="dk1"/>
              </a:buClr>
              <a:buSzPts val="2600"/>
              <a:buFont typeface="Arial"/>
              <a:buChar char="•"/>
            </a:pPr>
            <a:r>
              <a:rPr lang="en-US" sz="2800" dirty="0">
                <a:solidFill>
                  <a:schemeClr val="dk1"/>
                </a:solidFill>
                <a:latin typeface="Brandon Grotesque" panose="020B0503020203060202" pitchFamily="34" charset="77"/>
                <a:ea typeface="Trebuchet MS"/>
                <a:cs typeface="Trebuchet MS"/>
                <a:sym typeface="Trebuchet MS"/>
              </a:rPr>
              <a:t>Colleges DO NOT have a preference between the ACT or SAT!</a:t>
            </a:r>
          </a:p>
          <a:p>
            <a:pPr marL="457200" marR="0" lvl="0" indent="-457200" algn="l" rtl="0">
              <a:spcBef>
                <a:spcPts val="0"/>
              </a:spcBef>
              <a:spcAft>
                <a:spcPts val="0"/>
              </a:spcAft>
              <a:buClr>
                <a:schemeClr val="dk1"/>
              </a:buClr>
              <a:buSzPts val="2600"/>
              <a:buFont typeface="Arial"/>
              <a:buChar char="•"/>
            </a:pPr>
            <a:endParaRPr sz="2800" dirty="0">
              <a:latin typeface="Brandon Grotesque" panose="020B0503020203060202" pitchFamily="34" charset="77"/>
            </a:endParaRPr>
          </a:p>
          <a:p>
            <a:pPr marL="0" marR="0" lvl="0" indent="0" algn="l" rtl="0">
              <a:spcBef>
                <a:spcPts val="0"/>
              </a:spcBef>
              <a:spcAft>
                <a:spcPts val="0"/>
              </a:spcAft>
              <a:buNone/>
            </a:pPr>
            <a:endParaRPr sz="2600"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2600" dirty="0">
              <a:solidFill>
                <a:schemeClr val="dk1"/>
              </a:solidFill>
              <a:latin typeface="Trebuchet MS"/>
              <a:ea typeface="Trebuchet MS"/>
              <a:cs typeface="Trebuchet MS"/>
              <a:sym typeface="Trebuchet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Shape 267"/>
          <p:cNvSpPr txBox="1"/>
          <p:nvPr/>
        </p:nvSpPr>
        <p:spPr>
          <a:xfrm>
            <a:off x="321939" y="304104"/>
            <a:ext cx="7631213" cy="417602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000" b="1" dirty="0">
                <a:solidFill>
                  <a:schemeClr val="dk1"/>
                </a:solidFill>
                <a:latin typeface="Trebuchet MS" charset="0"/>
                <a:ea typeface="Trebuchet MS" charset="0"/>
                <a:cs typeface="Trebuchet MS" charset="0"/>
                <a:sym typeface="Trebuchet MS"/>
              </a:rPr>
              <a:t>Test Prep</a:t>
            </a:r>
            <a:endParaRPr sz="4000" dirty="0">
              <a:latin typeface="Trebuchet MS" charset="0"/>
              <a:ea typeface="Trebuchet MS" charset="0"/>
              <a:cs typeface="Trebuchet MS" charset="0"/>
            </a:endParaRPr>
          </a:p>
          <a:p>
            <a:pPr marL="0" marR="0" lvl="0" indent="0" algn="l" rtl="0">
              <a:spcBef>
                <a:spcPts val="0"/>
              </a:spcBef>
              <a:spcAft>
                <a:spcPts val="0"/>
              </a:spcAft>
              <a:buNone/>
            </a:pPr>
            <a:endParaRPr sz="2600" dirty="0">
              <a:solidFill>
                <a:schemeClr val="dk1"/>
              </a:solidFill>
              <a:latin typeface="Trebuchet MS"/>
              <a:ea typeface="Trebuchet MS"/>
              <a:cs typeface="Trebuchet MS"/>
              <a:sym typeface="Trebuchet MS"/>
            </a:endParaRPr>
          </a:p>
          <a:p>
            <a:pPr marL="342900" marR="0" lvl="0" indent="-342900" algn="l" rtl="0">
              <a:spcBef>
                <a:spcPts val="0"/>
              </a:spcBef>
              <a:spcAft>
                <a:spcPts val="0"/>
              </a:spcAft>
              <a:buClr>
                <a:schemeClr val="dk1"/>
              </a:buClr>
              <a:buSzPts val="2600"/>
              <a:buFont typeface="Arial"/>
              <a:buChar char="•"/>
            </a:pPr>
            <a:r>
              <a:rPr lang="en-US" sz="2600" dirty="0">
                <a:solidFill>
                  <a:schemeClr val="dk1"/>
                </a:solidFill>
                <a:latin typeface="Trebuchet MS"/>
                <a:ea typeface="Trebuchet MS"/>
                <a:cs typeface="Trebuchet MS"/>
                <a:sym typeface="Trebuchet MS"/>
              </a:rPr>
              <a:t>Classes offered at STA: Two sessions during lunch/flex and summer classes </a:t>
            </a:r>
            <a:r>
              <a:rPr lang="en-US" sz="2600">
                <a:solidFill>
                  <a:schemeClr val="dk1"/>
                </a:solidFill>
                <a:latin typeface="Trebuchet MS"/>
                <a:ea typeface="Trebuchet MS"/>
                <a:cs typeface="Trebuchet MS"/>
                <a:sym typeface="Trebuchet MS"/>
              </a:rPr>
              <a:t>are offered</a:t>
            </a:r>
            <a:endParaRPr sz="2600" dirty="0">
              <a:solidFill>
                <a:schemeClr val="dk1"/>
              </a:solidFill>
              <a:latin typeface="Trebuchet MS"/>
              <a:ea typeface="Trebuchet MS"/>
              <a:cs typeface="Trebuchet MS"/>
              <a:sym typeface="Trebuchet MS"/>
            </a:endParaRPr>
          </a:p>
          <a:p>
            <a:pPr marL="342900" marR="0" lvl="0" indent="-177800" algn="l" rtl="0">
              <a:spcBef>
                <a:spcPts val="0"/>
              </a:spcBef>
              <a:spcAft>
                <a:spcPts val="0"/>
              </a:spcAft>
              <a:buClr>
                <a:schemeClr val="dk1"/>
              </a:buClr>
              <a:buSzPts val="2600"/>
              <a:buFont typeface="Arial"/>
              <a:buNone/>
            </a:pPr>
            <a:endParaRPr sz="2600" dirty="0">
              <a:solidFill>
                <a:schemeClr val="dk1"/>
              </a:solidFill>
              <a:latin typeface="Trebuchet MS"/>
              <a:ea typeface="Trebuchet MS"/>
              <a:cs typeface="Trebuchet MS"/>
              <a:sym typeface="Trebuchet MS"/>
            </a:endParaRPr>
          </a:p>
          <a:p>
            <a:pPr marL="342900" marR="0" lvl="0" indent="-342900" algn="l" rtl="0">
              <a:spcBef>
                <a:spcPts val="0"/>
              </a:spcBef>
              <a:spcAft>
                <a:spcPts val="0"/>
              </a:spcAft>
              <a:buClr>
                <a:schemeClr val="dk1"/>
              </a:buClr>
              <a:buSzPts val="2600"/>
              <a:buFont typeface="Arial"/>
              <a:buChar char="•"/>
            </a:pPr>
            <a:r>
              <a:rPr lang="en-US" sz="2600" dirty="0">
                <a:solidFill>
                  <a:schemeClr val="dk1"/>
                </a:solidFill>
                <a:latin typeface="Trebuchet MS"/>
                <a:ea typeface="Trebuchet MS"/>
                <a:cs typeface="Trebuchet MS"/>
                <a:sym typeface="Trebuchet MS"/>
              </a:rPr>
              <a:t>Practice – Practice- Practice (Timed) Exams</a:t>
            </a:r>
          </a:p>
          <a:p>
            <a:pPr marL="342900" marR="0" lvl="0" indent="-342900" algn="l" rtl="0">
              <a:spcBef>
                <a:spcPts val="0"/>
              </a:spcBef>
              <a:spcAft>
                <a:spcPts val="0"/>
              </a:spcAft>
              <a:buClr>
                <a:schemeClr val="dk1"/>
              </a:buClr>
              <a:buSzPts val="2600"/>
              <a:buFont typeface="Arial"/>
              <a:buChar char="•"/>
            </a:pPr>
            <a:endParaRPr lang="en-US" sz="2600" dirty="0">
              <a:solidFill>
                <a:schemeClr val="dk1"/>
              </a:solidFill>
              <a:latin typeface="Trebuchet MS"/>
              <a:ea typeface="Trebuchet MS"/>
              <a:cs typeface="Trebuchet MS"/>
              <a:sym typeface="Trebuchet MS"/>
            </a:endParaRPr>
          </a:p>
          <a:p>
            <a:pPr marL="342900" lvl="0" indent="-342900">
              <a:buClr>
                <a:schemeClr val="dk1"/>
              </a:buClr>
              <a:buSzPts val="2600"/>
              <a:buFont typeface="Arial"/>
              <a:buChar char="•"/>
            </a:pPr>
            <a:r>
              <a:rPr lang="en-US" sz="2600" dirty="0">
                <a:solidFill>
                  <a:schemeClr val="dk1"/>
                </a:solidFill>
                <a:latin typeface="Trebuchet MS"/>
                <a:ea typeface="Trebuchet MS"/>
                <a:cs typeface="Trebuchet MS"/>
                <a:sym typeface="Trebuchet MS"/>
              </a:rPr>
              <a:t>ACT Academy: </a:t>
            </a:r>
            <a:r>
              <a:rPr lang="en-US" sz="2800" dirty="0">
                <a:hlinkClick r:id="rId3"/>
              </a:rPr>
              <a:t>https://academy.act.org/</a:t>
            </a:r>
            <a:endParaRPr lang="en-US" sz="2800" dirty="0"/>
          </a:p>
          <a:p>
            <a:pPr marL="342900" lvl="0" indent="-342900">
              <a:buClr>
                <a:schemeClr val="dk1"/>
              </a:buClr>
              <a:buSzPts val="2600"/>
              <a:buFont typeface="Arial"/>
              <a:buChar char="•"/>
            </a:pPr>
            <a:endParaRPr lang="en-US" sz="2600" dirty="0">
              <a:solidFill>
                <a:schemeClr val="dk1"/>
              </a:solidFill>
              <a:latin typeface="Trebuchet MS"/>
              <a:ea typeface="Trebuchet MS"/>
              <a:cs typeface="Trebuchet MS"/>
              <a:sym typeface="Trebuchet MS"/>
            </a:endParaRPr>
          </a:p>
          <a:p>
            <a:pPr marL="342900" lvl="0" indent="-342900">
              <a:buClr>
                <a:schemeClr val="dk1"/>
              </a:buClr>
              <a:buSzPts val="2600"/>
              <a:buFont typeface="Arial"/>
              <a:buChar char="•"/>
            </a:pPr>
            <a:r>
              <a:rPr lang="en-US" sz="2600" dirty="0">
                <a:solidFill>
                  <a:schemeClr val="dk1"/>
                </a:solidFill>
                <a:latin typeface="Trebuchet MS"/>
                <a:ea typeface="Trebuchet MS"/>
                <a:cs typeface="Trebuchet MS"/>
                <a:sym typeface="Trebuchet MS"/>
              </a:rPr>
              <a:t>Khan Academy : </a:t>
            </a:r>
            <a:r>
              <a:rPr lang="en-US" sz="2600" dirty="0">
                <a:solidFill>
                  <a:schemeClr val="dk1"/>
                </a:solidFill>
                <a:latin typeface="Trebuchet MS"/>
                <a:ea typeface="Trebuchet MS"/>
                <a:cs typeface="Trebuchet MS"/>
                <a:sym typeface="Trebuchet MS"/>
                <a:hlinkClick r:id="rId4"/>
              </a:rPr>
              <a:t>https://www.khanacademy.org/sat</a:t>
            </a:r>
            <a:endParaRPr lang="en-US" sz="2600" dirty="0">
              <a:solidFill>
                <a:schemeClr val="dk1"/>
              </a:solidFill>
              <a:latin typeface="Trebuchet MS"/>
              <a:ea typeface="Trebuchet MS"/>
              <a:cs typeface="Trebuchet MS"/>
              <a:sym typeface="Trebuchet MS"/>
            </a:endParaRPr>
          </a:p>
          <a:p>
            <a:pPr marL="342900" marR="0" lvl="0" indent="-177800" algn="l" rtl="0">
              <a:spcBef>
                <a:spcPts val="0"/>
              </a:spcBef>
              <a:spcAft>
                <a:spcPts val="0"/>
              </a:spcAft>
              <a:buClr>
                <a:schemeClr val="dk1"/>
              </a:buClr>
              <a:buSzPts val="2600"/>
              <a:buFont typeface="Arial"/>
              <a:buNone/>
            </a:pPr>
            <a:endParaRPr sz="2600" dirty="0">
              <a:solidFill>
                <a:schemeClr val="dk1"/>
              </a:solidFill>
              <a:latin typeface="Trebuchet MS"/>
              <a:ea typeface="Trebuchet MS"/>
              <a:cs typeface="Trebuchet MS"/>
              <a:sym typeface="Trebuchet MS"/>
            </a:endParaRPr>
          </a:p>
          <a:p>
            <a:pPr marL="342900" marR="0" lvl="0" indent="-342900" algn="l" rtl="0">
              <a:spcBef>
                <a:spcPts val="0"/>
              </a:spcBef>
              <a:spcAft>
                <a:spcPts val="0"/>
              </a:spcAft>
              <a:buClr>
                <a:schemeClr val="dk1"/>
              </a:buClr>
              <a:buSzPts val="2600"/>
              <a:buFont typeface="Arial"/>
              <a:buChar char="•"/>
            </a:pPr>
            <a:r>
              <a:rPr lang="en-US" sz="2600" dirty="0">
                <a:solidFill>
                  <a:schemeClr val="dk1"/>
                </a:solidFill>
                <a:latin typeface="Trebuchet MS"/>
                <a:ea typeface="Trebuchet MS"/>
                <a:cs typeface="Trebuchet MS"/>
                <a:sym typeface="Trebuchet MS"/>
              </a:rPr>
              <a:t>Naviance Test Prep</a:t>
            </a:r>
            <a:endParaRPr dirty="0"/>
          </a:p>
          <a:p>
            <a:pPr marL="342900" marR="0" lvl="0" indent="-177800" algn="l" rtl="0">
              <a:spcBef>
                <a:spcPts val="0"/>
              </a:spcBef>
              <a:spcAft>
                <a:spcPts val="0"/>
              </a:spcAft>
              <a:buClr>
                <a:schemeClr val="dk1"/>
              </a:buClr>
              <a:buSzPts val="2600"/>
              <a:buFont typeface="Arial"/>
              <a:buNone/>
            </a:pPr>
            <a:endParaRPr sz="2600" dirty="0">
              <a:solidFill>
                <a:schemeClr val="dk1"/>
              </a:solidFill>
              <a:latin typeface="Trebuchet MS"/>
              <a:ea typeface="Trebuchet MS"/>
              <a:cs typeface="Trebuchet MS"/>
              <a:sym typeface="Trebuchet MS"/>
            </a:endParaRPr>
          </a:p>
          <a:p>
            <a:pPr marL="342900" marR="0" lvl="0" indent="-342900" algn="l" rtl="0">
              <a:spcBef>
                <a:spcPts val="0"/>
              </a:spcBef>
              <a:spcAft>
                <a:spcPts val="0"/>
              </a:spcAft>
              <a:buClr>
                <a:schemeClr val="dk1"/>
              </a:buClr>
              <a:buSzPts val="2600"/>
              <a:buFont typeface="Arial"/>
              <a:buChar char="•"/>
            </a:pPr>
            <a:r>
              <a:rPr lang="en-US" sz="2600" dirty="0">
                <a:solidFill>
                  <a:schemeClr val="dk1"/>
                </a:solidFill>
                <a:latin typeface="Trebuchet MS"/>
                <a:ea typeface="Trebuchet MS"/>
                <a:cs typeface="Trebuchet MS"/>
                <a:sym typeface="Trebuchet MS"/>
              </a:rPr>
              <a:t>Private tutors</a:t>
            </a:r>
            <a:endParaRPr sz="2600" dirty="0">
              <a:solidFill>
                <a:schemeClr val="dk1"/>
              </a:solidFill>
              <a:latin typeface="Trebuchet MS"/>
              <a:ea typeface="Trebuchet MS"/>
              <a:cs typeface="Trebuchet MS"/>
              <a:sym typeface="Trebuchet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Shape 273"/>
          <p:cNvSpPr txBox="1">
            <a:spLocks noGrp="1"/>
          </p:cNvSpPr>
          <p:nvPr>
            <p:ph type="title"/>
          </p:nvPr>
        </p:nvSpPr>
        <p:spPr>
          <a:xfrm>
            <a:off x="0" y="685801"/>
            <a:ext cx="8312013" cy="115196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74A2CD"/>
              </a:buClr>
              <a:buSzPts val="4400"/>
              <a:buFont typeface="Arial"/>
              <a:buNone/>
            </a:pPr>
            <a:r>
              <a:rPr lang="en-US" sz="4400" b="0" i="0" u="none" strike="noStrike" cap="none" dirty="0">
                <a:solidFill>
                  <a:srgbClr val="74A2CD"/>
                </a:solidFill>
                <a:latin typeface="Trebuchet MS" charset="0"/>
                <a:ea typeface="Trebuchet MS" charset="0"/>
                <a:cs typeface="Trebuchet MS" charset="0"/>
                <a:sym typeface="Arial"/>
              </a:rPr>
              <a:t>“</a:t>
            </a:r>
            <a:r>
              <a:rPr lang="en-US" sz="4400" b="0" i="0" u="none" strike="noStrike" cap="none" dirty="0">
                <a:solidFill>
                  <a:schemeClr val="tx1"/>
                </a:solidFill>
                <a:latin typeface="Trebuchet MS" charset="0"/>
                <a:ea typeface="Trebuchet MS" charset="0"/>
                <a:cs typeface="Trebuchet MS" charset="0"/>
                <a:sym typeface="Arial"/>
              </a:rPr>
              <a:t>COLLEGE IS A MATCH TO BE MADE, NOT A PRIZE TO BE WON”</a:t>
            </a:r>
            <a:endParaRPr sz="4400" b="0" i="0" u="none" strike="noStrike" cap="none" dirty="0">
              <a:solidFill>
                <a:schemeClr val="tx1"/>
              </a:solidFill>
              <a:latin typeface="Trebuchet MS" charset="0"/>
              <a:ea typeface="Trebuchet MS" charset="0"/>
              <a:cs typeface="Trebuchet MS" charset="0"/>
              <a:sym typeface="Arial"/>
            </a:endParaRPr>
          </a:p>
        </p:txBody>
      </p:sp>
      <p:sp>
        <p:nvSpPr>
          <p:cNvPr id="274" name="Shape 274"/>
          <p:cNvSpPr txBox="1">
            <a:spLocks noGrp="1"/>
          </p:cNvSpPr>
          <p:nvPr>
            <p:ph idx="1"/>
          </p:nvPr>
        </p:nvSpPr>
        <p:spPr>
          <a:xfrm>
            <a:off x="557758" y="2178755"/>
            <a:ext cx="7633742" cy="2695193"/>
          </a:xfrm>
          <a:prstGeom prst="rect">
            <a:avLst/>
          </a:prstGeom>
          <a:noFill/>
          <a:ln>
            <a:noFill/>
          </a:ln>
        </p:spPr>
        <p:txBody>
          <a:bodyPr spcFirstLastPara="1" wrap="square" lIns="91425" tIns="45700" rIns="91425" bIns="45700" anchor="ctr" anchorCtr="0">
            <a:noAutofit/>
          </a:bodyPr>
          <a:lstStyle/>
          <a:p>
            <a:pPr marL="0" marR="0" lvl="0" indent="0" algn="ctr" rtl="0">
              <a:lnSpc>
                <a:spcPct val="120000"/>
              </a:lnSpc>
              <a:spcBef>
                <a:spcPts val="0"/>
              </a:spcBef>
              <a:spcAft>
                <a:spcPts val="0"/>
              </a:spcAft>
              <a:buClr>
                <a:srgbClr val="74A2CD"/>
              </a:buClr>
              <a:buSzPts val="3840"/>
              <a:buFont typeface="Arial"/>
              <a:buNone/>
            </a:pPr>
            <a:r>
              <a:rPr lang="en-US" sz="2400" b="0" i="0" u="none" strike="noStrike" cap="none" dirty="0">
                <a:solidFill>
                  <a:schemeClr val="dk1"/>
                </a:solidFill>
                <a:latin typeface="Trebuchet MS" charset="0"/>
                <a:ea typeface="Trebuchet MS" charset="0"/>
                <a:cs typeface="Trebuchet MS" charset="0"/>
                <a:sym typeface="Arial"/>
              </a:rPr>
              <a:t>THANK YOU FOR ATTENDING!</a:t>
            </a:r>
          </a:p>
          <a:p>
            <a:pPr marL="0" marR="0" lvl="0" indent="0" algn="ctr" rtl="0">
              <a:lnSpc>
                <a:spcPct val="120000"/>
              </a:lnSpc>
              <a:spcBef>
                <a:spcPts val="0"/>
              </a:spcBef>
              <a:spcAft>
                <a:spcPts val="0"/>
              </a:spcAft>
              <a:buClr>
                <a:srgbClr val="74A2CD"/>
              </a:buClr>
              <a:buSzPts val="3840"/>
              <a:buFont typeface="Arial"/>
              <a:buNone/>
            </a:pPr>
            <a:endParaRPr sz="2400" dirty="0">
              <a:latin typeface="Trebuchet MS" charset="0"/>
              <a:ea typeface="Trebuchet MS" charset="0"/>
              <a:cs typeface="Trebuchet MS" charset="0"/>
            </a:endParaRPr>
          </a:p>
          <a:p>
            <a:pPr marL="0" marR="0" lvl="0" indent="0" algn="l" rtl="0">
              <a:lnSpc>
                <a:spcPct val="120000"/>
              </a:lnSpc>
              <a:spcBef>
                <a:spcPts val="1000"/>
              </a:spcBef>
              <a:spcAft>
                <a:spcPts val="0"/>
              </a:spcAft>
              <a:buClr>
                <a:srgbClr val="74A2CD"/>
              </a:buClr>
              <a:buSzPts val="3840"/>
              <a:buFont typeface="Arial"/>
              <a:buNone/>
            </a:pPr>
            <a:r>
              <a:rPr lang="en-US" sz="2400" b="0" i="0" u="none" strike="noStrike" cap="none" dirty="0">
                <a:solidFill>
                  <a:schemeClr val="dk1"/>
                </a:solidFill>
                <a:latin typeface="Trebuchet MS" charset="0"/>
                <a:ea typeface="Trebuchet MS" charset="0"/>
                <a:cs typeface="Trebuchet MS" charset="0"/>
                <a:sym typeface="Arial"/>
              </a:rPr>
              <a:t>NORMA GUTIERREZ: </a:t>
            </a:r>
            <a:r>
              <a:rPr lang="en-US" sz="2400" b="0" i="0" u="sng" strike="noStrike" cap="none" dirty="0">
                <a:solidFill>
                  <a:schemeClr val="hlink"/>
                </a:solidFill>
                <a:latin typeface="Trebuchet MS" charset="0"/>
                <a:ea typeface="Trebuchet MS" charset="0"/>
                <a:cs typeface="Trebuchet MS" charset="0"/>
                <a:sym typeface="Arial"/>
                <a:hlinkClick r:id="rId3"/>
              </a:rPr>
              <a:t>NGUTIERREZ@CADETS.COM</a:t>
            </a:r>
            <a:endParaRPr sz="2400" b="0" i="0" u="none" strike="noStrike" cap="none" dirty="0">
              <a:solidFill>
                <a:schemeClr val="dk1"/>
              </a:solidFill>
              <a:latin typeface="Trebuchet MS" charset="0"/>
              <a:ea typeface="Trebuchet MS" charset="0"/>
              <a:cs typeface="Trebuchet MS" charset="0"/>
              <a:sym typeface="Arial"/>
            </a:endParaRPr>
          </a:p>
          <a:p>
            <a:pPr marL="0" marR="0" lvl="0" indent="0" algn="l" rtl="0">
              <a:lnSpc>
                <a:spcPct val="120000"/>
              </a:lnSpc>
              <a:spcBef>
                <a:spcPts val="1000"/>
              </a:spcBef>
              <a:spcAft>
                <a:spcPts val="0"/>
              </a:spcAft>
              <a:buClr>
                <a:srgbClr val="74A2CD"/>
              </a:buClr>
              <a:buSzPts val="3840"/>
              <a:buFont typeface="Arial"/>
              <a:buNone/>
            </a:pPr>
            <a:r>
              <a:rPr lang="en-US" sz="2400" b="0" i="0" u="none" strike="noStrike" cap="none" dirty="0">
                <a:solidFill>
                  <a:schemeClr val="dk1"/>
                </a:solidFill>
                <a:latin typeface="Trebuchet MS" charset="0"/>
                <a:ea typeface="Trebuchet MS" charset="0"/>
                <a:cs typeface="Trebuchet MS" charset="0"/>
                <a:sym typeface="Arial"/>
              </a:rPr>
              <a:t>CASEY ERICKSON: </a:t>
            </a:r>
            <a:r>
              <a:rPr lang="en-US" sz="2400" b="0" i="0" u="sng" strike="noStrike" cap="none" dirty="0">
                <a:solidFill>
                  <a:schemeClr val="hlink"/>
                </a:solidFill>
                <a:latin typeface="Trebuchet MS" charset="0"/>
                <a:ea typeface="Trebuchet MS" charset="0"/>
                <a:cs typeface="Trebuchet MS" charset="0"/>
                <a:sym typeface="Arial"/>
                <a:hlinkClick r:id="rId4"/>
              </a:rPr>
              <a:t>CERICKSON@CADETS.COM</a:t>
            </a:r>
            <a:endParaRPr sz="2400" b="0" i="0" u="none" strike="noStrike" cap="none" dirty="0">
              <a:solidFill>
                <a:schemeClr val="dk1"/>
              </a:solidFill>
              <a:latin typeface="Trebuchet MS" charset="0"/>
              <a:ea typeface="Trebuchet MS" charset="0"/>
              <a:cs typeface="Trebuchet MS" charset="0"/>
              <a:sym typeface="Arial"/>
            </a:endParaRPr>
          </a:p>
          <a:p>
            <a:pPr marL="0" marR="0" lvl="0" indent="0" algn="l" rtl="0">
              <a:lnSpc>
                <a:spcPct val="120000"/>
              </a:lnSpc>
              <a:spcBef>
                <a:spcPts val="1000"/>
              </a:spcBef>
              <a:spcAft>
                <a:spcPts val="0"/>
              </a:spcAft>
              <a:buClr>
                <a:srgbClr val="74A2CD"/>
              </a:buClr>
              <a:buSzPts val="3840"/>
              <a:buFont typeface="Arial"/>
              <a:buNone/>
            </a:pPr>
            <a:r>
              <a:rPr lang="en-US" sz="2400" b="0" i="0" u="none" strike="noStrike" cap="none" dirty="0">
                <a:solidFill>
                  <a:schemeClr val="dk1"/>
                </a:solidFill>
                <a:latin typeface="Trebuchet MS" charset="0"/>
                <a:ea typeface="Trebuchet MS" charset="0"/>
                <a:cs typeface="Trebuchet MS" charset="0"/>
                <a:sym typeface="Arial"/>
              </a:rPr>
              <a:t>MICHELLE MECHTEL: MMECHTEL@CADETS.COM </a:t>
            </a:r>
            <a:endParaRPr sz="2400" b="0" i="0" u="none" strike="noStrike" cap="none" dirty="0">
              <a:solidFill>
                <a:schemeClr val="dk1"/>
              </a:solidFill>
              <a:latin typeface="Trebuchet MS" charset="0"/>
              <a:ea typeface="Trebuchet MS" charset="0"/>
              <a:cs typeface="Trebuchet MS"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theme/theme1.xml><?xml version="1.0" encoding="utf-8"?>
<a:theme xmlns:a="http://schemas.openxmlformats.org/drawingml/2006/main" name="STA">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STA" id="{4F58AFF6-7289-1E47-BBB7-2762EAABCB75}" vid="{0D0A6A4D-7182-9741-BD76-7B1357A652EA}"/>
    </a:ext>
  </a:extLst>
</a:theme>
</file>

<file path=ppt/theme/theme2.xml><?xml version="1.0" encoding="utf-8"?>
<a:theme xmlns:a="http://schemas.openxmlformats.org/drawingml/2006/main" name="Office Theme">
  <a:themeElements>
    <a:clrScheme name="Red Orange">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mplate>
  <TotalTime>813</TotalTime>
  <Words>582</Words>
  <Application>Microsoft Macintosh PowerPoint</Application>
  <PresentationFormat>On-screen Show (4:3)</PresentationFormat>
  <Paragraphs>116</Paragraphs>
  <Slides>17</Slides>
  <Notes>12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Brandon Grotesque</vt:lpstr>
      <vt:lpstr>Brandon Grotesque Medium</vt:lpstr>
      <vt:lpstr>Century Gothic</vt:lpstr>
      <vt:lpstr>Trebuchet MS</vt:lpstr>
      <vt:lpstr>STA</vt:lpstr>
      <vt:lpstr>FRESHMAN PARENT COLLEGE PLANNING NIGHT</vt:lpstr>
      <vt:lpstr>GETTING READY FOR COLLEGE:  WHAT YOU CAN DO NOW</vt:lpstr>
      <vt:lpstr>WHAT COLLEGES LOOK FOR?</vt:lpstr>
      <vt:lpstr>PowerPoint Presentation</vt:lpstr>
      <vt:lpstr>PowerPoint Presentation</vt:lpstr>
      <vt:lpstr>PowerPoint Presentation</vt:lpstr>
      <vt:lpstr>PowerPoint Presentation</vt:lpstr>
      <vt:lpstr>PowerPoint Presentation</vt:lpstr>
      <vt:lpstr>PowerPoint Presentation</vt:lpstr>
      <vt:lpstr>IS PARTICIPATING IN A LOT OF ACTIVITIES IMPORTANT? STEPHANIE BALMER, DEAN OF ADMISSIONS, DICKINSON COLLEGE  </vt:lpstr>
      <vt:lpstr>PowerPoint Presentation</vt:lpstr>
      <vt:lpstr>PowerPoint Presentation</vt:lpstr>
      <vt:lpstr>PowerPoint Presentation</vt:lpstr>
      <vt:lpstr>PowerPoint Presentation</vt:lpstr>
      <vt:lpstr>PowerPoint Presentation</vt:lpstr>
      <vt:lpstr>PowerPoint Presentation</vt:lpstr>
      <vt:lpstr>“COLLEGE IS A MATCH TO BE MADE, NOT A PRIZE TO BE WON”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FRESHMAN PARENT COLLEGE PLANNING NIGHT</dc:title>
  <cp:lastModifiedBy>Norma Gutierrez</cp:lastModifiedBy>
  <cp:revision>34</cp:revision>
  <cp:lastPrinted>2019-05-13T21:06:29Z</cp:lastPrinted>
  <dcterms:modified xsi:type="dcterms:W3CDTF">2019-05-13T21:10:41Z</dcterms:modified>
</cp:coreProperties>
</file>