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320" r:id="rId2"/>
    <p:sldId id="265" r:id="rId3"/>
    <p:sldId id="308" r:id="rId4"/>
    <p:sldId id="272" r:id="rId5"/>
    <p:sldId id="277" r:id="rId6"/>
    <p:sldId id="278" r:id="rId7"/>
    <p:sldId id="280" r:id="rId8"/>
    <p:sldId id="282" r:id="rId9"/>
    <p:sldId id="283" r:id="rId10"/>
    <p:sldId id="286" r:id="rId11"/>
    <p:sldId id="287" r:id="rId12"/>
    <p:sldId id="288" r:id="rId13"/>
    <p:sldId id="309" r:id="rId14"/>
    <p:sldId id="289" r:id="rId15"/>
    <p:sldId id="290" r:id="rId16"/>
    <p:sldId id="291" r:id="rId17"/>
    <p:sldId id="292" r:id="rId18"/>
    <p:sldId id="319" r:id="rId19"/>
    <p:sldId id="294" r:id="rId20"/>
    <p:sldId id="295" r:id="rId21"/>
    <p:sldId id="296" r:id="rId22"/>
    <p:sldId id="297" r:id="rId23"/>
    <p:sldId id="310" r:id="rId24"/>
    <p:sldId id="298" r:id="rId25"/>
    <p:sldId id="299" r:id="rId26"/>
    <p:sldId id="300" r:id="rId27"/>
    <p:sldId id="301" r:id="rId28"/>
    <p:sldId id="314" r:id="rId29"/>
    <p:sldId id="315" r:id="rId30"/>
    <p:sldId id="316" r:id="rId31"/>
    <p:sldId id="302" r:id="rId32"/>
    <p:sldId id="303" r:id="rId33"/>
    <p:sldId id="304" r:id="rId34"/>
    <p:sldId id="318" r:id="rId35"/>
    <p:sldId id="305" r:id="rId36"/>
    <p:sldId id="306" r:id="rId37"/>
    <p:sldId id="307" r:id="rId38"/>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D395"/>
    <a:srgbClr val="800000"/>
    <a:srgbClr val="82AE48"/>
    <a:srgbClr val="E6EFD9"/>
    <a:srgbClr val="C7DCAC"/>
    <a:srgbClr val="DDEACC"/>
    <a:srgbClr val="90B957"/>
    <a:srgbClr val="95C94E"/>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0353" autoAdjust="0"/>
  </p:normalViewPr>
  <p:slideViewPr>
    <p:cSldViewPr snapToObjects="1">
      <p:cViewPr varScale="1">
        <p:scale>
          <a:sx n="149" d="100"/>
          <a:sy n="149" d="100"/>
        </p:scale>
        <p:origin x="182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2A94001-143F-4147-BE41-A2D702ACD932}" type="datetimeFigureOut">
              <a:rPr lang="en-US"/>
              <a:pPr>
                <a:defRPr/>
              </a:pPr>
              <a:t>2/28/19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81704FE-A8F4-411B-888E-DD1EA948D301}" type="slidenum">
              <a:rPr/>
              <a:pPr>
                <a:defRPr/>
              </a:pPr>
              <a:t>‹#›</a:t>
            </a:fld>
            <a:endParaRPr lang="en-US"/>
          </a:p>
        </p:txBody>
      </p:sp>
    </p:spTree>
    <p:extLst>
      <p:ext uri="{BB962C8B-B14F-4D97-AF65-F5344CB8AC3E}">
        <p14:creationId xmlns:p14="http://schemas.microsoft.com/office/powerpoint/2010/main" val="231149141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15CDA32-70CD-4AEF-BBFE-FF180B1274CD}" type="slidenum">
              <a:rPr lang="en-US" smtClean="0"/>
              <a:pPr>
                <a:defRPr/>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3731" indent="-280406">
              <a:spcBef>
                <a:spcPct val="30000"/>
              </a:spcBef>
              <a:defRPr sz="1200">
                <a:solidFill>
                  <a:schemeClr val="tx1"/>
                </a:solidFill>
                <a:latin typeface="Calibri" pitchFamily="34" charset="0"/>
              </a:defRPr>
            </a:lvl2pPr>
            <a:lvl3pPr marL="1127857" indent="-222768">
              <a:spcBef>
                <a:spcPct val="30000"/>
              </a:spcBef>
              <a:defRPr sz="1200">
                <a:solidFill>
                  <a:schemeClr val="tx1"/>
                </a:solidFill>
                <a:latin typeface="Calibri" pitchFamily="34" charset="0"/>
              </a:defRPr>
            </a:lvl3pPr>
            <a:lvl4pPr marL="1581181" indent="-222768">
              <a:spcBef>
                <a:spcPct val="30000"/>
              </a:spcBef>
              <a:defRPr sz="1200">
                <a:solidFill>
                  <a:schemeClr val="tx1"/>
                </a:solidFill>
                <a:latin typeface="Calibri" pitchFamily="34" charset="0"/>
              </a:defRPr>
            </a:lvl4pPr>
            <a:lvl5pPr marL="2036063" indent="-222768">
              <a:spcBef>
                <a:spcPct val="30000"/>
              </a:spcBef>
              <a:defRPr sz="1200">
                <a:solidFill>
                  <a:schemeClr val="tx1"/>
                </a:solidFill>
                <a:latin typeface="Calibri" pitchFamily="34" charset="0"/>
              </a:defRPr>
            </a:lvl5pPr>
            <a:lvl6pPr marL="2484713" indent="-222768" defTabSz="448650" eaLnBrk="0" fontAlgn="base" hangingPunct="0">
              <a:spcBef>
                <a:spcPct val="30000"/>
              </a:spcBef>
              <a:spcAft>
                <a:spcPct val="0"/>
              </a:spcAft>
              <a:defRPr sz="1200">
                <a:solidFill>
                  <a:schemeClr val="tx1"/>
                </a:solidFill>
                <a:latin typeface="Calibri" pitchFamily="34" charset="0"/>
              </a:defRPr>
            </a:lvl6pPr>
            <a:lvl7pPr marL="2933364" indent="-222768" defTabSz="448650" eaLnBrk="0" fontAlgn="base" hangingPunct="0">
              <a:spcBef>
                <a:spcPct val="30000"/>
              </a:spcBef>
              <a:spcAft>
                <a:spcPct val="0"/>
              </a:spcAft>
              <a:defRPr sz="1200">
                <a:solidFill>
                  <a:schemeClr val="tx1"/>
                </a:solidFill>
                <a:latin typeface="Calibri" pitchFamily="34" charset="0"/>
              </a:defRPr>
            </a:lvl7pPr>
            <a:lvl8pPr marL="3382014" indent="-222768" defTabSz="448650" eaLnBrk="0" fontAlgn="base" hangingPunct="0">
              <a:spcBef>
                <a:spcPct val="30000"/>
              </a:spcBef>
              <a:spcAft>
                <a:spcPct val="0"/>
              </a:spcAft>
              <a:defRPr sz="1200">
                <a:solidFill>
                  <a:schemeClr val="tx1"/>
                </a:solidFill>
                <a:latin typeface="Calibri" pitchFamily="34" charset="0"/>
              </a:defRPr>
            </a:lvl8pPr>
            <a:lvl9pPr marL="3830665" indent="-222768" defTabSz="448650" eaLnBrk="0" fontAlgn="base" hangingPunct="0">
              <a:spcBef>
                <a:spcPct val="30000"/>
              </a:spcBef>
              <a:spcAft>
                <a:spcPct val="0"/>
              </a:spcAft>
              <a:defRPr sz="1200">
                <a:solidFill>
                  <a:schemeClr val="tx1"/>
                </a:solidFill>
                <a:latin typeface="Calibri" pitchFamily="34" charset="0"/>
              </a:defRPr>
            </a:lvl9pPr>
          </a:lstStyle>
          <a:p>
            <a:pPr>
              <a:spcBef>
                <a:spcPct val="0"/>
              </a:spcBef>
              <a:defRPr/>
            </a:pPr>
            <a:fld id="{FE34B097-BDB6-4375-BD00-ACC28C0FCD7D}" type="slidenum">
              <a:rPr lang="en-US" altLang="en-US" sz="1300"/>
              <a:pPr>
                <a:spcBef>
                  <a:spcPct val="0"/>
                </a:spcBef>
                <a:defRPr/>
              </a:pPr>
              <a:t>7</a:t>
            </a:fld>
            <a:endParaRPr lang="en-US" altLang="en-US" sz="1300"/>
          </a:p>
        </p:txBody>
      </p:sp>
      <p:sp>
        <p:nvSpPr>
          <p:cNvPr id="53252" name="Notes Placeholder 4"/>
          <p:cNvSpPr>
            <a:spLocks noGrp="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51" tIns="45275" rIns="90551" bIns="45275"/>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190C7E5E-15A3-47C5-8CCE-C6AFFFA22D45}" type="slidenum">
              <a:rPr lang="en-US" altLang="en-US" smtClean="0"/>
              <a:pPr>
                <a:defRPr/>
              </a:pPr>
              <a:t>9</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3D176BE-864D-4367-8DA4-04679FD850DB}" type="slidenum">
              <a:rPr lang="en-US" smtClean="0"/>
              <a:pPr>
                <a:defRPr/>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E1DC09E-E8A8-4614-A33D-8A6AE20E7477}" type="slidenum">
              <a:rPr lang="en-US" smtClean="0"/>
              <a:pPr>
                <a:defRPr/>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F17C29A-B5E2-4661-9EC4-6682E2C799F7}" type="slidenum">
              <a:rPr lang="en-US" smtClean="0"/>
              <a:pPr>
                <a:defRPr/>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C1F7CFC5-D815-46CD-939D-B94470D4D150}" type="slidenum">
              <a:rPr lang="en-US" smtClean="0"/>
              <a:pPr>
                <a:defRPr/>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E8ED9CA-5A50-4B76-BAC1-586EA30FC53A}" type="slidenum">
              <a:rPr lang="en-US" smtClean="0"/>
              <a:pPr>
                <a:defRPr/>
              </a:pPr>
              <a:t>23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E5D37362-45B5-4DC8-B054-9BEB67F0F70F}" type="slidenum">
              <a:rPr lang="en-US" smtClean="0"/>
              <a:pPr>
                <a:defRPr/>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mbo">
    <p:spTree>
      <p:nvGrpSpPr>
        <p:cNvPr id="1" name=""/>
        <p:cNvGrpSpPr/>
        <p:nvPr/>
      </p:nvGrpSpPr>
      <p:grpSpPr>
        <a:xfrm>
          <a:off x="0" y="0"/>
          <a:ext cx="0" cy="0"/>
          <a:chOff x="0" y="0"/>
          <a:chExt cx="0" cy="0"/>
        </a:xfrm>
      </p:grpSpPr>
      <p:sp>
        <p:nvSpPr>
          <p:cNvPr id="5"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6"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7"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8"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9"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0"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12" name="Title 12"/>
          <p:cNvSpPr>
            <a:spLocks noGrp="1"/>
          </p:cNvSpPr>
          <p:nvPr>
            <p:ph type="title"/>
          </p:nvPr>
        </p:nvSpPr>
        <p:spPr>
          <a:xfrm>
            <a:off x="381000" y="2137955"/>
            <a:ext cx="8229600" cy="738595"/>
          </a:xfrm>
          <a:prstGeom prst="rect">
            <a:avLst/>
          </a:prstGeom>
          <a:noFill/>
        </p:spPr>
        <p:txBody>
          <a:bodyPr vert="horz"/>
          <a:lstStyle>
            <a:lvl1pPr algn="l">
              <a:defRPr sz="4800">
                <a:solidFill>
                  <a:srgbClr val="155F86"/>
                </a:solidFill>
                <a:latin typeface="Arial"/>
                <a:cs typeface="Arial"/>
              </a:defRPr>
            </a:lvl1pPr>
          </a:lstStyle>
          <a:p>
            <a:r>
              <a:rPr lang="en-US" dirty="0"/>
              <a:t>Click to edit Master title</a:t>
            </a:r>
          </a:p>
        </p:txBody>
      </p:sp>
      <p:sp>
        <p:nvSpPr>
          <p:cNvPr id="15" name="Subtitle 2"/>
          <p:cNvSpPr>
            <a:spLocks noGrp="1"/>
          </p:cNvSpPr>
          <p:nvPr>
            <p:ph type="subTitle" idx="1"/>
          </p:nvPr>
        </p:nvSpPr>
        <p:spPr>
          <a:xfrm>
            <a:off x="410190" y="2800350"/>
            <a:ext cx="8425545" cy="704850"/>
          </a:xfrm>
          <a:prstGeom prst="rect">
            <a:avLst/>
          </a:prstGeom>
          <a:noFill/>
        </p:spPr>
        <p:txBody>
          <a:bodyPr vert="horz"/>
          <a:lstStyle>
            <a:lvl1pPr marL="0" indent="0" algn="l">
              <a:buNone/>
              <a:defRPr sz="2400" b="0">
                <a:solidFill>
                  <a:srgbClr val="96BC5A"/>
                </a:solidFill>
                <a:latin typeface="Arial"/>
                <a:cs typeface="Aria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a:t>
            </a:r>
          </a:p>
        </p:txBody>
      </p:sp>
      <p:sp>
        <p:nvSpPr>
          <p:cNvPr id="16" name="Content Placeholder 10"/>
          <p:cNvSpPr>
            <a:spLocks noGrp="1"/>
          </p:cNvSpPr>
          <p:nvPr>
            <p:ph sz="quarter" idx="11"/>
          </p:nvPr>
        </p:nvSpPr>
        <p:spPr>
          <a:xfrm>
            <a:off x="533400" y="5340461"/>
            <a:ext cx="7021286" cy="596677"/>
          </a:xfrm>
          <a:prstGeom prst="rect">
            <a:avLst/>
          </a:prstGeom>
        </p:spPr>
        <p:txBody>
          <a:bodyPr vert="horz"/>
          <a:lstStyle>
            <a:lvl1pPr marL="0" indent="0" algn="l">
              <a:buNone/>
              <a:defRPr sz="2200">
                <a:solidFill>
                  <a:srgbClr val="155F86"/>
                </a:solidFill>
                <a:latin typeface="Arial"/>
                <a:cs typeface="Arial"/>
              </a:defRPr>
            </a:lvl1pPr>
            <a:lvl2pPr algn="r">
              <a:defRPr sz="3600">
                <a:latin typeface="Arial"/>
                <a:cs typeface="Arial"/>
              </a:defRPr>
            </a:lvl2pPr>
            <a:lvl3pPr algn="r">
              <a:defRPr sz="3600">
                <a:latin typeface="Arial"/>
                <a:cs typeface="Arial"/>
              </a:defRPr>
            </a:lvl3pPr>
            <a:lvl4pPr algn="r">
              <a:defRPr sz="3600">
                <a:latin typeface="Arial"/>
                <a:cs typeface="Arial"/>
              </a:defRPr>
            </a:lvl4pPr>
            <a:lvl5pPr algn="r">
              <a:defRPr sz="3600">
                <a:latin typeface="Arial"/>
                <a:cs typeface="Arial"/>
              </a:defRPr>
            </a:lvl5pPr>
          </a:lstStyle>
          <a:p>
            <a:pPr lvl="0"/>
            <a:r>
              <a:rPr lang="en-US" dirty="0"/>
              <a:t>Click to edit Master text</a:t>
            </a:r>
          </a:p>
        </p:txBody>
      </p:sp>
    </p:spTree>
    <p:extLst>
      <p:ext uri="{BB962C8B-B14F-4D97-AF65-F5344CB8AC3E}">
        <p14:creationId xmlns:p14="http://schemas.microsoft.com/office/powerpoint/2010/main" val="686411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60375" y="1062038"/>
            <a:ext cx="8150225" cy="0"/>
          </a:xfrm>
          <a:prstGeom prst="line">
            <a:avLst/>
          </a:prstGeom>
          <a:ln w="50800" cmpd="sng">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5"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6"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7"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8"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9"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0"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2" name="Title 1"/>
          <p:cNvSpPr>
            <a:spLocks noGrp="1"/>
          </p:cNvSpPr>
          <p:nvPr>
            <p:ph type="title"/>
          </p:nvPr>
        </p:nvSpPr>
        <p:spPr>
          <a:xfrm>
            <a:off x="459708" y="304800"/>
            <a:ext cx="8303292" cy="647698"/>
          </a:xfrm>
          <a:prstGeom prst="rect">
            <a:avLst/>
          </a:prstGeom>
        </p:spPr>
        <p:txBody>
          <a:bodyPr/>
          <a:lstStyle>
            <a:lvl1pPr algn="l">
              <a:defRPr sz="4000">
                <a:solidFill>
                  <a:srgbClr val="000000"/>
                </a:solidFill>
                <a:latin typeface="Arial"/>
                <a:cs typeface="Arial"/>
              </a:defRPr>
            </a:lvl1pPr>
          </a:lstStyle>
          <a:p>
            <a:r>
              <a:rPr lang="en-US" dirty="0"/>
              <a:t>Click to edit Master title style</a:t>
            </a:r>
          </a:p>
        </p:txBody>
      </p:sp>
      <p:sp>
        <p:nvSpPr>
          <p:cNvPr id="3" name="Content Placeholder 2"/>
          <p:cNvSpPr>
            <a:spLocks noGrp="1"/>
          </p:cNvSpPr>
          <p:nvPr>
            <p:ph idx="1"/>
          </p:nvPr>
        </p:nvSpPr>
        <p:spPr>
          <a:xfrm>
            <a:off x="533400" y="1219200"/>
            <a:ext cx="8229600" cy="4297363"/>
          </a:xfrm>
          <a:prstGeom prst="rect">
            <a:avLst/>
          </a:prstGeom>
        </p:spPr>
        <p:txBody>
          <a:bodyPr/>
          <a:lstStyle>
            <a:lvl1pPr marL="230188" indent="-230188">
              <a:buSzPct val="80000"/>
              <a:defRPr sz="2400">
                <a:solidFill>
                  <a:srgbClr val="000000"/>
                </a:solidFill>
                <a:latin typeface="Arial"/>
                <a:cs typeface="Arial"/>
              </a:defRPr>
            </a:lvl1pPr>
            <a:lvl2pPr marL="404813" indent="-174625">
              <a:buSzPct val="75000"/>
              <a:buFont typeface="Arial"/>
              <a:buChar char="•"/>
              <a:defRPr sz="2400">
                <a:solidFill>
                  <a:srgbClr val="000000"/>
                </a:solidFill>
                <a:latin typeface="Arial"/>
                <a:cs typeface="Arial"/>
              </a:defRPr>
            </a:lvl2pPr>
            <a:lvl3pPr marL="623888" indent="-163513">
              <a:buSzPct val="80000"/>
              <a:defRPr sz="1600">
                <a:solidFill>
                  <a:srgbClr val="000000"/>
                </a:solidFill>
                <a:latin typeface="Arial"/>
                <a:cs typeface="Arial"/>
              </a:defRPr>
            </a:lvl3pPr>
            <a:lvl4pPr marL="854075" indent="-230188">
              <a:defRPr sz="1100">
                <a:solidFill>
                  <a:srgbClr val="000000"/>
                </a:solidFill>
                <a:latin typeface="Arial"/>
                <a:cs typeface="Arial"/>
              </a:defRPr>
            </a:lvl4pPr>
            <a:lvl5pPr marL="1028700" indent="-228600">
              <a:defRPr sz="1200">
                <a:solidFill>
                  <a:srgbClr val="000000"/>
                </a:solidFill>
                <a:latin typeface="Arial"/>
                <a:cs typeface="Aria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46355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5"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6"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7"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8"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9"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23" name="Title 22"/>
          <p:cNvSpPr>
            <a:spLocks noGrp="1"/>
          </p:cNvSpPr>
          <p:nvPr>
            <p:ph type="title"/>
          </p:nvPr>
        </p:nvSpPr>
        <p:spPr>
          <a:xfrm>
            <a:off x="323850" y="2971799"/>
            <a:ext cx="8229600" cy="790575"/>
          </a:xfrm>
          <a:prstGeom prst="rect">
            <a:avLst/>
          </a:prstGeom>
        </p:spPr>
        <p:txBody>
          <a:bodyPr/>
          <a:lstStyle>
            <a:lvl1pPr algn="l">
              <a:defRPr sz="4800">
                <a:solidFill>
                  <a:srgbClr val="1B73A2"/>
                </a:solidFill>
              </a:defRPr>
            </a:lvl1pPr>
          </a:lstStyle>
          <a:p>
            <a:r>
              <a:rPr lang="en-US" dirty="0"/>
              <a:t>Click to edit Master title</a:t>
            </a:r>
          </a:p>
        </p:txBody>
      </p:sp>
      <p:sp>
        <p:nvSpPr>
          <p:cNvPr id="25" name="Text Placeholder 24"/>
          <p:cNvSpPr>
            <a:spLocks noGrp="1"/>
          </p:cNvSpPr>
          <p:nvPr>
            <p:ph type="body" sz="quarter" idx="10"/>
          </p:nvPr>
        </p:nvSpPr>
        <p:spPr>
          <a:xfrm>
            <a:off x="447675" y="3657600"/>
            <a:ext cx="8229600" cy="762000"/>
          </a:xfrm>
          <a:prstGeom prst="rect">
            <a:avLst/>
          </a:prstGeom>
        </p:spPr>
        <p:txBody>
          <a:bodyPr/>
          <a:lstStyle>
            <a:lvl1pPr marL="0" indent="0">
              <a:buNone/>
              <a:defRPr sz="2400">
                <a:solidFill>
                  <a:srgbClr val="90B957"/>
                </a:solidFill>
              </a:defRPr>
            </a:lvl1pPr>
          </a:lstStyle>
          <a:p>
            <a:pPr lvl="0"/>
            <a:r>
              <a:rPr lang="en-US" dirty="0"/>
              <a:t>Click to edit Master text</a:t>
            </a:r>
          </a:p>
        </p:txBody>
      </p:sp>
    </p:spTree>
    <p:extLst>
      <p:ext uri="{BB962C8B-B14F-4D97-AF65-F5344CB8AC3E}">
        <p14:creationId xmlns:p14="http://schemas.microsoft.com/office/powerpoint/2010/main" val="1957930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5"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6"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7"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8"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9"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0"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cxnSp>
        <p:nvCxnSpPr>
          <p:cNvPr id="12" name="Straight Connector 11"/>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9708" y="304800"/>
            <a:ext cx="8303292" cy="647698"/>
          </a:xfrm>
          <a:prstGeom prst="rect">
            <a:avLst/>
          </a:prstGeom>
        </p:spPr>
        <p:txBody>
          <a:bodyPr/>
          <a:lstStyle>
            <a:lvl1pPr algn="l">
              <a:defRPr sz="4000">
                <a:solidFill>
                  <a:schemeClr val="tx1"/>
                </a:solidFill>
                <a:latin typeface="Arial"/>
                <a:cs typeface="Arial"/>
              </a:defRPr>
            </a:lvl1pPr>
          </a:lstStyle>
          <a:p>
            <a:r>
              <a:rPr lang="en-US" dirty="0"/>
              <a:t>Click to edit Master title style</a:t>
            </a:r>
          </a:p>
        </p:txBody>
      </p:sp>
      <p:sp>
        <p:nvSpPr>
          <p:cNvPr id="13" name="Content Placeholder 15"/>
          <p:cNvSpPr>
            <a:spLocks noGrp="1"/>
          </p:cNvSpPr>
          <p:nvPr>
            <p:ph sz="quarter" idx="10"/>
          </p:nvPr>
        </p:nvSpPr>
        <p:spPr>
          <a:xfrm>
            <a:off x="533400" y="1252538"/>
            <a:ext cx="8077200" cy="4114800"/>
          </a:xfrm>
          <a:prstGeom prst="rect">
            <a:avLst/>
          </a:prstGeom>
        </p:spPr>
        <p:txBody>
          <a:bodyPr/>
          <a:lstStyle>
            <a:lvl1pPr>
              <a:defRPr sz="2000" baseline="0">
                <a:solidFill>
                  <a:schemeClr val="tx1"/>
                </a:solidFill>
              </a:defRPr>
            </a:lvl1pPr>
          </a:lstStyle>
          <a:p>
            <a:pPr lvl="0"/>
            <a:r>
              <a:rPr lang="en-US" dirty="0"/>
              <a:t>Click to edit Master text styles</a:t>
            </a:r>
          </a:p>
        </p:txBody>
      </p:sp>
      <p:sp>
        <p:nvSpPr>
          <p:cNvPr id="14" name="Text Placeholder 3"/>
          <p:cNvSpPr>
            <a:spLocks noGrp="1"/>
          </p:cNvSpPr>
          <p:nvPr>
            <p:ph type="body" sz="half" idx="2"/>
          </p:nvPr>
        </p:nvSpPr>
        <p:spPr>
          <a:xfrm>
            <a:off x="533400" y="5532437"/>
            <a:ext cx="8077200" cy="804862"/>
          </a:xfrm>
          <a:prstGeom prst="rect">
            <a:avLst/>
          </a:prstGeom>
        </p:spPr>
        <p:txBody>
          <a:bodyPr/>
          <a:lstStyle>
            <a:lvl1pPr>
              <a:defRPr sz="2000" baseline="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1263449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6"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7"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8"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9"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0"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cxnSp>
        <p:nvCxnSpPr>
          <p:cNvPr id="14" name="Straight Connector 13"/>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9708" y="304800"/>
            <a:ext cx="8303292" cy="647698"/>
          </a:xfrm>
          <a:prstGeom prst="rect">
            <a:avLst/>
          </a:prstGeom>
        </p:spPr>
        <p:txBody>
          <a:bodyPr/>
          <a:lstStyle>
            <a:lvl1pPr algn="l">
              <a:defRPr sz="4000">
                <a:solidFill>
                  <a:schemeClr val="tx1"/>
                </a:solidFill>
                <a:latin typeface="Arial"/>
                <a:cs typeface="Arial"/>
              </a:defRPr>
            </a:lvl1pPr>
          </a:lstStyle>
          <a:p>
            <a:r>
              <a:rPr lang="en-US" dirty="0"/>
              <a:t>Click to edit Master title style</a:t>
            </a:r>
          </a:p>
        </p:txBody>
      </p:sp>
      <p:sp>
        <p:nvSpPr>
          <p:cNvPr id="12" name="Content Placeholder 2"/>
          <p:cNvSpPr>
            <a:spLocks noGrp="1"/>
          </p:cNvSpPr>
          <p:nvPr>
            <p:ph idx="1"/>
          </p:nvPr>
        </p:nvSpPr>
        <p:spPr>
          <a:xfrm>
            <a:off x="533400" y="1752600"/>
            <a:ext cx="3886200" cy="4584699"/>
          </a:xfrm>
          <a:prstGeom prst="rect">
            <a:avLst/>
          </a:prstGeom>
        </p:spPr>
        <p:txBody>
          <a:bodyPr/>
          <a:lstStyle>
            <a:lvl1pPr marL="230188" indent="-230188">
              <a:buSzPct val="80000"/>
              <a:defRPr sz="2000">
                <a:solidFill>
                  <a:schemeClr val="tx1"/>
                </a:solidFill>
                <a:latin typeface="Arial"/>
                <a:cs typeface="Arial"/>
              </a:defRPr>
            </a:lvl1pPr>
            <a:lvl2pPr marL="404813" indent="-174625">
              <a:buSzPct val="75000"/>
              <a:buFont typeface="Arial"/>
              <a:buChar char="•"/>
              <a:defRPr sz="1800">
                <a:solidFill>
                  <a:schemeClr val="tx1"/>
                </a:solidFill>
                <a:latin typeface="Arial"/>
                <a:cs typeface="Arial"/>
              </a:defRPr>
            </a:lvl2pPr>
            <a:lvl3pPr marL="623888" indent="-163513">
              <a:buSzPct val="80000"/>
              <a:defRPr sz="1600">
                <a:solidFill>
                  <a:schemeClr val="tx1"/>
                </a:solidFill>
                <a:latin typeface="Arial"/>
                <a:cs typeface="Arial"/>
              </a:defRPr>
            </a:lvl3pPr>
            <a:lvl4pPr marL="854075" indent="-230188">
              <a:defRPr sz="1100">
                <a:solidFill>
                  <a:schemeClr val="tx1"/>
                </a:solidFill>
                <a:latin typeface="Arial"/>
                <a:cs typeface="Arial"/>
              </a:defRPr>
            </a:lvl4pPr>
            <a:lvl5pPr marL="1028700" indent="-228600">
              <a:defRPr sz="1200">
                <a:solidFill>
                  <a:schemeClr val="tx1"/>
                </a:solidFill>
                <a:latin typeface="Arial"/>
                <a:cs typeface="Aria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0"/>
          </p:nvPr>
        </p:nvSpPr>
        <p:spPr>
          <a:xfrm>
            <a:off x="4724400" y="1743075"/>
            <a:ext cx="3886200" cy="4594224"/>
          </a:xfrm>
          <a:prstGeom prst="rect">
            <a:avLst/>
          </a:prstGeom>
        </p:spPr>
        <p:txBody>
          <a:bodyPr/>
          <a:lstStyle>
            <a:lvl1pPr marL="230188" indent="-230188">
              <a:buSzPct val="80000"/>
              <a:defRPr sz="2000">
                <a:solidFill>
                  <a:schemeClr val="tx1"/>
                </a:solidFill>
                <a:latin typeface="Arial"/>
                <a:cs typeface="Arial"/>
              </a:defRPr>
            </a:lvl1pPr>
            <a:lvl2pPr marL="404813" indent="-174625">
              <a:buSzPct val="75000"/>
              <a:buFont typeface="Arial"/>
              <a:buChar char="•"/>
              <a:defRPr sz="1800">
                <a:solidFill>
                  <a:schemeClr val="tx1"/>
                </a:solidFill>
                <a:latin typeface="Arial"/>
                <a:cs typeface="Arial"/>
              </a:defRPr>
            </a:lvl2pPr>
            <a:lvl3pPr marL="623888" indent="-163513">
              <a:buSzPct val="80000"/>
              <a:defRPr sz="1600">
                <a:solidFill>
                  <a:schemeClr val="tx1"/>
                </a:solidFill>
                <a:latin typeface="Arial"/>
                <a:cs typeface="Arial"/>
              </a:defRPr>
            </a:lvl3pPr>
            <a:lvl4pPr marL="854075" indent="-230188">
              <a:defRPr sz="1100">
                <a:solidFill>
                  <a:schemeClr val="tx1"/>
                </a:solidFill>
                <a:latin typeface="Arial"/>
                <a:cs typeface="Arial"/>
              </a:defRPr>
            </a:lvl4pPr>
            <a:lvl5pPr marL="1028700" indent="-228600">
              <a:defRPr sz="1200">
                <a:solidFill>
                  <a:schemeClr val="tx1"/>
                </a:solidFill>
                <a:latin typeface="Arial"/>
                <a:cs typeface="Arial"/>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70526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7"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8"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9"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10"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2"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5"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cxnSp>
        <p:nvCxnSpPr>
          <p:cNvPr id="18" name="Straight Connector 17"/>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9708" y="304800"/>
            <a:ext cx="8303292" cy="647698"/>
          </a:xfrm>
          <a:prstGeom prst="rect">
            <a:avLst/>
          </a:prstGeom>
        </p:spPr>
        <p:txBody>
          <a:bodyPr/>
          <a:lstStyle>
            <a:lvl1pPr algn="l">
              <a:defRPr sz="4000">
                <a:solidFill>
                  <a:schemeClr val="tx1"/>
                </a:solidFill>
                <a:latin typeface="Arial"/>
                <a:cs typeface="Arial"/>
              </a:defRPr>
            </a:lvl1pPr>
          </a:lstStyle>
          <a:p>
            <a:r>
              <a:rPr lang="en-US"/>
              <a:t>Click to edit Master title style</a:t>
            </a:r>
            <a:endParaRPr lang="en-US" dirty="0"/>
          </a:p>
        </p:txBody>
      </p:sp>
      <p:sp>
        <p:nvSpPr>
          <p:cNvPr id="13" name="Text Placeholder 2"/>
          <p:cNvSpPr>
            <a:spLocks noGrp="1"/>
          </p:cNvSpPr>
          <p:nvPr>
            <p:ph type="body" idx="1"/>
          </p:nvPr>
        </p:nvSpPr>
        <p:spPr>
          <a:xfrm>
            <a:off x="457200" y="1535113"/>
            <a:ext cx="4040188" cy="639762"/>
          </a:xfrm>
          <a:prstGeom prst="rect">
            <a:avLst/>
          </a:prstGeom>
        </p:spPr>
        <p:txBody>
          <a:bodyPr/>
          <a:lstStyle>
            <a:lvl1pPr>
              <a:defRPr sz="2000" baseline="0">
                <a:solidFill>
                  <a:schemeClr val="tx1"/>
                </a:solidFill>
              </a:defRPr>
            </a:lvl1pPr>
          </a:lstStyle>
          <a:p>
            <a:endParaRPr lang="en-US" dirty="0"/>
          </a:p>
        </p:txBody>
      </p:sp>
      <p:sp>
        <p:nvSpPr>
          <p:cNvPr id="14" name="Content Placeholder 3"/>
          <p:cNvSpPr>
            <a:spLocks noGrp="1"/>
          </p:cNvSpPr>
          <p:nvPr>
            <p:ph sz="half" idx="2"/>
          </p:nvPr>
        </p:nvSpPr>
        <p:spPr>
          <a:xfrm>
            <a:off x="457200" y="2174875"/>
            <a:ext cx="4040188" cy="3951288"/>
          </a:xfrm>
          <a:prstGeom prst="rect">
            <a:avLst/>
          </a:prstGeom>
        </p:spPr>
        <p:txBody>
          <a:bodyPr/>
          <a:lstStyle>
            <a:lvl1pPr>
              <a:defRPr sz="2000" baseline="0">
                <a:solidFill>
                  <a:schemeClr val="tx1"/>
                </a:solidFill>
              </a:defRPr>
            </a:lvl1pPr>
          </a:lstStyle>
          <a:p>
            <a:endParaRPr lang="en-US" dirty="0"/>
          </a:p>
        </p:txBody>
      </p:sp>
      <p:sp>
        <p:nvSpPr>
          <p:cNvPr id="16" name="Text Placeholder 4"/>
          <p:cNvSpPr>
            <a:spLocks noGrp="1"/>
          </p:cNvSpPr>
          <p:nvPr>
            <p:ph type="body" sz="quarter" idx="3"/>
          </p:nvPr>
        </p:nvSpPr>
        <p:spPr>
          <a:xfrm>
            <a:off x="4645025" y="1535113"/>
            <a:ext cx="4041775" cy="639762"/>
          </a:xfrm>
          <a:prstGeom prst="rect">
            <a:avLst/>
          </a:prstGeom>
        </p:spPr>
        <p:txBody>
          <a:bodyPr/>
          <a:lstStyle>
            <a:lvl1pPr>
              <a:defRPr sz="2000" baseline="0">
                <a:solidFill>
                  <a:schemeClr val="tx1"/>
                </a:solidFill>
              </a:defRPr>
            </a:lvl1pPr>
          </a:lstStyle>
          <a:p>
            <a:endParaRPr lang="en-US" dirty="0"/>
          </a:p>
        </p:txBody>
      </p:sp>
      <p:sp>
        <p:nvSpPr>
          <p:cNvPr id="17" name="Content Placeholder 5"/>
          <p:cNvSpPr>
            <a:spLocks noGrp="1"/>
          </p:cNvSpPr>
          <p:nvPr>
            <p:ph sz="quarter" idx="4"/>
          </p:nvPr>
        </p:nvSpPr>
        <p:spPr>
          <a:xfrm>
            <a:off x="4645025" y="2174875"/>
            <a:ext cx="4041775" cy="3951288"/>
          </a:xfrm>
          <a:prstGeom prst="rect">
            <a:avLst/>
          </a:prstGeom>
        </p:spPr>
        <p:txBody>
          <a:bodyPr/>
          <a:lstStyle>
            <a:lvl1pPr>
              <a:defRPr sz="2000" baseline="0">
                <a:solidFill>
                  <a:schemeClr val="tx1"/>
                </a:solidFill>
              </a:defRPr>
            </a:lvl1pPr>
          </a:lstStyle>
          <a:p>
            <a:endParaRPr lang="en-US" dirty="0"/>
          </a:p>
        </p:txBody>
      </p:sp>
    </p:spTree>
    <p:extLst>
      <p:ext uri="{BB962C8B-B14F-4D97-AF65-F5344CB8AC3E}">
        <p14:creationId xmlns:p14="http://schemas.microsoft.com/office/powerpoint/2010/main" val="30546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 Caption on Top">
    <p:spTree>
      <p:nvGrpSpPr>
        <p:cNvPr id="1" name=""/>
        <p:cNvGrpSpPr/>
        <p:nvPr/>
      </p:nvGrpSpPr>
      <p:grpSpPr>
        <a:xfrm>
          <a:off x="0" y="0"/>
          <a:ext cx="0" cy="0"/>
          <a:chOff x="0" y="0"/>
          <a:chExt cx="0" cy="0"/>
        </a:xfrm>
      </p:grpSpPr>
      <p:cxnSp>
        <p:nvCxnSpPr>
          <p:cNvPr id="5" name="Straight Connector 4"/>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6"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7"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8"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9"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1"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2"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2" name="Title 1"/>
          <p:cNvSpPr>
            <a:spLocks noGrp="1"/>
          </p:cNvSpPr>
          <p:nvPr>
            <p:ph type="title"/>
          </p:nvPr>
        </p:nvSpPr>
        <p:spPr>
          <a:xfrm>
            <a:off x="459708" y="304800"/>
            <a:ext cx="8303292" cy="647698"/>
          </a:xfrm>
          <a:prstGeom prst="rect">
            <a:avLst/>
          </a:prstGeom>
        </p:spPr>
        <p:txBody>
          <a:bodyPr/>
          <a:lstStyle>
            <a:lvl1pPr algn="l">
              <a:defRPr sz="4000">
                <a:solidFill>
                  <a:schemeClr val="tx1"/>
                </a:solidFill>
                <a:latin typeface="Arial"/>
                <a:cs typeface="Arial"/>
              </a:defRPr>
            </a:lvl1pPr>
          </a:lstStyle>
          <a:p>
            <a:r>
              <a:rPr lang="en-US" dirty="0"/>
              <a:t>Click to edit Master title style</a:t>
            </a:r>
          </a:p>
        </p:txBody>
      </p:sp>
      <p:sp>
        <p:nvSpPr>
          <p:cNvPr id="10" name="Text Placeholder 3"/>
          <p:cNvSpPr>
            <a:spLocks noGrp="1"/>
          </p:cNvSpPr>
          <p:nvPr>
            <p:ph type="body" sz="half" idx="2"/>
          </p:nvPr>
        </p:nvSpPr>
        <p:spPr>
          <a:xfrm>
            <a:off x="763254" y="1196973"/>
            <a:ext cx="7543800" cy="1143000"/>
          </a:xfrm>
          <a:prstGeom prst="rect">
            <a:avLst/>
          </a:prstGeom>
        </p:spPr>
        <p:txBody>
          <a:bodyPr/>
          <a:lstStyle>
            <a:lvl1pPr>
              <a:defRPr sz="2000" baseline="0">
                <a:solidFill>
                  <a:schemeClr val="tx1"/>
                </a:solidFill>
              </a:defRPr>
            </a:lvl1pPr>
          </a:lstStyle>
          <a:p>
            <a:pPr lvl="0"/>
            <a:r>
              <a:rPr lang="en-US" dirty="0"/>
              <a:t>Click to edit Master text styles</a:t>
            </a:r>
          </a:p>
        </p:txBody>
      </p:sp>
      <p:sp>
        <p:nvSpPr>
          <p:cNvPr id="17" name="Content Placeholder 15"/>
          <p:cNvSpPr>
            <a:spLocks noGrp="1"/>
          </p:cNvSpPr>
          <p:nvPr>
            <p:ph sz="quarter" idx="10"/>
          </p:nvPr>
        </p:nvSpPr>
        <p:spPr>
          <a:xfrm>
            <a:off x="744204" y="2505075"/>
            <a:ext cx="7543800" cy="4114800"/>
          </a:xfrm>
          <a:prstGeom prst="rect">
            <a:avLst/>
          </a:prstGeom>
        </p:spPr>
        <p:txBody>
          <a:bodyPr/>
          <a:lstStyle>
            <a:lvl1pPr>
              <a:defRPr sz="2000" baseline="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135045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 Two Captions">
    <p:spTree>
      <p:nvGrpSpPr>
        <p:cNvPr id="1" name=""/>
        <p:cNvGrpSpPr/>
        <p:nvPr/>
      </p:nvGrpSpPr>
      <p:grpSpPr>
        <a:xfrm>
          <a:off x="0" y="0"/>
          <a:ext cx="0" cy="0"/>
          <a:chOff x="0" y="0"/>
          <a:chExt cx="0" cy="0"/>
        </a:xfrm>
      </p:grpSpPr>
      <p:cxnSp>
        <p:nvCxnSpPr>
          <p:cNvPr id="6" name="Straight Connector 5"/>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7"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8"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9"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11"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2"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13"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2" name="Title 1"/>
          <p:cNvSpPr>
            <a:spLocks noGrp="1"/>
          </p:cNvSpPr>
          <p:nvPr>
            <p:ph type="title"/>
          </p:nvPr>
        </p:nvSpPr>
        <p:spPr>
          <a:xfrm>
            <a:off x="459708" y="304800"/>
            <a:ext cx="8303292" cy="647698"/>
          </a:xfrm>
          <a:prstGeom prst="rect">
            <a:avLst/>
          </a:prstGeom>
        </p:spPr>
        <p:txBody>
          <a:bodyPr/>
          <a:lstStyle>
            <a:lvl1pPr algn="l">
              <a:defRPr sz="4000">
                <a:solidFill>
                  <a:schemeClr val="tx1"/>
                </a:solidFill>
                <a:latin typeface="Arial"/>
                <a:cs typeface="Arial"/>
              </a:defRPr>
            </a:lvl1pPr>
          </a:lstStyle>
          <a:p>
            <a:r>
              <a:rPr lang="en-US"/>
              <a:t>Click to edit Master title style</a:t>
            </a:r>
            <a:endParaRPr lang="en-US" dirty="0"/>
          </a:p>
        </p:txBody>
      </p:sp>
      <p:sp>
        <p:nvSpPr>
          <p:cNvPr id="10" name="Text Placeholder 3"/>
          <p:cNvSpPr>
            <a:spLocks noGrp="1"/>
          </p:cNvSpPr>
          <p:nvPr>
            <p:ph type="body" sz="half" idx="2"/>
          </p:nvPr>
        </p:nvSpPr>
        <p:spPr>
          <a:xfrm>
            <a:off x="763254" y="1196973"/>
            <a:ext cx="7543800" cy="631827"/>
          </a:xfrm>
          <a:prstGeom prst="rect">
            <a:avLst/>
          </a:prstGeom>
        </p:spPr>
        <p:txBody>
          <a:bodyPr/>
          <a:lstStyle>
            <a:lvl1pPr>
              <a:defRPr sz="2000" baseline="0">
                <a:solidFill>
                  <a:schemeClr val="tx1"/>
                </a:solidFill>
              </a:defRPr>
            </a:lvl1pPr>
          </a:lstStyle>
          <a:p>
            <a:pPr lvl="0"/>
            <a:r>
              <a:rPr lang="en-US"/>
              <a:t>Click to edit Master text styles</a:t>
            </a:r>
          </a:p>
        </p:txBody>
      </p:sp>
      <p:sp>
        <p:nvSpPr>
          <p:cNvPr id="17" name="Content Placeholder 15"/>
          <p:cNvSpPr>
            <a:spLocks noGrp="1"/>
          </p:cNvSpPr>
          <p:nvPr>
            <p:ph sz="quarter" idx="10"/>
          </p:nvPr>
        </p:nvSpPr>
        <p:spPr>
          <a:xfrm>
            <a:off x="744204" y="1981200"/>
            <a:ext cx="7543800" cy="3962400"/>
          </a:xfrm>
          <a:prstGeom prst="rect">
            <a:avLst/>
          </a:prstGeom>
        </p:spPr>
        <p:txBody>
          <a:bodyPr/>
          <a:lstStyle>
            <a:lvl1pPr>
              <a:defRPr sz="2000" baseline="0">
                <a:solidFill>
                  <a:schemeClr val="tx1"/>
                </a:solidFill>
              </a:defRPr>
            </a:lvl1pPr>
          </a:lstStyle>
          <a:p>
            <a:pPr lvl="0"/>
            <a:r>
              <a:rPr lang="en-US"/>
              <a:t>Click to edit Master text styles</a:t>
            </a:r>
          </a:p>
        </p:txBody>
      </p:sp>
      <p:sp>
        <p:nvSpPr>
          <p:cNvPr id="18" name="Text Placeholder 3"/>
          <p:cNvSpPr>
            <a:spLocks noGrp="1"/>
          </p:cNvSpPr>
          <p:nvPr>
            <p:ph type="body" sz="half" idx="11"/>
          </p:nvPr>
        </p:nvSpPr>
        <p:spPr>
          <a:xfrm>
            <a:off x="725154" y="6096000"/>
            <a:ext cx="7543800" cy="631827"/>
          </a:xfrm>
          <a:prstGeom prst="rect">
            <a:avLst/>
          </a:prstGeom>
        </p:spPr>
        <p:txBody>
          <a:bodyPr/>
          <a:lstStyle>
            <a:lvl1pPr>
              <a:defRPr sz="2000"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59522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lank ">
    <p:spTree>
      <p:nvGrpSpPr>
        <p:cNvPr id="1" name=""/>
        <p:cNvGrpSpPr/>
        <p:nvPr/>
      </p:nvGrpSpPr>
      <p:grpSpPr>
        <a:xfrm>
          <a:off x="0" y="0"/>
          <a:ext cx="0" cy="0"/>
          <a:chOff x="0" y="0"/>
          <a:chExt cx="0" cy="0"/>
        </a:xfrm>
      </p:grpSpPr>
      <p:cxnSp>
        <p:nvCxnSpPr>
          <p:cNvPr id="3" name="Straight Connector 2"/>
          <p:cNvCxnSpPr/>
          <p:nvPr userDrawn="1"/>
        </p:nvCxnSpPr>
        <p:spPr>
          <a:xfrm>
            <a:off x="460375" y="1062038"/>
            <a:ext cx="8150225" cy="0"/>
          </a:xfrm>
          <a:prstGeom prst="line">
            <a:avLst/>
          </a:prstGeom>
          <a:ln w="50800" cmpd="sng">
            <a:solidFill>
              <a:srgbClr val="595959"/>
            </a:solidFill>
          </a:ln>
          <a:effectLst/>
        </p:spPr>
        <p:style>
          <a:lnRef idx="2">
            <a:schemeClr val="accent1"/>
          </a:lnRef>
          <a:fillRef idx="0">
            <a:schemeClr val="accent1"/>
          </a:fillRef>
          <a:effectRef idx="1">
            <a:schemeClr val="accent1"/>
          </a:effectRef>
          <a:fontRef idx="minor">
            <a:schemeClr val="tx1"/>
          </a:fontRef>
        </p:style>
      </p:cxnSp>
      <p:sp>
        <p:nvSpPr>
          <p:cNvPr id="4"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5"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6"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7"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8"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9"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2" name="Title 1"/>
          <p:cNvSpPr>
            <a:spLocks noGrp="1"/>
          </p:cNvSpPr>
          <p:nvPr>
            <p:ph type="title"/>
          </p:nvPr>
        </p:nvSpPr>
        <p:spPr>
          <a:xfrm>
            <a:off x="459708" y="304800"/>
            <a:ext cx="8303292" cy="647698"/>
          </a:xfrm>
          <a:prstGeom prst="rect">
            <a:avLst/>
          </a:prstGeom>
        </p:spPr>
        <p:txBody>
          <a:bodyPr/>
          <a:lstStyle>
            <a:lvl1pPr algn="l">
              <a:defRPr sz="4000">
                <a:solidFill>
                  <a:schemeClr val="tx1"/>
                </a:solidFill>
                <a:latin typeface="Arial"/>
                <a:cs typeface="Arial"/>
              </a:defRPr>
            </a:lvl1pPr>
          </a:lstStyle>
          <a:p>
            <a:r>
              <a:rPr lang="en-US" dirty="0"/>
              <a:t>Click to edit Master title style</a:t>
            </a:r>
          </a:p>
        </p:txBody>
      </p:sp>
    </p:spTree>
    <p:extLst>
      <p:ext uri="{BB962C8B-B14F-4D97-AF65-F5344CB8AC3E}">
        <p14:creationId xmlns:p14="http://schemas.microsoft.com/office/powerpoint/2010/main" val="3214176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5"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6"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7"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8"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9"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16" name="Content Placeholder 15"/>
          <p:cNvSpPr>
            <a:spLocks noGrp="1"/>
          </p:cNvSpPr>
          <p:nvPr>
            <p:ph sz="quarter" idx="10"/>
          </p:nvPr>
        </p:nvSpPr>
        <p:spPr>
          <a:xfrm>
            <a:off x="762000" y="609600"/>
            <a:ext cx="7543800" cy="4114800"/>
          </a:xfrm>
          <a:prstGeom prst="rect">
            <a:avLst/>
          </a:prstGeom>
        </p:spPr>
        <p:txBody>
          <a:bodyPr/>
          <a:lstStyle>
            <a:lvl1pPr>
              <a:defRPr sz="2000" baseline="0">
                <a:solidFill>
                  <a:schemeClr val="tx1"/>
                </a:solidFill>
              </a:defRPr>
            </a:lvl1pPr>
          </a:lstStyle>
          <a:p>
            <a:pPr lvl="0"/>
            <a:r>
              <a:rPr lang="en-US"/>
              <a:t>Click to edit Master text styles</a:t>
            </a:r>
          </a:p>
        </p:txBody>
      </p:sp>
      <p:sp>
        <p:nvSpPr>
          <p:cNvPr id="10" name="Text Placeholder 3"/>
          <p:cNvSpPr>
            <a:spLocks noGrp="1"/>
          </p:cNvSpPr>
          <p:nvPr>
            <p:ph type="body" sz="half" idx="2"/>
          </p:nvPr>
        </p:nvSpPr>
        <p:spPr>
          <a:xfrm>
            <a:off x="762000" y="5029200"/>
            <a:ext cx="7543800" cy="1143000"/>
          </a:xfrm>
          <a:prstGeom prst="rect">
            <a:avLst/>
          </a:prstGeom>
        </p:spPr>
        <p:txBody>
          <a:bodyPr/>
          <a:lstStyle>
            <a:lvl1pPr>
              <a:defRPr sz="2000"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04991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a:spLocks/>
          </p:cNvSpPr>
          <p:nvPr userDrawn="1"/>
        </p:nvSpPr>
        <p:spPr bwMode="auto">
          <a:xfrm>
            <a:off x="8763000" y="2209800"/>
            <a:ext cx="381000" cy="46482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3" name="Rectangle 1"/>
          <p:cNvSpPr>
            <a:spLocks/>
          </p:cNvSpPr>
          <p:nvPr userDrawn="1"/>
        </p:nvSpPr>
        <p:spPr bwMode="auto">
          <a:xfrm>
            <a:off x="8763000" y="0"/>
            <a:ext cx="3937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4" name="Rectangle 1"/>
          <p:cNvSpPr>
            <a:spLocks/>
          </p:cNvSpPr>
          <p:nvPr userDrawn="1"/>
        </p:nvSpPr>
        <p:spPr bwMode="auto">
          <a:xfrm>
            <a:off x="8763000" y="1066800"/>
            <a:ext cx="3937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
        <p:nvSpPr>
          <p:cNvPr id="5" name="Rectangle 1"/>
          <p:cNvSpPr>
            <a:spLocks/>
          </p:cNvSpPr>
          <p:nvPr userDrawn="1"/>
        </p:nvSpPr>
        <p:spPr bwMode="auto">
          <a:xfrm>
            <a:off x="0" y="0"/>
            <a:ext cx="381000" cy="4660900"/>
          </a:xfrm>
          <a:prstGeom prst="rect">
            <a:avLst/>
          </a:prstGeom>
          <a:solidFill>
            <a:srgbClr val="95C9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6" name="Rectangle 1"/>
          <p:cNvSpPr>
            <a:spLocks/>
          </p:cNvSpPr>
          <p:nvPr userDrawn="1"/>
        </p:nvSpPr>
        <p:spPr bwMode="auto">
          <a:xfrm>
            <a:off x="0" y="5803900"/>
            <a:ext cx="381000" cy="1066800"/>
          </a:xfrm>
          <a:prstGeom prst="rect">
            <a:avLst/>
          </a:prstGeom>
          <a:solidFill>
            <a:srgbClr val="1D81A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altLang="en-US">
              <a:cs typeface="Arial" pitchFamily="34" charset="0"/>
            </a:endParaRPr>
          </a:p>
        </p:txBody>
      </p:sp>
      <p:sp>
        <p:nvSpPr>
          <p:cNvPr id="7" name="Rectangle 1"/>
          <p:cNvSpPr>
            <a:spLocks/>
          </p:cNvSpPr>
          <p:nvPr userDrawn="1"/>
        </p:nvSpPr>
        <p:spPr bwMode="auto">
          <a:xfrm>
            <a:off x="0" y="4660900"/>
            <a:ext cx="381000" cy="1143000"/>
          </a:xfrm>
          <a:prstGeom prst="rect">
            <a:avLst/>
          </a:prstGeom>
          <a:solidFill>
            <a:schemeClr val="tx1">
              <a:lumMod val="65000"/>
              <a:lumOff val="35000"/>
            </a:schemeClr>
          </a:solidFill>
          <a:ln>
            <a:noFill/>
          </a:ln>
        </p:spPr>
        <p:txBody>
          <a:bodyPr lIns="0" tIns="0" rIns="0" bIns="0"/>
          <a:lstStyle/>
          <a:p>
            <a:pPr fontAlgn="auto">
              <a:spcBef>
                <a:spcPts val="0"/>
              </a:spcBef>
              <a:spcAft>
                <a:spcPts val="0"/>
              </a:spcAft>
              <a:defRPr/>
            </a:pPr>
            <a:r>
              <a:rPr lang="en-US">
                <a:latin typeface="+mn-lt"/>
                <a:cs typeface="+mn-cs"/>
              </a:rPr>
              <a:t>             </a:t>
            </a:r>
          </a:p>
        </p:txBody>
      </p:sp>
    </p:spTree>
    <p:extLst>
      <p:ext uri="{BB962C8B-B14F-4D97-AF65-F5344CB8AC3E}">
        <p14:creationId xmlns:p14="http://schemas.microsoft.com/office/powerpoint/2010/main" val="2587501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F5737B3-08EA-404E-8DAF-9517627189A9}" type="slidenum">
              <a:rPr/>
              <a:pPr>
                <a:defRPr/>
              </a:pPr>
              <a:t>‹#›</a:t>
            </a:fld>
            <a:endParaRPr lang="en-US"/>
          </a:p>
        </p:txBody>
      </p:sp>
    </p:spTree>
  </p:cSld>
  <p:clrMap bg1="lt1" tx1="dk1" bg2="lt2" tx2="dk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 id="2147484377" r:id="rId5"/>
    <p:sldLayoutId id="2147484378" r:id="rId6"/>
    <p:sldLayoutId id="2147484379" r:id="rId7"/>
    <p:sldLayoutId id="2147484380" r:id="rId8"/>
    <p:sldLayoutId id="2147484381" r:id="rId9"/>
    <p:sldLayoutId id="2147484382" r:id="rId10"/>
    <p:sldLayoutId id="2147484383"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Arial" pitchFamily="34" charset="0"/>
        </a:defRPr>
      </a:lvl2pPr>
      <a:lvl3pPr algn="ctr" defTabSz="457200" rtl="0" eaLnBrk="0" fontAlgn="base" hangingPunct="0">
        <a:spcBef>
          <a:spcPct val="0"/>
        </a:spcBef>
        <a:spcAft>
          <a:spcPct val="0"/>
        </a:spcAft>
        <a:defRPr sz="4400">
          <a:solidFill>
            <a:schemeClr val="tx1"/>
          </a:solidFill>
          <a:latin typeface="Arial" pitchFamily="34" charset="0"/>
        </a:defRPr>
      </a:lvl3pPr>
      <a:lvl4pPr algn="ctr" defTabSz="457200" rtl="0" eaLnBrk="0" fontAlgn="base" hangingPunct="0">
        <a:spcBef>
          <a:spcPct val="0"/>
        </a:spcBef>
        <a:spcAft>
          <a:spcPct val="0"/>
        </a:spcAft>
        <a:defRPr sz="4400">
          <a:solidFill>
            <a:schemeClr val="tx1"/>
          </a:solidFill>
          <a:latin typeface="Arial" pitchFamily="34" charset="0"/>
        </a:defRPr>
      </a:lvl4pPr>
      <a:lvl5pPr algn="ctr" defTabSz="457200" rtl="0" eaLnBrk="0" fontAlgn="base" hangingPunct="0">
        <a:spcBef>
          <a:spcPct val="0"/>
        </a:spcBef>
        <a:spcAft>
          <a:spcPct val="0"/>
        </a:spcAft>
        <a:defRPr sz="4400">
          <a:solidFill>
            <a:schemeClr val="tx1"/>
          </a:solidFill>
          <a:latin typeface="Arial" pitchFamily="34" charset="0"/>
        </a:defRPr>
      </a:lvl5pPr>
      <a:lvl6pPr marL="457200" algn="ctr" defTabSz="457200" rtl="0" fontAlgn="base">
        <a:spcBef>
          <a:spcPct val="0"/>
        </a:spcBef>
        <a:spcAft>
          <a:spcPct val="0"/>
        </a:spcAft>
        <a:defRPr sz="4400">
          <a:solidFill>
            <a:schemeClr val="tx1"/>
          </a:solidFill>
          <a:latin typeface="Arial" pitchFamily="34" charset="0"/>
        </a:defRPr>
      </a:lvl6pPr>
      <a:lvl7pPr marL="914400" algn="ctr" defTabSz="457200" rtl="0" fontAlgn="base">
        <a:spcBef>
          <a:spcPct val="0"/>
        </a:spcBef>
        <a:spcAft>
          <a:spcPct val="0"/>
        </a:spcAft>
        <a:defRPr sz="4400">
          <a:solidFill>
            <a:schemeClr val="tx1"/>
          </a:solidFill>
          <a:latin typeface="Arial" pitchFamily="34" charset="0"/>
        </a:defRPr>
      </a:lvl7pPr>
      <a:lvl8pPr marL="1371600" algn="ctr" defTabSz="457200" rtl="0" fontAlgn="base">
        <a:spcBef>
          <a:spcPct val="0"/>
        </a:spcBef>
        <a:spcAft>
          <a:spcPct val="0"/>
        </a:spcAft>
        <a:defRPr sz="4400">
          <a:solidFill>
            <a:schemeClr val="tx1"/>
          </a:solidFill>
          <a:latin typeface="Arial" pitchFamily="34" charset="0"/>
        </a:defRPr>
      </a:lvl8pPr>
      <a:lvl9pPr marL="1828800" algn="ctr" defTabSz="457200" rtl="0" fontAlgn="base">
        <a:spcBef>
          <a:spcPct val="0"/>
        </a:spcBef>
        <a:spcAft>
          <a:spcPct val="0"/>
        </a:spcAft>
        <a:defRPr sz="4400">
          <a:solidFill>
            <a:schemeClr val="tx1"/>
          </a:solidFill>
          <a:latin typeface="Arial"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fafsa.gov/"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studentaid.ed.gov/sa/fafsa/filling-out/dependency?utm_source=presentation&amp;utm_medium=document&amp;utm_content=dependency&amp;utm_campaign=2015fsai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hyperlink" Target="https://studentaid.ed.gov/sa/fafsa/filling-out/fsaid?utm_source=presentation&amp;utm_medium=document&amp;utm_content=info&amp;utm_campaign=2015fsai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307AA151-F41B-47BC-B942-9D843BB7D848}" type="slidenum">
              <a:rPr lang="en-US" altLang="en-US" sz="1400"/>
              <a:pPr eaLnBrk="1" hangingPunct="1"/>
              <a:t>1</a:t>
            </a:fld>
            <a:endParaRPr lang="en-US" altLang="en-US" sz="1400"/>
          </a:p>
        </p:txBody>
      </p:sp>
      <p:sp>
        <p:nvSpPr>
          <p:cNvPr id="13314"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NOTE TO PRESENTER </a:t>
            </a:r>
          </a:p>
        </p:txBody>
      </p:sp>
      <p:sp>
        <p:nvSpPr>
          <p:cNvPr id="13315" name="Content Placeholder 2"/>
          <p:cNvSpPr>
            <a:spLocks noGrp="1"/>
          </p:cNvSpPr>
          <p:nvPr>
            <p:ph idx="1"/>
          </p:nvPr>
        </p:nvSpPr>
        <p:spPr bwMode="auto">
          <a:xfrm>
            <a:off x="533400" y="1265238"/>
            <a:ext cx="8229600" cy="4449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charset="0"/>
              <a:buNone/>
            </a:pPr>
            <a:r>
              <a:rPr lang="en-US" altLang="en-US">
                <a:latin typeface="Arial" charset="0"/>
                <a:cs typeface="Arial" charset="0"/>
              </a:rPr>
              <a:t>This presentation provides information on the FSA ID that can be used in outreach to students and parents. The presentation was created by Federal Student Aid, an office of the U.S. Department of Education (ED). You may add or delete content to/from it. However, you must ensure that any edits made to this presentation and/or any uses of this presentation are done in a manner that furthers the goals of ED. [This presentation was updated in May 2017.]</a:t>
            </a:r>
          </a:p>
          <a:p>
            <a:pPr marL="0" indent="0">
              <a:buFont typeface="Arial" charset="0"/>
              <a:buNone/>
            </a:pPr>
            <a:endParaRPr lang="en-US" altLang="en-US">
              <a:latin typeface="Arial" charset="0"/>
              <a:cs typeface="Arial" charset="0"/>
            </a:endParaRPr>
          </a:p>
          <a:p>
            <a:pPr marL="0" indent="0">
              <a:buFont typeface="Arial" charset="0"/>
              <a:buNone/>
            </a:pPr>
            <a:r>
              <a:rPr lang="en-US" altLang="en-US">
                <a:latin typeface="Arial" charset="0"/>
                <a:cs typeface="Arial" charset="0"/>
              </a:rPr>
              <a:t>[Delete this slide before you use the PowerPoint deck in your presentation.]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bwMode="auto">
          <a:xfrm>
            <a:off x="762000" y="2138363"/>
            <a:ext cx="7848600" cy="1519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US" altLang="en-US">
                <a:latin typeface="Arial" charset="0"/>
                <a:cs typeface="Arial" charset="0"/>
              </a:rPr>
              <a:t>Creating and Using Your FSA ID: An Overview</a:t>
            </a:r>
          </a:p>
        </p:txBody>
      </p:sp>
      <p:sp>
        <p:nvSpPr>
          <p:cNvPr id="14339" name="Content Placeholder 6"/>
          <p:cNvSpPr>
            <a:spLocks noGrp="1"/>
          </p:cNvSpPr>
          <p:nvPr>
            <p:ph sz="quarter" idx="11"/>
          </p:nvPr>
        </p:nvSpPr>
        <p:spPr bwMode="auto">
          <a:xfrm>
            <a:off x="533400" y="5340350"/>
            <a:ext cx="7021513" cy="596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US" altLang="en-US">
                <a:latin typeface="Arial" charset="0"/>
                <a:cs typeface="Arial" charset="0"/>
              </a:rPr>
              <a:t>[Presenter Name] | [Presenter Date]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F7003004-FC0F-41C2-B50F-1141A8BD433A}" type="slidenum">
              <a:rPr lang="en-US" altLang="en-US" sz="1400"/>
              <a:pPr eaLnBrk="1" hangingPunct="1"/>
              <a:t>3</a:t>
            </a:fld>
            <a:endParaRPr lang="en-US" altLang="en-US" sz="1400"/>
          </a:p>
        </p:txBody>
      </p:sp>
      <p:sp>
        <p:nvSpPr>
          <p:cNvPr id="15362"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Topics Covered</a:t>
            </a:r>
          </a:p>
        </p:txBody>
      </p:sp>
      <p:sp>
        <p:nvSpPr>
          <p:cNvPr id="15363" name="Content Placeholder 2"/>
          <p:cNvSpPr>
            <a:spLocks noGrp="1"/>
          </p:cNvSpPr>
          <p:nvPr>
            <p:ph idx="1"/>
          </p:nvPr>
        </p:nvSpPr>
        <p:spPr bwMode="auto">
          <a:xfrm>
            <a:off x="533400" y="1265238"/>
            <a:ext cx="8229600" cy="4449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Aft>
                <a:spcPts val="1200"/>
              </a:spcAft>
            </a:pPr>
            <a:r>
              <a:rPr lang="en-US" altLang="en-US">
                <a:latin typeface="Arial" charset="0"/>
                <a:cs typeface="Arial" charset="0"/>
              </a:rPr>
              <a:t>What is the FSA ID?</a:t>
            </a:r>
          </a:p>
          <a:p>
            <a:pPr>
              <a:spcAft>
                <a:spcPts val="1200"/>
              </a:spcAft>
            </a:pPr>
            <a:r>
              <a:rPr lang="en-US" altLang="en-US">
                <a:latin typeface="Arial" charset="0"/>
                <a:cs typeface="Arial" charset="0"/>
              </a:rPr>
              <a:t>Do parents need FSA IDs?</a:t>
            </a:r>
          </a:p>
          <a:p>
            <a:pPr>
              <a:spcAft>
                <a:spcPts val="1200"/>
              </a:spcAft>
            </a:pPr>
            <a:r>
              <a:rPr lang="en-US" altLang="en-US">
                <a:latin typeface="Arial" charset="0"/>
                <a:cs typeface="Arial" charset="0"/>
              </a:rPr>
              <a:t>How do you </a:t>
            </a:r>
            <a:r>
              <a:rPr lang="en-US" altLang="en-US">
                <a:solidFill>
                  <a:schemeClr val="tx1"/>
                </a:solidFill>
                <a:latin typeface="Arial" charset="0"/>
                <a:cs typeface="Arial" charset="0"/>
              </a:rPr>
              <a:t>c</a:t>
            </a:r>
            <a:r>
              <a:rPr lang="en-US" altLang="en-US">
                <a:latin typeface="Arial" charset="0"/>
                <a:cs typeface="Arial" charset="0"/>
              </a:rPr>
              <a:t>reate your FSA ID?</a:t>
            </a:r>
          </a:p>
          <a:p>
            <a:pPr>
              <a:spcAft>
                <a:spcPts val="1200"/>
              </a:spcAft>
            </a:pPr>
            <a:r>
              <a:rPr lang="en-US" altLang="en-US">
                <a:latin typeface="Arial" charset="0"/>
                <a:cs typeface="Arial" charset="0"/>
              </a:rPr>
              <a:t>Where can you use your FSA ID?</a:t>
            </a:r>
          </a:p>
          <a:p>
            <a:r>
              <a:rPr lang="en-US" altLang="en-US">
                <a:latin typeface="Arial" charset="0"/>
                <a:cs typeface="Arial" charset="0"/>
              </a:rPr>
              <a:t>What to do if</a:t>
            </a:r>
          </a:p>
          <a:p>
            <a:pPr marL="690563" lvl="1" indent="-290513">
              <a:buFont typeface="Arial" charset="0"/>
              <a:buChar char="•"/>
            </a:pPr>
            <a:r>
              <a:rPr lang="en-US" altLang="en-US">
                <a:latin typeface="Arial" charset="0"/>
                <a:cs typeface="Arial" charset="0"/>
              </a:rPr>
              <a:t>you forget your username or password or</a:t>
            </a:r>
          </a:p>
          <a:p>
            <a:pPr marL="690563" lvl="1" indent="-290513">
              <a:spcAft>
                <a:spcPts val="1200"/>
              </a:spcAft>
              <a:buFont typeface="Arial" charset="0"/>
              <a:buChar char="•"/>
            </a:pPr>
            <a:r>
              <a:rPr lang="en-US" altLang="en-US">
                <a:latin typeface="Arial" charset="0"/>
                <a:cs typeface="Arial" charset="0"/>
              </a:rPr>
              <a:t>you’re locked out of your account</a:t>
            </a:r>
          </a:p>
          <a:p>
            <a:r>
              <a:rPr lang="en-US" altLang="en-US">
                <a:latin typeface="Arial" charset="0"/>
                <a:cs typeface="Arial" charset="0"/>
              </a:rPr>
              <a:t>Where to get more information</a:t>
            </a:r>
          </a:p>
          <a:p>
            <a:endParaRPr lang="en-US" altLang="en-US">
              <a:latin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750C44DF-535D-4490-A333-8467A298AA17}" type="slidenum">
              <a:rPr lang="en-US" altLang="en-US" sz="1400"/>
              <a:pPr eaLnBrk="1" hangingPunct="1"/>
              <a:t>4</a:t>
            </a:fld>
            <a:endParaRPr lang="en-US" altLang="en-US" sz="1400"/>
          </a:p>
        </p:txBody>
      </p:sp>
      <p:sp>
        <p:nvSpPr>
          <p:cNvPr id="16386"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a:latin typeface="Arial" charset="0"/>
                <a:cs typeface="Arial" charset="0"/>
              </a:rPr>
              <a:t>What is the FSA ID?</a:t>
            </a:r>
          </a:p>
        </p:txBody>
      </p:sp>
      <p:sp>
        <p:nvSpPr>
          <p:cNvPr id="16387" name="Content Placeholder 2"/>
          <p:cNvSpPr>
            <a:spLocks noGrp="1"/>
          </p:cNvSpPr>
          <p:nvPr>
            <p:ph idx="1"/>
          </p:nvPr>
        </p:nvSpPr>
        <p:spPr bwMode="auto">
          <a:xfrm>
            <a:off x="533400" y="1219200"/>
            <a:ext cx="8229600" cy="502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The FSA ID is a username and password used by students, parents, and borrowers to</a:t>
            </a:r>
          </a:p>
          <a:p>
            <a:pPr marL="627063" lvl="1">
              <a:buFont typeface="Arial" charset="0"/>
              <a:buChar char="•"/>
            </a:pPr>
            <a:r>
              <a:rPr lang="en-US" altLang="en-US">
                <a:latin typeface="Arial" charset="0"/>
                <a:cs typeface="Arial" charset="0"/>
              </a:rPr>
              <a:t>log in to some U.S. Department of Education websites and</a:t>
            </a:r>
          </a:p>
          <a:p>
            <a:pPr marL="627063" lvl="1">
              <a:spcAft>
                <a:spcPts val="1800"/>
              </a:spcAft>
              <a:buFont typeface="Arial" charset="0"/>
              <a:buChar char="•"/>
            </a:pPr>
            <a:r>
              <a:rPr lang="en-US" altLang="en-US">
                <a:latin typeface="Arial" charset="0"/>
                <a:cs typeface="Arial" charset="0"/>
              </a:rPr>
              <a:t>electronically sign documents.</a:t>
            </a:r>
          </a:p>
          <a:p>
            <a:r>
              <a:rPr lang="en-US" altLang="en-US">
                <a:latin typeface="Arial" charset="0"/>
                <a:cs typeface="Arial" charset="0"/>
              </a:rPr>
              <a:t>You use it to</a:t>
            </a:r>
          </a:p>
          <a:p>
            <a:pPr marL="627063" lvl="1">
              <a:buFont typeface="Arial" charset="0"/>
              <a:buChar char="•"/>
            </a:pPr>
            <a:r>
              <a:rPr lang="en-US" altLang="en-US">
                <a:latin typeface="Arial" charset="0"/>
                <a:cs typeface="Arial" charset="0"/>
              </a:rPr>
              <a:t>apply for federal student aid at </a:t>
            </a:r>
            <a:r>
              <a:rPr lang="en-US" altLang="en-US">
                <a:latin typeface="Arial" charset="0"/>
                <a:cs typeface="Arial" charset="0"/>
                <a:hlinkClick r:id="rId2"/>
              </a:rPr>
              <a:t>fafsa.gov</a:t>
            </a:r>
            <a:r>
              <a:rPr lang="en-US" altLang="en-US">
                <a:latin typeface="Arial" charset="0"/>
                <a:cs typeface="Arial" charset="0"/>
              </a:rPr>
              <a:t>;</a:t>
            </a:r>
          </a:p>
          <a:p>
            <a:pPr marL="627063" lvl="1">
              <a:buFont typeface="Arial" charset="0"/>
              <a:buChar char="•"/>
            </a:pPr>
            <a:r>
              <a:rPr lang="en-US" altLang="en-US">
                <a:latin typeface="Arial" charset="0"/>
                <a:cs typeface="Arial" charset="0"/>
              </a:rPr>
              <a:t>receive a federal student loan; and </a:t>
            </a:r>
          </a:p>
          <a:p>
            <a:pPr marL="627063" lvl="1">
              <a:buFont typeface="Arial" charset="0"/>
              <a:buChar char="•"/>
            </a:pPr>
            <a:r>
              <a:rPr lang="en-US" altLang="en-US">
                <a:latin typeface="Arial" charset="0"/>
                <a:cs typeface="Arial" charset="0"/>
              </a:rPr>
              <a:t>perform important activities such as choosing a repayment plan or applying for a deferment on your federal student loan.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556CCAC1-87BB-4650-88B0-8798953E3C6B}" type="slidenum">
              <a:rPr lang="en-US" altLang="en-US" sz="1400"/>
              <a:pPr eaLnBrk="1" hangingPunct="1"/>
              <a:t>5</a:t>
            </a:fld>
            <a:endParaRPr lang="en-US" altLang="en-US" sz="1400"/>
          </a:p>
        </p:txBody>
      </p:sp>
      <p:sp>
        <p:nvSpPr>
          <p:cNvPr id="17410" name="Title 4"/>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Do parents need FSA IDs?</a:t>
            </a:r>
          </a:p>
        </p:txBody>
      </p:sp>
      <p:sp>
        <p:nvSpPr>
          <p:cNvPr id="6" name="Content Placeholder 5"/>
          <p:cNvSpPr>
            <a:spLocks noGrp="1"/>
          </p:cNvSpPr>
          <p:nvPr>
            <p:ph idx="1"/>
          </p:nvPr>
        </p:nvSpPr>
        <p:spPr>
          <a:xfrm>
            <a:off x="457200" y="1219200"/>
            <a:ext cx="8229600" cy="5273675"/>
          </a:xfrm>
        </p:spPr>
        <p:txBody>
          <a:bodyPr/>
          <a:lstStyle/>
          <a:p>
            <a:pPr>
              <a:defRPr/>
            </a:pPr>
            <a:r>
              <a:rPr lang="en-US" sz="2000" dirty="0"/>
              <a:t>If you’re a dependent student, then your parent will need an FSA ID in order to sign your </a:t>
            </a:r>
            <a:r>
              <a:rPr lang="en-US" sz="2000" i="1" dirty="0"/>
              <a:t>Free Application for Federal Student Aid </a:t>
            </a:r>
            <a:r>
              <a:rPr lang="en-US" sz="2000" dirty="0"/>
              <a:t>(FAFSA</a:t>
            </a:r>
            <a:r>
              <a:rPr lang="en-US" sz="2000" baseline="30000" dirty="0"/>
              <a:t>®</a:t>
            </a:r>
            <a:r>
              <a:rPr lang="en-US" sz="2000" dirty="0"/>
              <a:t>) form electronically.</a:t>
            </a:r>
          </a:p>
          <a:p>
            <a:pPr>
              <a:spcAft>
                <a:spcPts val="1800"/>
              </a:spcAft>
              <a:defRPr/>
            </a:pPr>
            <a:r>
              <a:rPr lang="en-US" sz="2000" dirty="0"/>
              <a:t>Not sure if you’re considered a dependent student for FAFSA purposes? Go to </a:t>
            </a:r>
            <a:r>
              <a:rPr lang="en-US" sz="2000" dirty="0">
                <a:hlinkClick r:id="rId2"/>
              </a:rPr>
              <a:t>StudentAid.gov/dependency</a:t>
            </a:r>
            <a:r>
              <a:rPr lang="en-US" sz="2000" dirty="0"/>
              <a:t> to find out.</a:t>
            </a:r>
          </a:p>
          <a:p>
            <a:pPr marL="0" indent="0">
              <a:buFont typeface="Arial" charset="0"/>
              <a:buNone/>
              <a:defRPr/>
            </a:pPr>
            <a:r>
              <a:rPr lang="en-US" dirty="0"/>
              <a:t>IMPORTANT</a:t>
            </a:r>
          </a:p>
          <a:p>
            <a:pPr>
              <a:defRPr/>
            </a:pPr>
            <a:r>
              <a:rPr lang="en-US" sz="2000" dirty="0"/>
              <a:t>You and your parent must have different FSA IDs.</a:t>
            </a:r>
          </a:p>
          <a:p>
            <a:pPr>
              <a:defRPr/>
            </a:pPr>
            <a:r>
              <a:rPr lang="en-US" sz="2000" dirty="0"/>
              <a:t>You must create your own FSA ID—it’s your electronic signature and you need to own it.</a:t>
            </a:r>
          </a:p>
          <a:p>
            <a:pPr>
              <a:defRPr/>
            </a:pPr>
            <a:r>
              <a:rPr lang="en-US" sz="2000" dirty="0"/>
              <a:t>Your parent must create his or her own FSA ID.</a:t>
            </a:r>
          </a:p>
          <a:p>
            <a:pPr>
              <a:defRPr/>
            </a:pPr>
            <a:r>
              <a:rPr lang="en-US" sz="2000" dirty="0"/>
              <a:t>You and your parent should each use your own email address and mobile phone number when creating an FSA ID (you can’t use/share the same email address and mobile phone number).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E2F3FA73-3A63-4DE6-B9E2-6DD73D97D661}" type="slidenum">
              <a:rPr lang="en-US" altLang="en-US" sz="1400"/>
              <a:pPr eaLnBrk="1" hangingPunct="1"/>
              <a:t>6</a:t>
            </a:fld>
            <a:endParaRPr lang="en-US" altLang="en-US" sz="1400"/>
          </a:p>
        </p:txBody>
      </p:sp>
      <p:sp>
        <p:nvSpPr>
          <p:cNvPr id="18434" name="Title 4"/>
          <p:cNvSpPr txBox="1">
            <a:spLocks/>
          </p:cNvSpPr>
          <p:nvPr/>
        </p:nvSpPr>
        <p:spPr bwMode="auto">
          <a:xfrm>
            <a:off x="304800" y="1905000"/>
            <a:ext cx="85534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a:r>
              <a:rPr lang="en-US" altLang="en-US" sz="4400"/>
              <a:t>How do you create your FSA 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CF129A7F-48D0-4BF5-98A9-822656F394C6}" type="slidenum">
              <a:rPr lang="en-US" altLang="en-US" sz="1400"/>
              <a:pPr eaLnBrk="1" hangingPunct="1"/>
              <a:t>7</a:t>
            </a:fld>
            <a:endParaRPr lang="en-US" altLang="en-US" sz="1400"/>
          </a:p>
        </p:txBody>
      </p:sp>
      <p:sp>
        <p:nvSpPr>
          <p:cNvPr id="19458" name="Title 4"/>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a:latin typeface="Arial" charset="0"/>
                <a:cs typeface="Arial" charset="0"/>
              </a:rPr>
              <a:t>Getting Started</a:t>
            </a:r>
          </a:p>
        </p:txBody>
      </p:sp>
      <p:sp>
        <p:nvSpPr>
          <p:cNvPr id="19459" name="TextBox 14"/>
          <p:cNvSpPr txBox="1">
            <a:spLocks noChangeArrowheads="1"/>
          </p:cNvSpPr>
          <p:nvPr/>
        </p:nvSpPr>
        <p:spPr bwMode="auto">
          <a:xfrm>
            <a:off x="457200" y="1066800"/>
            <a:ext cx="8380413"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0188" indent="-230188" eaLnBrk="0" hangingPunct="0">
              <a:defRPr>
                <a:solidFill>
                  <a:schemeClr val="tx1"/>
                </a:solidFill>
                <a:latin typeface="Arial" charset="0"/>
                <a:cs typeface="Arial" charset="0"/>
              </a:defRPr>
            </a:lvl1pPr>
            <a:lvl2pPr marL="404813" indent="-174625" eaLnBrk="0" hangingPunct="0">
              <a:defRPr>
                <a:solidFill>
                  <a:schemeClr val="tx1"/>
                </a:solidFill>
                <a:latin typeface="Arial" charset="0"/>
                <a:cs typeface="Arial" charset="0"/>
              </a:defRPr>
            </a:lvl2pPr>
            <a:lvl3pPr marL="623888" indent="-163513" eaLnBrk="0" hangingPunct="0">
              <a:defRPr>
                <a:solidFill>
                  <a:schemeClr val="tx1"/>
                </a:solidFill>
                <a:latin typeface="Arial" charset="0"/>
                <a:cs typeface="Arial" charset="0"/>
              </a:defRPr>
            </a:lvl3pPr>
            <a:lvl4pPr marL="854075" indent="-230188"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SzPct val="80000"/>
              <a:buFont typeface="Arial" charset="0"/>
              <a:buChar char="•"/>
            </a:pPr>
            <a:r>
              <a:rPr lang="en-US" altLang="en-US" sz="2400"/>
              <a:t>Go to StudentAid.gov/fsaid.</a:t>
            </a:r>
          </a:p>
          <a:p>
            <a:pPr eaLnBrk="1" hangingPunct="1">
              <a:spcBef>
                <a:spcPct val="20000"/>
              </a:spcBef>
              <a:buSzPct val="80000"/>
              <a:buFont typeface="Arial" charset="0"/>
              <a:buChar char="•"/>
            </a:pPr>
            <a:r>
              <a:rPr lang="en-US" altLang="en-US" sz="2400"/>
              <a:t>Click the “Create Your FSA ID Now” button.</a:t>
            </a:r>
          </a:p>
        </p:txBody>
      </p:sp>
      <p:grpSp>
        <p:nvGrpSpPr>
          <p:cNvPr id="4" name="Group 3" descr="Image of StudentAid.gov/fsaid web page with the &quot;Create Your FSA ID Now&quot; button circled."/>
          <p:cNvGrpSpPr/>
          <p:nvPr/>
        </p:nvGrpSpPr>
        <p:grpSpPr>
          <a:xfrm>
            <a:off x="1066800" y="1909763"/>
            <a:ext cx="6705600" cy="4808537"/>
            <a:chOff x="1066800" y="1909763"/>
            <a:chExt cx="6705600" cy="4808537"/>
          </a:xfrm>
        </p:grpSpPr>
        <p:pic>
          <p:nvPicPr>
            <p:cNvPr id="19461" name="Picture 9" descr="Image of StudentAid.gov/fsaid web page with the &quot;Create Your FSA ID Now&quot; button circled."/>
            <p:cNvPicPr>
              <a:picLocks noChangeAspect="1" noChangeArrowheads="1"/>
            </p:cNvPicPr>
            <p:nvPr/>
          </p:nvPicPr>
          <p:blipFill>
            <a:blip r:embed="rId3">
              <a:extLst>
                <a:ext uri="{28A0092B-C50C-407E-A947-70E740481C1C}">
                  <a14:useLocalDpi xmlns:a14="http://schemas.microsoft.com/office/drawing/2010/main" val="0"/>
                </a:ext>
              </a:extLst>
            </a:blip>
            <a:srcRect l="52446" t="12726" r="7912" b="4820"/>
            <a:stretch>
              <a:fillRect/>
            </a:stretch>
          </p:blipFill>
          <p:spPr bwMode="auto">
            <a:xfrm>
              <a:off x="1066800" y="1909763"/>
              <a:ext cx="6705600" cy="48085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Oval 1"/>
            <p:cNvSpPr/>
            <p:nvPr/>
          </p:nvSpPr>
          <p:spPr>
            <a:xfrm>
              <a:off x="2514600" y="4953000"/>
              <a:ext cx="1524000" cy="6096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n>
                  <a:solidFill>
                    <a:srgbClr val="800000"/>
                  </a:solidFill>
                </a:ln>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8"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96046AA3-CDE7-4374-A66A-E2C45B28A998}" type="slidenum">
              <a:rPr lang="en-US" altLang="en-US" sz="1400"/>
              <a:pPr eaLnBrk="1" hangingPunct="1"/>
              <a:t>8</a:t>
            </a:fld>
            <a:endParaRPr lang="en-US" altLang="en-US" sz="1400"/>
          </a:p>
        </p:txBody>
      </p:sp>
      <p:sp>
        <p:nvSpPr>
          <p:cNvPr id="20483" name="Title 1"/>
          <p:cNvSpPr>
            <a:spLocks noGrp="1"/>
          </p:cNvSpPr>
          <p:nvPr>
            <p:ph type="title"/>
          </p:nvPr>
        </p:nvSpPr>
        <p:spPr bwMode="auto">
          <a:xfrm>
            <a:off x="460375" y="304800"/>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Create Your FSA ID </a:t>
            </a:r>
            <a:r>
              <a:rPr lang="en-US" altLang="en-US" sz="2400">
                <a:latin typeface="Arial" charset="0"/>
                <a:cs typeface="Arial" charset="0"/>
              </a:rPr>
              <a:t>(Username and Password)</a:t>
            </a:r>
          </a:p>
        </p:txBody>
      </p:sp>
      <p:sp>
        <p:nvSpPr>
          <p:cNvPr id="6" name="TextBox 5"/>
          <p:cNvSpPr txBox="1"/>
          <p:nvPr/>
        </p:nvSpPr>
        <p:spPr>
          <a:xfrm>
            <a:off x="381000" y="1246187"/>
            <a:ext cx="2262187" cy="5246687"/>
          </a:xfrm>
          <a:prstGeom prst="rect">
            <a:avLst/>
          </a:prstGeom>
          <a:noFill/>
        </p:spPr>
        <p:txBody>
          <a:bodyPr>
            <a:spAutoFit/>
          </a:bodyPr>
          <a:lstStyle/>
          <a:p>
            <a:pPr>
              <a:spcAft>
                <a:spcPts val="600"/>
              </a:spcAft>
              <a:defRPr/>
            </a:pPr>
            <a:r>
              <a:rPr lang="en-US" sz="1500" b="1" u="sng" dirty="0">
                <a:solidFill>
                  <a:schemeClr val="tx2">
                    <a:lumMod val="50000"/>
                  </a:schemeClr>
                </a:solidFill>
              </a:rPr>
              <a:t>Email:</a:t>
            </a:r>
          </a:p>
          <a:p>
            <a:pPr marL="173038" indent="-173038">
              <a:spcAft>
                <a:spcPts val="600"/>
              </a:spcAft>
              <a:buFont typeface="Arial" panose="020B0604020202020204" pitchFamily="34" charset="0"/>
              <a:buChar char="•"/>
              <a:tabLst>
                <a:tab pos="173038" algn="l"/>
              </a:tabLst>
              <a:defRPr/>
            </a:pPr>
            <a:r>
              <a:rPr lang="en-US" sz="1500" dirty="0">
                <a:solidFill>
                  <a:schemeClr val="tx2">
                    <a:lumMod val="50000"/>
                  </a:schemeClr>
                </a:solidFill>
              </a:rPr>
              <a:t>Optional but </a:t>
            </a:r>
            <a:r>
              <a:rPr lang="en-US" sz="1500" b="1" dirty="0">
                <a:solidFill>
                  <a:schemeClr val="tx2">
                    <a:lumMod val="50000"/>
                  </a:schemeClr>
                </a:solidFill>
              </a:rPr>
              <a:t>strongly</a:t>
            </a:r>
            <a:r>
              <a:rPr lang="en-US" sz="1500" dirty="0">
                <a:solidFill>
                  <a:schemeClr val="tx2">
                    <a:lumMod val="50000"/>
                  </a:schemeClr>
                </a:solidFill>
              </a:rPr>
              <a:t> recommended</a:t>
            </a:r>
          </a:p>
          <a:p>
            <a:pPr marL="173038" indent="-173038">
              <a:spcAft>
                <a:spcPts val="600"/>
              </a:spcAft>
              <a:buFont typeface="Arial" panose="020B0604020202020204" pitchFamily="34" charset="0"/>
              <a:buChar char="•"/>
              <a:tabLst>
                <a:tab pos="173038" algn="l"/>
              </a:tabLst>
              <a:defRPr/>
            </a:pPr>
            <a:r>
              <a:rPr lang="en-US" sz="1500" dirty="0">
                <a:solidFill>
                  <a:schemeClr val="tx2">
                    <a:lumMod val="50000"/>
                  </a:schemeClr>
                </a:solidFill>
              </a:rPr>
              <a:t>Each FSA ID must have a </a:t>
            </a:r>
            <a:r>
              <a:rPr lang="en-US" sz="1500" b="1" dirty="0">
                <a:solidFill>
                  <a:schemeClr val="tx2">
                    <a:lumMod val="50000"/>
                  </a:schemeClr>
                </a:solidFill>
              </a:rPr>
              <a:t>unique</a:t>
            </a:r>
            <a:r>
              <a:rPr lang="en-US" sz="1500" dirty="0">
                <a:solidFill>
                  <a:schemeClr val="tx2">
                    <a:lumMod val="50000"/>
                  </a:schemeClr>
                </a:solidFill>
              </a:rPr>
              <a:t> email address (you and your parent cannot use the same email address).</a:t>
            </a:r>
          </a:p>
          <a:p>
            <a:pPr marL="173038" indent="-173038">
              <a:spcAft>
                <a:spcPts val="1200"/>
              </a:spcAft>
              <a:buFont typeface="Arial" panose="020B0604020202020204" pitchFamily="34" charset="0"/>
              <a:buChar char="•"/>
              <a:tabLst>
                <a:tab pos="173038" algn="l"/>
              </a:tabLst>
              <a:defRPr/>
            </a:pPr>
            <a:r>
              <a:rPr lang="en-US" sz="1500" dirty="0">
                <a:solidFill>
                  <a:schemeClr val="tx2">
                    <a:lumMod val="50000"/>
                  </a:schemeClr>
                </a:solidFill>
              </a:rPr>
              <a:t>You must have access to this email account.</a:t>
            </a:r>
          </a:p>
          <a:p>
            <a:pPr>
              <a:spcAft>
                <a:spcPts val="600"/>
              </a:spcAft>
              <a:defRPr/>
            </a:pPr>
            <a:r>
              <a:rPr lang="en-US" sz="1500" b="1" u="sng" dirty="0">
                <a:solidFill>
                  <a:schemeClr val="tx2">
                    <a:lumMod val="50000"/>
                  </a:schemeClr>
                </a:solidFill>
              </a:rPr>
              <a:t>Username:</a:t>
            </a:r>
          </a:p>
          <a:p>
            <a:pPr marL="171450" indent="-171450">
              <a:spcAft>
                <a:spcPts val="600"/>
              </a:spcAft>
              <a:buFont typeface="Arial" panose="020B0604020202020204" pitchFamily="34" charset="0"/>
              <a:buChar char="•"/>
              <a:defRPr/>
            </a:pPr>
            <a:r>
              <a:rPr lang="en-US" sz="1500" dirty="0">
                <a:solidFill>
                  <a:schemeClr val="tx2">
                    <a:lumMod val="50000"/>
                  </a:schemeClr>
                </a:solidFill>
              </a:rPr>
              <a:t>Don’t include personal info such as date of birth or name.</a:t>
            </a:r>
          </a:p>
          <a:p>
            <a:pPr marL="171450" indent="-171450">
              <a:buFont typeface="Arial" panose="020B0604020202020204" pitchFamily="34" charset="0"/>
              <a:buChar char="•"/>
              <a:defRPr/>
            </a:pPr>
            <a:r>
              <a:rPr lang="en-US" sz="1500" dirty="0">
                <a:solidFill>
                  <a:schemeClr val="tx2">
                    <a:lumMod val="50000"/>
                  </a:schemeClr>
                </a:solidFill>
              </a:rPr>
              <a:t>If you see a message “Username taken, create a different username,” then someone has already used that username.</a:t>
            </a:r>
          </a:p>
        </p:txBody>
      </p:sp>
      <p:grpSp>
        <p:nvGrpSpPr>
          <p:cNvPr id="5" name="Group 4" descr="Image of the fsaid.ed.gov site's &quot;Create a New FSA ID&quot; page with the &quot;Show Text&quot; option circled. A text bubble explains: &quot;You can select 'Show Text' to see what you're typing."/>
          <p:cNvGrpSpPr/>
          <p:nvPr/>
        </p:nvGrpSpPr>
        <p:grpSpPr>
          <a:xfrm>
            <a:off x="2643187" y="1283652"/>
            <a:ext cx="6448425" cy="5407025"/>
            <a:chOff x="2643187" y="1283652"/>
            <a:chExt cx="6448425" cy="5407025"/>
          </a:xfrm>
        </p:grpSpPr>
        <p:pic>
          <p:nvPicPr>
            <p:cNvPr id="20482" name="Picture 12" descr="Image of the fsaid.ed.gov site's &quot;Create a New FSA ID&quot; page with the &quot;Show Text&quot; option circled. A text bubble explains: &quot;You can select 'Show Text' to see what you're typing.&quot;"/>
            <p:cNvPicPr>
              <a:picLocks noChangeAspect="1" noChangeArrowheads="1"/>
            </p:cNvPicPr>
            <p:nvPr/>
          </p:nvPicPr>
          <p:blipFill>
            <a:blip r:embed="rId2">
              <a:extLst>
                <a:ext uri="{28A0092B-C50C-407E-A947-70E740481C1C}">
                  <a14:useLocalDpi xmlns:a14="http://schemas.microsoft.com/office/drawing/2010/main" val="0"/>
                </a:ext>
              </a:extLst>
            </a:blip>
            <a:srcRect l="56090" t="15001" r="10965" b="4855"/>
            <a:stretch>
              <a:fillRect/>
            </a:stretch>
          </p:blipFill>
          <p:spPr bwMode="auto">
            <a:xfrm>
              <a:off x="2643187" y="1283652"/>
              <a:ext cx="6448425" cy="54070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0" name="Rounded Rectangle 19"/>
            <p:cNvSpPr/>
            <p:nvPr/>
          </p:nvSpPr>
          <p:spPr bwMode="auto">
            <a:xfrm>
              <a:off x="7596187" y="3490277"/>
              <a:ext cx="1363663" cy="738188"/>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defRPr/>
              </a:pPr>
              <a:r>
                <a:rPr lang="en-US" sz="1200" dirty="0">
                  <a:solidFill>
                    <a:schemeClr val="tx2">
                      <a:lumMod val="50000"/>
                    </a:schemeClr>
                  </a:solidFill>
                </a:rPr>
                <a:t>You can select “Show Text” to see what you’re typing. </a:t>
              </a:r>
            </a:p>
          </p:txBody>
        </p:sp>
        <p:sp>
          <p:nvSpPr>
            <p:cNvPr id="21" name="Oval 20"/>
            <p:cNvSpPr/>
            <p:nvPr/>
          </p:nvSpPr>
          <p:spPr bwMode="auto">
            <a:xfrm>
              <a:off x="6605587" y="5239702"/>
              <a:ext cx="498475" cy="295275"/>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22" name="Straight Arrow Connector 21"/>
            <p:cNvCxnSpPr>
              <a:stCxn id="20" idx="1"/>
              <a:endCxn id="21" idx="6"/>
            </p:cNvCxnSpPr>
            <p:nvPr/>
          </p:nvCxnSpPr>
          <p:spPr bwMode="auto">
            <a:xfrm flipH="1">
              <a:off x="7104062" y="3860165"/>
              <a:ext cx="492125" cy="1527175"/>
            </a:xfrm>
            <a:prstGeom prst="straightConnector1">
              <a:avLst/>
            </a:prstGeom>
            <a:ln w="1270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264764DA-70B3-4D2D-BAA9-C995695276BC}" type="slidenum">
              <a:rPr lang="en-US" altLang="en-US" sz="1400"/>
              <a:pPr eaLnBrk="1" hangingPunct="1"/>
              <a:t>9</a:t>
            </a:fld>
            <a:endParaRPr lang="en-US" altLang="en-US" sz="1400"/>
          </a:p>
        </p:txBody>
      </p:sp>
      <p:sp>
        <p:nvSpPr>
          <p:cNvPr id="21506"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latin typeface="Arial" charset="0"/>
                <a:cs typeface="Arial" charset="0"/>
              </a:rPr>
              <a:t>Provide Personal Identification Information</a:t>
            </a:r>
          </a:p>
        </p:txBody>
      </p:sp>
      <p:sp>
        <p:nvSpPr>
          <p:cNvPr id="6" name="TextBox 5"/>
          <p:cNvSpPr txBox="1"/>
          <p:nvPr/>
        </p:nvSpPr>
        <p:spPr>
          <a:xfrm>
            <a:off x="460375" y="1143000"/>
            <a:ext cx="8302625" cy="1016000"/>
          </a:xfrm>
          <a:prstGeom prst="rect">
            <a:avLst/>
          </a:prstGeom>
          <a:noFill/>
        </p:spPr>
        <p:txBody>
          <a:bodyPr>
            <a:spAutoFit/>
          </a:bodyPr>
          <a:lstStyle/>
          <a:p>
            <a:pPr marL="173038" indent="-173038">
              <a:buFont typeface="Arial" panose="020B0604020202020204" pitchFamily="34" charset="0"/>
              <a:buChar char="•"/>
              <a:tabLst>
                <a:tab pos="173038" algn="l"/>
              </a:tabLst>
              <a:defRPr/>
            </a:pPr>
            <a:r>
              <a:rPr lang="en-US" sz="2000" dirty="0">
                <a:solidFill>
                  <a:schemeClr val="tx2">
                    <a:lumMod val="50000"/>
                  </a:schemeClr>
                </a:solidFill>
              </a:rPr>
              <a:t>Make sure your Social Security number, date of birth, and name match what’s on your Social Security card.</a:t>
            </a:r>
          </a:p>
          <a:p>
            <a:pPr marL="173038" indent="-173038">
              <a:buFont typeface="Arial" panose="020B0604020202020204" pitchFamily="34" charset="0"/>
              <a:buChar char="•"/>
              <a:tabLst>
                <a:tab pos="173038" algn="l"/>
              </a:tabLst>
              <a:defRPr/>
            </a:pPr>
            <a:r>
              <a:rPr lang="en-US" sz="2000" dirty="0">
                <a:solidFill>
                  <a:schemeClr val="tx2">
                    <a:lumMod val="50000"/>
                  </a:schemeClr>
                </a:solidFill>
              </a:rPr>
              <a:t>You must have a Social Security number to create an FSA ID.</a:t>
            </a:r>
          </a:p>
        </p:txBody>
      </p:sp>
      <p:pic>
        <p:nvPicPr>
          <p:cNvPr id="21509" name="Picture 6" descr="Image of the &quot;Personal Identification Information&quot; page on the FSA ID site, showing fields for First Name, Middle Initial, Last Name, Date of Birth, and Social Security number. "/>
          <p:cNvPicPr>
            <a:picLocks noChangeAspect="1" noChangeArrowheads="1"/>
          </p:cNvPicPr>
          <p:nvPr/>
        </p:nvPicPr>
        <p:blipFill>
          <a:blip r:embed="rId3">
            <a:extLst>
              <a:ext uri="{28A0092B-C50C-407E-A947-70E740481C1C}">
                <a14:useLocalDpi xmlns:a14="http://schemas.microsoft.com/office/drawing/2010/main" val="0"/>
              </a:ext>
            </a:extLst>
          </a:blip>
          <a:srcRect l="56238" t="25049" r="10374" b="5212"/>
          <a:stretch>
            <a:fillRect/>
          </a:stretch>
        </p:blipFill>
        <p:spPr bwMode="auto">
          <a:xfrm>
            <a:off x="1073150" y="2254250"/>
            <a:ext cx="6089650" cy="43846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Slide Number Placeholder 3"/>
          <p:cNvSpPr txBox="1">
            <a:spLocks/>
          </p:cNvSpPr>
          <p:nvPr/>
        </p:nvSpPr>
        <p:spPr bwMode="auto">
          <a:xfrm>
            <a:off x="8366125"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8D47E923-8C2C-4A18-9A16-6044F1F44A85}" type="slidenum">
              <a:rPr lang="en-US" altLang="en-US" sz="1400"/>
              <a:pPr eaLnBrk="1" hangingPunct="1"/>
              <a:t>10</a:t>
            </a:fld>
            <a:endParaRPr lang="en-US" altLang="en-US" sz="1400"/>
          </a:p>
        </p:txBody>
      </p:sp>
      <p:sp>
        <p:nvSpPr>
          <p:cNvPr id="22530" name="Title 1"/>
          <p:cNvSpPr>
            <a:spLocks noGrp="1"/>
          </p:cNvSpPr>
          <p:nvPr>
            <p:ph type="title"/>
          </p:nvPr>
        </p:nvSpPr>
        <p:spPr bwMode="auto">
          <a:xfrm>
            <a:off x="460375" y="304800"/>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Provide Profile Information</a:t>
            </a:r>
          </a:p>
        </p:txBody>
      </p:sp>
      <p:sp>
        <p:nvSpPr>
          <p:cNvPr id="12" name="TextBox 11"/>
          <p:cNvSpPr txBox="1"/>
          <p:nvPr/>
        </p:nvSpPr>
        <p:spPr>
          <a:xfrm>
            <a:off x="6156325" y="1182688"/>
            <a:ext cx="2590800" cy="4862512"/>
          </a:xfrm>
          <a:prstGeom prst="rect">
            <a:avLst/>
          </a:prstGeom>
          <a:noFill/>
        </p:spPr>
        <p:txBody>
          <a:bodyPr>
            <a:spAutoFit/>
          </a:bodyPr>
          <a:lstStyle/>
          <a:p>
            <a:pPr marL="173038" indent="-173038">
              <a:spcAft>
                <a:spcPts val="1200"/>
              </a:spcAft>
              <a:buFont typeface="Arial" panose="020B0604020202020204" pitchFamily="34" charset="0"/>
              <a:buChar char="•"/>
              <a:tabLst>
                <a:tab pos="173038" algn="l"/>
              </a:tabLst>
              <a:defRPr/>
            </a:pPr>
            <a:r>
              <a:rPr lang="en-US" sz="2000" dirty="0">
                <a:solidFill>
                  <a:schemeClr val="tx2">
                    <a:lumMod val="50000"/>
                  </a:schemeClr>
                </a:solidFill>
              </a:rPr>
              <a:t>Confirm information you entered previously and provide additional information.</a:t>
            </a:r>
          </a:p>
          <a:p>
            <a:pPr marL="173038" indent="-173038">
              <a:spcAft>
                <a:spcPts val="600"/>
              </a:spcAft>
              <a:buFont typeface="Arial" panose="020B0604020202020204" pitchFamily="34" charset="0"/>
              <a:buChar char="•"/>
              <a:tabLst>
                <a:tab pos="173038" algn="l"/>
              </a:tabLst>
              <a:defRPr/>
            </a:pPr>
            <a:r>
              <a:rPr lang="en-US" sz="2000" dirty="0">
                <a:solidFill>
                  <a:schemeClr val="tx2">
                    <a:lumMod val="50000"/>
                  </a:schemeClr>
                </a:solidFill>
              </a:rPr>
              <a:t>Make sure your information is correct; any errors could result in a delay or problem in your receiving financial aid (or in the repayment of your federal student loans).</a:t>
            </a:r>
            <a:endParaRPr lang="en-US" sz="2000" dirty="0"/>
          </a:p>
        </p:txBody>
      </p:sp>
      <p:grpSp>
        <p:nvGrpSpPr>
          <p:cNvPr id="2" name="Group 1" descr="Image of the “Profile Information” page on the FSA ID site with the “Yes, I would like to register my mobile phone for account recovery” option circled. A text bubble explains: “You can now register your mobile phone number for account recovery.”"/>
          <p:cNvGrpSpPr/>
          <p:nvPr/>
        </p:nvGrpSpPr>
        <p:grpSpPr>
          <a:xfrm>
            <a:off x="465138" y="1192213"/>
            <a:ext cx="5630862" cy="5300662"/>
            <a:chOff x="465138" y="1192213"/>
            <a:chExt cx="5630862" cy="5300662"/>
          </a:xfrm>
        </p:grpSpPr>
        <p:pic>
          <p:nvPicPr>
            <p:cNvPr id="22533" name="Picture 6" descr="Image of the “Profile Information” page on the FSA ID site with the “Yes, I would like to register my mobile phone for account recovery” option circled. A text bubble explains: “You can now register your mobile phone number for account recovery.”&#10;&#10;"/>
            <p:cNvPicPr>
              <a:picLocks noChangeAspect="1" noChangeArrowheads="1"/>
            </p:cNvPicPr>
            <p:nvPr/>
          </p:nvPicPr>
          <p:blipFill>
            <a:blip r:embed="rId3">
              <a:extLst>
                <a:ext uri="{28A0092B-C50C-407E-A947-70E740481C1C}">
                  <a14:useLocalDpi xmlns:a14="http://schemas.microsoft.com/office/drawing/2010/main" val="0"/>
                </a:ext>
              </a:extLst>
            </a:blip>
            <a:srcRect l="57370" t="9142" r="11246" b="5144"/>
            <a:stretch>
              <a:fillRect/>
            </a:stretch>
          </p:blipFill>
          <p:spPr bwMode="auto">
            <a:xfrm>
              <a:off x="465138" y="1192213"/>
              <a:ext cx="5630862" cy="53006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bwMode="auto">
            <a:xfrm>
              <a:off x="4537075" y="2286000"/>
              <a:ext cx="1558925" cy="914400"/>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defRPr/>
              </a:pPr>
              <a:r>
                <a:rPr lang="en-US" sz="1200" dirty="0">
                  <a:solidFill>
                    <a:schemeClr val="tx2">
                      <a:lumMod val="50000"/>
                    </a:schemeClr>
                  </a:solidFill>
                </a:rPr>
                <a:t>You can now register your mobile phone number for account recovery.</a:t>
              </a:r>
            </a:p>
          </p:txBody>
        </p:sp>
        <p:sp>
          <p:nvSpPr>
            <p:cNvPr id="8" name="Oval 7"/>
            <p:cNvSpPr/>
            <p:nvPr/>
          </p:nvSpPr>
          <p:spPr bwMode="auto">
            <a:xfrm>
              <a:off x="1841500" y="4341813"/>
              <a:ext cx="2878138" cy="295275"/>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9" name="Straight Arrow Connector 8"/>
            <p:cNvCxnSpPr>
              <a:endCxn id="8" idx="7"/>
            </p:cNvCxnSpPr>
            <p:nvPr/>
          </p:nvCxnSpPr>
          <p:spPr bwMode="auto">
            <a:xfrm flipH="1">
              <a:off x="4297363" y="3213100"/>
              <a:ext cx="757237" cy="1171575"/>
            </a:xfrm>
            <a:prstGeom prst="straightConnector1">
              <a:avLst/>
            </a:prstGeom>
            <a:ln w="1270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164A6A78-A705-4F19-A3F0-8107F9FD5089}" type="slidenum">
              <a:rPr lang="en-US" altLang="en-US" sz="1400"/>
              <a:pPr eaLnBrk="1" hangingPunct="1"/>
              <a:t>11</a:t>
            </a:fld>
            <a:endParaRPr lang="en-US" altLang="en-US" sz="1400"/>
          </a:p>
        </p:txBody>
      </p:sp>
      <p:sp>
        <p:nvSpPr>
          <p:cNvPr id="23555" name="Title 1"/>
          <p:cNvSpPr>
            <a:spLocks noGrp="1"/>
          </p:cNvSpPr>
          <p:nvPr>
            <p:ph type="title"/>
          </p:nvPr>
        </p:nvSpPr>
        <p:spPr bwMode="auto">
          <a:xfrm>
            <a:off x="457200" y="414338"/>
            <a:ext cx="830580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a:latin typeface="Arial" charset="0"/>
                <a:cs typeface="Arial" charset="0"/>
              </a:rPr>
              <a:t>Select/Create Challenge Questions and Answers</a:t>
            </a:r>
          </a:p>
        </p:txBody>
      </p:sp>
      <p:sp>
        <p:nvSpPr>
          <p:cNvPr id="8" name="TextBox 7"/>
          <p:cNvSpPr txBox="1"/>
          <p:nvPr/>
        </p:nvSpPr>
        <p:spPr>
          <a:xfrm>
            <a:off x="457200" y="1323340"/>
            <a:ext cx="2819400" cy="3940175"/>
          </a:xfrm>
          <a:prstGeom prst="rect">
            <a:avLst/>
          </a:prstGeom>
          <a:noFill/>
        </p:spPr>
        <p:txBody>
          <a:bodyPr>
            <a:spAutoFit/>
          </a:bodyPr>
          <a:lstStyle/>
          <a:p>
            <a:pPr>
              <a:spcAft>
                <a:spcPts val="600"/>
              </a:spcAft>
              <a:defRPr/>
            </a:pPr>
            <a:r>
              <a:rPr lang="en-US" sz="1500" dirty="0"/>
              <a:t>Answering your challenge questions is one way to unlock your account or reset your username and password.</a:t>
            </a:r>
          </a:p>
          <a:p>
            <a:pPr>
              <a:defRPr/>
            </a:pPr>
            <a:r>
              <a:rPr lang="en-US" sz="1500" b="1" u="sng" dirty="0">
                <a:solidFill>
                  <a:schemeClr val="tx2">
                    <a:lumMod val="50000"/>
                  </a:schemeClr>
                </a:solidFill>
              </a:rPr>
              <a:t>Questions 1 and 2:</a:t>
            </a:r>
          </a:p>
          <a:p>
            <a:pPr marL="173038" indent="-173038">
              <a:spcAft>
                <a:spcPts val="600"/>
              </a:spcAft>
              <a:buFont typeface="Arial" panose="020B0604020202020204" pitchFamily="34" charset="0"/>
              <a:buChar char="•"/>
              <a:tabLst>
                <a:tab pos="173038" algn="l"/>
              </a:tabLst>
              <a:defRPr/>
            </a:pPr>
            <a:r>
              <a:rPr lang="en-US" sz="1500" dirty="0">
                <a:solidFill>
                  <a:schemeClr val="tx2">
                    <a:lumMod val="50000"/>
                  </a:schemeClr>
                </a:solidFill>
              </a:rPr>
              <a:t>Select a question from the dropdown menu and then enter your answer.</a:t>
            </a:r>
          </a:p>
          <a:p>
            <a:pPr>
              <a:defRPr/>
            </a:pPr>
            <a:r>
              <a:rPr lang="en-US" sz="1500" b="1" u="sng" dirty="0">
                <a:solidFill>
                  <a:schemeClr val="tx2">
                    <a:lumMod val="50000"/>
                  </a:schemeClr>
                </a:solidFill>
              </a:rPr>
              <a:t>Questions 3 and 4:</a:t>
            </a:r>
          </a:p>
          <a:p>
            <a:pPr marL="171450" indent="-171450">
              <a:buFont typeface="Arial" panose="020B0604020202020204" pitchFamily="34" charset="0"/>
              <a:buChar char="•"/>
              <a:defRPr/>
            </a:pPr>
            <a:r>
              <a:rPr lang="en-US" sz="1500" dirty="0">
                <a:solidFill>
                  <a:schemeClr val="tx2">
                    <a:lumMod val="50000"/>
                  </a:schemeClr>
                </a:solidFill>
              </a:rPr>
              <a:t>Make up your own question and enter your answer.</a:t>
            </a:r>
          </a:p>
          <a:p>
            <a:pPr marL="171450" indent="-171450">
              <a:buFont typeface="Arial" panose="020B0604020202020204" pitchFamily="34" charset="0"/>
              <a:buChar char="•"/>
              <a:defRPr/>
            </a:pPr>
            <a:r>
              <a:rPr lang="en-US" sz="1500" dirty="0">
                <a:solidFill>
                  <a:schemeClr val="tx2">
                    <a:lumMod val="50000"/>
                  </a:schemeClr>
                </a:solidFill>
              </a:rPr>
              <a:t>Make sure the answers will be easy to remember.</a:t>
            </a:r>
          </a:p>
          <a:p>
            <a:pPr marL="171450" indent="-171450">
              <a:buFont typeface="Arial" panose="020B0604020202020204" pitchFamily="34" charset="0"/>
              <a:buChar char="•"/>
              <a:defRPr/>
            </a:pPr>
            <a:r>
              <a:rPr lang="en-US" sz="1500" dirty="0">
                <a:solidFill>
                  <a:schemeClr val="tx2">
                    <a:lumMod val="50000"/>
                  </a:schemeClr>
                </a:solidFill>
              </a:rPr>
              <a:t>Examples of questions:</a:t>
            </a:r>
          </a:p>
          <a:p>
            <a:pPr marL="339725" lvl="1" indent="-106363">
              <a:buFont typeface="Arial" panose="020B0604020202020204" pitchFamily="34" charset="0"/>
              <a:buChar char="•"/>
              <a:defRPr/>
            </a:pPr>
            <a:r>
              <a:rPr lang="en-US" sz="1500" dirty="0">
                <a:solidFill>
                  <a:schemeClr val="tx2">
                    <a:lumMod val="50000"/>
                  </a:schemeClr>
                </a:solidFill>
              </a:rPr>
              <a:t>What city was I born in?</a:t>
            </a:r>
          </a:p>
          <a:p>
            <a:pPr marL="339725" lvl="1" indent="-106363">
              <a:spcAft>
                <a:spcPts val="600"/>
              </a:spcAft>
              <a:buFont typeface="Arial" panose="020B0604020202020204" pitchFamily="34" charset="0"/>
              <a:buChar char="•"/>
              <a:defRPr/>
            </a:pPr>
            <a:r>
              <a:rPr lang="en-US" sz="1500" dirty="0">
                <a:solidFill>
                  <a:schemeClr val="tx2">
                    <a:lumMod val="50000"/>
                  </a:schemeClr>
                </a:solidFill>
              </a:rPr>
              <a:t>Who was my first boss?</a:t>
            </a:r>
          </a:p>
        </p:txBody>
      </p:sp>
      <p:grpSp>
        <p:nvGrpSpPr>
          <p:cNvPr id="4" name="Group 3" descr="Image of the “Challenge Questions and Answers” page on the FSA ID site with the &quot;Show Text&quot; option circled. A text bubble explains: &quot;You can select 'Show Text' to see what you're typing.&quot;"/>
          <p:cNvGrpSpPr/>
          <p:nvPr/>
        </p:nvGrpSpPr>
        <p:grpSpPr>
          <a:xfrm>
            <a:off x="3276600" y="1403985"/>
            <a:ext cx="5562600" cy="4625975"/>
            <a:chOff x="3276600" y="1403985"/>
            <a:chExt cx="5562600" cy="4625975"/>
          </a:xfrm>
        </p:grpSpPr>
        <p:pic>
          <p:nvPicPr>
            <p:cNvPr id="23554" name="Picture 9" descr="Image of the “Challenge Questions and Answers” page on the FSA ID site with the &quot;Show Text&quot; option circled. A text bubble explains: &quot;You can select 'Show Text' to see what you're typing.&quot;"/>
            <p:cNvPicPr>
              <a:picLocks noChangeAspect="1" noChangeArrowheads="1"/>
            </p:cNvPicPr>
            <p:nvPr/>
          </p:nvPicPr>
          <p:blipFill>
            <a:blip r:embed="rId3">
              <a:extLst>
                <a:ext uri="{28A0092B-C50C-407E-A947-70E740481C1C}">
                  <a14:useLocalDpi xmlns:a14="http://schemas.microsoft.com/office/drawing/2010/main" val="0"/>
                </a:ext>
              </a:extLst>
            </a:blip>
            <a:srcRect l="57912" t="25021" r="13329" b="5592"/>
            <a:stretch>
              <a:fillRect/>
            </a:stretch>
          </p:blipFill>
          <p:spPr bwMode="auto">
            <a:xfrm>
              <a:off x="3276600" y="1403985"/>
              <a:ext cx="5562600" cy="46259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ounded Rectangle 8"/>
            <p:cNvSpPr/>
            <p:nvPr/>
          </p:nvSpPr>
          <p:spPr bwMode="auto">
            <a:xfrm>
              <a:off x="7332663" y="2262822"/>
              <a:ext cx="1484312" cy="760413"/>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defRPr/>
              </a:pPr>
              <a:r>
                <a:rPr lang="en-US" sz="1200" dirty="0">
                  <a:solidFill>
                    <a:schemeClr val="tx2">
                      <a:lumMod val="50000"/>
                    </a:schemeClr>
                  </a:solidFill>
                </a:rPr>
                <a:t>You can select “Show Text” to see what you’re typing.</a:t>
              </a:r>
            </a:p>
          </p:txBody>
        </p:sp>
        <p:sp>
          <p:nvSpPr>
            <p:cNvPr id="10" name="Oval 9"/>
            <p:cNvSpPr/>
            <p:nvPr/>
          </p:nvSpPr>
          <p:spPr bwMode="auto">
            <a:xfrm>
              <a:off x="6378575" y="3362960"/>
              <a:ext cx="609600" cy="304800"/>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11" name="Straight Arrow Connector 10"/>
            <p:cNvCxnSpPr>
              <a:stCxn id="9" idx="1"/>
              <a:endCxn id="10" idx="6"/>
            </p:cNvCxnSpPr>
            <p:nvPr/>
          </p:nvCxnSpPr>
          <p:spPr bwMode="auto">
            <a:xfrm flipH="1">
              <a:off x="6988175" y="2643822"/>
              <a:ext cx="344488" cy="871538"/>
            </a:xfrm>
            <a:prstGeom prst="straightConnector1">
              <a:avLst/>
            </a:prstGeom>
            <a:ln w="1270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C447EB99-7270-47F5-92AB-26DFF026DBBE}" type="slidenum">
              <a:rPr lang="en-US" altLang="en-US" sz="1400"/>
              <a:pPr eaLnBrk="1" hangingPunct="1"/>
              <a:t>12</a:t>
            </a:fld>
            <a:endParaRPr lang="en-US" altLang="en-US" sz="1400"/>
          </a:p>
        </p:txBody>
      </p:sp>
      <p:sp>
        <p:nvSpPr>
          <p:cNvPr id="24579"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Review Info and Agree to Terms</a:t>
            </a:r>
          </a:p>
        </p:txBody>
      </p:sp>
      <p:sp>
        <p:nvSpPr>
          <p:cNvPr id="8" name="TextBox 7"/>
          <p:cNvSpPr txBox="1"/>
          <p:nvPr/>
        </p:nvSpPr>
        <p:spPr>
          <a:xfrm>
            <a:off x="4648200" y="1219200"/>
            <a:ext cx="3962400" cy="3354388"/>
          </a:xfrm>
          <a:prstGeom prst="rect">
            <a:avLst/>
          </a:prstGeom>
          <a:noFill/>
        </p:spPr>
        <p:txBody>
          <a:bodyPr>
            <a:spAutoFit/>
          </a:bodyPr>
          <a:lstStyle/>
          <a:p>
            <a:pPr marL="171450" indent="-171450">
              <a:spcAft>
                <a:spcPts val="1200"/>
              </a:spcAft>
              <a:buFont typeface="Arial" panose="020B0604020202020204" pitchFamily="34" charset="0"/>
              <a:buChar char="•"/>
              <a:defRPr/>
            </a:pPr>
            <a:r>
              <a:rPr lang="en-US" sz="2400" dirty="0">
                <a:solidFill>
                  <a:schemeClr val="tx2">
                    <a:lumMod val="50000"/>
                  </a:schemeClr>
                </a:solidFill>
              </a:rPr>
              <a:t>Review and confirm your information.</a:t>
            </a:r>
          </a:p>
          <a:p>
            <a:pPr marL="171450" indent="-171450">
              <a:spcAft>
                <a:spcPts val="1200"/>
              </a:spcAft>
              <a:buFont typeface="Arial" panose="020B0604020202020204" pitchFamily="34" charset="0"/>
              <a:buChar char="•"/>
              <a:defRPr/>
            </a:pPr>
            <a:r>
              <a:rPr lang="en-US" sz="2400" dirty="0">
                <a:solidFill>
                  <a:schemeClr val="tx2">
                    <a:lumMod val="50000"/>
                  </a:schemeClr>
                </a:solidFill>
              </a:rPr>
              <a:t>If you need to make a correction, use the “Previous” button.</a:t>
            </a:r>
          </a:p>
          <a:p>
            <a:pPr marL="171450" indent="-171450">
              <a:spcAft>
                <a:spcPts val="1200"/>
              </a:spcAft>
              <a:buFont typeface="Arial" panose="020B0604020202020204" pitchFamily="34" charset="0"/>
              <a:buChar char="•"/>
              <a:defRPr/>
            </a:pPr>
            <a:r>
              <a:rPr lang="en-US" sz="2400" dirty="0">
                <a:solidFill>
                  <a:schemeClr val="tx2">
                    <a:lumMod val="50000"/>
                  </a:schemeClr>
                </a:solidFill>
              </a:rPr>
              <a:t>Review and agree to the terms and conditions for using your FSA ID.</a:t>
            </a:r>
          </a:p>
        </p:txBody>
      </p:sp>
      <p:pic>
        <p:nvPicPr>
          <p:cNvPr id="24578" name="Picture 6" descr="Image of the “Review Your Information and Terms and Conditions” page on the FSA ID site."/>
          <p:cNvPicPr>
            <a:picLocks noChangeAspect="1" noChangeArrowheads="1"/>
          </p:cNvPicPr>
          <p:nvPr/>
        </p:nvPicPr>
        <p:blipFill>
          <a:blip r:embed="rId2">
            <a:extLst>
              <a:ext uri="{28A0092B-C50C-407E-A947-70E740481C1C}">
                <a14:useLocalDpi xmlns:a14="http://schemas.microsoft.com/office/drawing/2010/main" val="0"/>
              </a:ext>
            </a:extLst>
          </a:blip>
          <a:srcRect l="62524" t="9200" r="17412" b="5086"/>
          <a:stretch>
            <a:fillRect/>
          </a:stretch>
        </p:blipFill>
        <p:spPr bwMode="auto">
          <a:xfrm>
            <a:off x="762000" y="1060450"/>
            <a:ext cx="3784600" cy="56149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descr="13"/>
          <p:cNvSpPr>
            <a:spLocks noChangeArrowheads="1"/>
          </p:cNvSpPr>
          <p:nvPr/>
        </p:nvSpPr>
        <p:spPr bwMode="auto">
          <a:xfrm>
            <a:off x="492919" y="6402387"/>
            <a:ext cx="3698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11082F91-16C8-4211-809A-091FE732AC8A}" type="slidenum">
              <a:rPr lang="en-US" altLang="en-US" sz="1400">
                <a:solidFill>
                  <a:srgbClr val="000000"/>
                </a:solidFill>
              </a:rPr>
              <a:pPr eaLnBrk="1" hangingPunct="1"/>
              <a:t>13</a:t>
            </a:fld>
            <a:endParaRPr lang="en-US" altLang="en-US" dirty="0"/>
          </a:p>
        </p:txBody>
      </p:sp>
      <p:sp>
        <p:nvSpPr>
          <p:cNvPr id="25602"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latin typeface="Arial" charset="0"/>
                <a:cs typeface="Arial" charset="0"/>
              </a:rPr>
              <a:t>Verify Your Mobile Phone Number</a:t>
            </a:r>
          </a:p>
        </p:txBody>
      </p:sp>
      <p:sp>
        <p:nvSpPr>
          <p:cNvPr id="6" name="TextBox 5"/>
          <p:cNvSpPr txBox="1"/>
          <p:nvPr/>
        </p:nvSpPr>
        <p:spPr>
          <a:xfrm>
            <a:off x="5326063" y="1236663"/>
            <a:ext cx="3505200" cy="4862512"/>
          </a:xfrm>
          <a:prstGeom prst="rect">
            <a:avLst/>
          </a:prstGeom>
          <a:noFill/>
        </p:spPr>
        <p:txBody>
          <a:bodyPr>
            <a:spAutoFit/>
          </a:bodyPr>
          <a:lstStyle/>
          <a:p>
            <a:pPr marL="171450" indent="-171450">
              <a:buFont typeface="Arial" panose="020B0604020202020204" pitchFamily="34" charset="0"/>
              <a:buChar char="•"/>
              <a:defRPr/>
            </a:pPr>
            <a:r>
              <a:rPr lang="en-US" sz="1500" dirty="0">
                <a:solidFill>
                  <a:schemeClr val="tx2">
                    <a:lumMod val="50000"/>
                  </a:schemeClr>
                </a:solidFill>
              </a:rPr>
              <a:t>If you provided a mobile phone number, then you’ll be taken to the Mobile Phone Number Verification page.</a:t>
            </a:r>
          </a:p>
          <a:p>
            <a:pPr marL="171450" indent="-171450">
              <a:buFont typeface="Arial" panose="020B0604020202020204" pitchFamily="34" charset="0"/>
              <a:buChar char="•"/>
              <a:defRPr/>
            </a:pPr>
            <a:r>
              <a:rPr lang="en-US" sz="1500" dirty="0">
                <a:solidFill>
                  <a:schemeClr val="tx2">
                    <a:lumMod val="50000"/>
                  </a:schemeClr>
                </a:solidFill>
              </a:rPr>
              <a:t>Once you verify your mobile phone number, you can use your mobile phone to unlock your account, retrieve your username, or reset your password.</a:t>
            </a:r>
          </a:p>
          <a:p>
            <a:pPr marL="171450" indent="-171450">
              <a:spcAft>
                <a:spcPts val="1200"/>
              </a:spcAft>
              <a:buFont typeface="Arial" panose="020B0604020202020204" pitchFamily="34" charset="0"/>
              <a:buChar char="•"/>
              <a:defRPr/>
            </a:pPr>
            <a:r>
              <a:rPr lang="en-US" sz="1500" dirty="0">
                <a:solidFill>
                  <a:schemeClr val="tx2">
                    <a:lumMod val="50000"/>
                  </a:schemeClr>
                </a:solidFill>
              </a:rPr>
              <a:t>You can also continue without verifying.</a:t>
            </a:r>
          </a:p>
          <a:p>
            <a:pPr>
              <a:defRPr/>
            </a:pPr>
            <a:r>
              <a:rPr lang="en-US" sz="1500" b="1" u="sng" dirty="0">
                <a:solidFill>
                  <a:schemeClr val="tx2">
                    <a:lumMod val="50000"/>
                  </a:schemeClr>
                </a:solidFill>
              </a:rPr>
              <a:t>How to Verify Your Mobile Phone Number</a:t>
            </a:r>
          </a:p>
          <a:p>
            <a:pPr marL="171450" indent="-171450">
              <a:buFont typeface="Arial" panose="020B0604020202020204" pitchFamily="34" charset="0"/>
              <a:buChar char="•"/>
              <a:defRPr/>
            </a:pPr>
            <a:r>
              <a:rPr lang="en-US" sz="1500" dirty="0">
                <a:solidFill>
                  <a:schemeClr val="tx2">
                    <a:lumMod val="50000"/>
                  </a:schemeClr>
                </a:solidFill>
              </a:rPr>
              <a:t>Do not close the Mobile Phone Number Verification page.</a:t>
            </a:r>
          </a:p>
          <a:p>
            <a:pPr marL="171450" indent="-171450">
              <a:buFont typeface="Arial" panose="020B0604020202020204" pitchFamily="34" charset="0"/>
              <a:buChar char="•"/>
              <a:defRPr/>
            </a:pPr>
            <a:r>
              <a:rPr lang="en-US" sz="1500" dirty="0">
                <a:solidFill>
                  <a:schemeClr val="tx2">
                    <a:lumMod val="50000"/>
                  </a:schemeClr>
                </a:solidFill>
              </a:rPr>
              <a:t>You’ll receive a text message with a secure code.</a:t>
            </a:r>
          </a:p>
          <a:p>
            <a:pPr marL="171450" indent="-171450">
              <a:buFont typeface="Arial" panose="020B0604020202020204" pitchFamily="34" charset="0"/>
              <a:buChar char="•"/>
              <a:defRPr/>
            </a:pPr>
            <a:r>
              <a:rPr lang="en-US" sz="1500" dirty="0">
                <a:solidFill>
                  <a:schemeClr val="tx2">
                    <a:lumMod val="50000"/>
                  </a:schemeClr>
                </a:solidFill>
              </a:rPr>
              <a:t>The text message will include a six-digit numeric code that you will enter in the “Secure Code” data field.</a:t>
            </a:r>
          </a:p>
        </p:txBody>
      </p:sp>
      <p:sp>
        <p:nvSpPr>
          <p:cNvPr id="25611" name="TextBox 10"/>
          <p:cNvSpPr txBox="1">
            <a:spLocks noChangeArrowheads="1"/>
          </p:cNvSpPr>
          <p:nvPr/>
        </p:nvSpPr>
        <p:spPr bwMode="auto">
          <a:xfrm>
            <a:off x="1222375" y="5888038"/>
            <a:ext cx="391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b="1" dirty="0">
                <a:solidFill>
                  <a:srgbClr val="800000"/>
                </a:solidFill>
              </a:rPr>
              <a:t>Text Message  With Your Secure Code</a:t>
            </a:r>
          </a:p>
        </p:txBody>
      </p:sp>
      <p:grpSp>
        <p:nvGrpSpPr>
          <p:cNvPr id="12" name="Group 11" descr="Example of the “Your FSA ID temporary secure code” text message with the secure code circled."/>
          <p:cNvGrpSpPr/>
          <p:nvPr/>
        </p:nvGrpSpPr>
        <p:grpSpPr>
          <a:xfrm>
            <a:off x="430213" y="3263900"/>
            <a:ext cx="2705100" cy="2624138"/>
            <a:chOff x="430213" y="3263900"/>
            <a:chExt cx="2705100" cy="2624138"/>
          </a:xfrm>
        </p:grpSpPr>
        <p:grpSp>
          <p:nvGrpSpPr>
            <p:cNvPr id="9" name="Group 8"/>
            <p:cNvGrpSpPr/>
            <p:nvPr/>
          </p:nvGrpSpPr>
          <p:grpSpPr>
            <a:xfrm>
              <a:off x="430213" y="3524250"/>
              <a:ext cx="2705100" cy="2363788"/>
              <a:chOff x="430213" y="3524250"/>
              <a:chExt cx="2705100" cy="2363788"/>
            </a:xfrm>
          </p:grpSpPr>
          <p:pic>
            <p:nvPicPr>
              <p:cNvPr id="25606" name="Picture 6" descr="Example of the “Your FSA ID temporary secure code” text message with the secure code circl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213" y="4802188"/>
                <a:ext cx="2705100" cy="10858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bwMode="auto">
              <a:xfrm>
                <a:off x="990600" y="5024438"/>
                <a:ext cx="558800" cy="304800"/>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8" name="Straight Arrow Connector 7"/>
              <p:cNvCxnSpPr>
                <a:endCxn id="10" idx="3"/>
              </p:cNvCxnSpPr>
              <p:nvPr/>
            </p:nvCxnSpPr>
            <p:spPr bwMode="auto">
              <a:xfrm flipV="1">
                <a:off x="1249363" y="3524250"/>
                <a:ext cx="1365250" cy="1484313"/>
              </a:xfrm>
              <a:prstGeom prst="straightConnector1">
                <a:avLst/>
              </a:prstGeom>
              <a:ln w="1270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
          <p:nvSpPr>
            <p:cNvPr id="10" name="Oval 9"/>
            <p:cNvSpPr/>
            <p:nvPr/>
          </p:nvSpPr>
          <p:spPr bwMode="auto">
            <a:xfrm>
              <a:off x="2532063" y="3263900"/>
              <a:ext cx="558800" cy="304800"/>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25610" name="TextBox 2"/>
          <p:cNvSpPr txBox="1">
            <a:spLocks noChangeArrowheads="1"/>
          </p:cNvSpPr>
          <p:nvPr/>
        </p:nvSpPr>
        <p:spPr bwMode="auto">
          <a:xfrm>
            <a:off x="1744663" y="1082675"/>
            <a:ext cx="358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400" b="1" dirty="0">
                <a:solidFill>
                  <a:srgbClr val="800000"/>
                </a:solidFill>
              </a:rPr>
              <a:t>Mobile Phone Number Verification Page</a:t>
            </a:r>
          </a:p>
        </p:txBody>
      </p:sp>
      <p:pic>
        <p:nvPicPr>
          <p:cNvPr id="25603" name="Picture 2" descr="Image of the “Verify Your Mobile Phone Number” page on the FSA ID site with the “Secure Code” box circled. "/>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52682" t="23637" r="5891" b="5182"/>
          <a:stretch>
            <a:fillRect/>
          </a:stretch>
        </p:blipFill>
        <p:spPr bwMode="auto">
          <a:xfrm>
            <a:off x="292100" y="1349375"/>
            <a:ext cx="5003800" cy="3200400"/>
          </a:xfrm>
          <a:noFill/>
          <a:ln>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6539F2C1-8BA8-4E06-85BC-1A4E30393CA2}" type="slidenum">
              <a:rPr lang="en-US" altLang="en-US" sz="1400"/>
              <a:pPr eaLnBrk="1" hangingPunct="1"/>
              <a:t>14</a:t>
            </a:fld>
            <a:endParaRPr lang="en-US" altLang="en-US" sz="1400"/>
          </a:p>
        </p:txBody>
      </p:sp>
      <p:sp>
        <p:nvSpPr>
          <p:cNvPr id="26626" name="Title 1"/>
          <p:cNvSpPr>
            <a:spLocks noGrp="1"/>
          </p:cNvSpPr>
          <p:nvPr>
            <p:ph type="title"/>
          </p:nvPr>
        </p:nvSpPr>
        <p:spPr bwMode="auto">
          <a:xfrm>
            <a:off x="457200" y="304800"/>
            <a:ext cx="815340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Verify Your Email </a:t>
            </a:r>
          </a:p>
        </p:txBody>
      </p:sp>
      <p:sp>
        <p:nvSpPr>
          <p:cNvPr id="8" name="TextBox 7"/>
          <p:cNvSpPr txBox="1"/>
          <p:nvPr/>
        </p:nvSpPr>
        <p:spPr>
          <a:xfrm>
            <a:off x="5449888" y="1077913"/>
            <a:ext cx="3313112" cy="5554662"/>
          </a:xfrm>
          <a:prstGeom prst="rect">
            <a:avLst/>
          </a:prstGeom>
          <a:noFill/>
        </p:spPr>
        <p:txBody>
          <a:bodyPr>
            <a:spAutoFit/>
          </a:bodyPr>
          <a:lstStyle/>
          <a:p>
            <a:pPr marL="171450" indent="-171450">
              <a:buFont typeface="Arial" panose="020B0604020202020204" pitchFamily="34" charset="0"/>
              <a:buChar char="•"/>
              <a:defRPr/>
            </a:pPr>
            <a:r>
              <a:rPr lang="en-US" sz="1500" dirty="0">
                <a:solidFill>
                  <a:schemeClr val="tx2">
                    <a:lumMod val="50000"/>
                  </a:schemeClr>
                </a:solidFill>
              </a:rPr>
              <a:t>If you provided an email address, then you’ll be taken to the Email Verification page.</a:t>
            </a:r>
          </a:p>
          <a:p>
            <a:pPr marL="171450" indent="-171450">
              <a:buFont typeface="Arial" panose="020B0604020202020204" pitchFamily="34" charset="0"/>
              <a:buChar char="•"/>
              <a:defRPr/>
            </a:pPr>
            <a:r>
              <a:rPr lang="en-US" sz="1500" dirty="0">
                <a:solidFill>
                  <a:schemeClr val="tx2">
                    <a:lumMod val="50000"/>
                  </a:schemeClr>
                </a:solidFill>
              </a:rPr>
              <a:t>Once you verify your email, you can use your email address as your username when logging in to Department of Education websites.</a:t>
            </a:r>
          </a:p>
          <a:p>
            <a:pPr marL="171450" indent="-171450">
              <a:spcAft>
                <a:spcPts val="1200"/>
              </a:spcAft>
              <a:buFont typeface="Arial" panose="020B0604020202020204" pitchFamily="34" charset="0"/>
              <a:buChar char="•"/>
              <a:defRPr/>
            </a:pPr>
            <a:r>
              <a:rPr lang="en-US" sz="1500" dirty="0">
                <a:solidFill>
                  <a:schemeClr val="tx2">
                    <a:lumMod val="50000"/>
                  </a:schemeClr>
                </a:solidFill>
              </a:rPr>
              <a:t>You can also continue without verifying.</a:t>
            </a:r>
          </a:p>
          <a:p>
            <a:pPr>
              <a:defRPr/>
            </a:pPr>
            <a:r>
              <a:rPr lang="en-US" sz="1500" b="1" u="sng" dirty="0">
                <a:solidFill>
                  <a:schemeClr val="tx2">
                    <a:lumMod val="50000"/>
                  </a:schemeClr>
                </a:solidFill>
              </a:rPr>
              <a:t>How to Verify Your Email</a:t>
            </a:r>
          </a:p>
          <a:p>
            <a:pPr marL="171450" indent="-171450">
              <a:buFont typeface="Arial" panose="020B0604020202020204" pitchFamily="34" charset="0"/>
              <a:buChar char="•"/>
              <a:defRPr/>
            </a:pPr>
            <a:r>
              <a:rPr lang="en-US" sz="1500" dirty="0">
                <a:solidFill>
                  <a:schemeClr val="tx2">
                    <a:lumMod val="50000"/>
                  </a:schemeClr>
                </a:solidFill>
              </a:rPr>
              <a:t>Do not close the Email Verification page.</a:t>
            </a:r>
          </a:p>
          <a:p>
            <a:pPr marL="171450" indent="-171450">
              <a:buFont typeface="Arial" panose="020B0604020202020204" pitchFamily="34" charset="0"/>
              <a:buChar char="•"/>
              <a:defRPr/>
            </a:pPr>
            <a:r>
              <a:rPr lang="en-US" sz="1500" dirty="0">
                <a:solidFill>
                  <a:schemeClr val="tx2">
                    <a:lumMod val="50000"/>
                  </a:schemeClr>
                </a:solidFill>
              </a:rPr>
              <a:t>You’ll receive an email with a secure code.</a:t>
            </a:r>
          </a:p>
          <a:p>
            <a:pPr marL="171450" indent="-171450">
              <a:buFont typeface="Arial" panose="020B0604020202020204" pitchFamily="34" charset="0"/>
              <a:buChar char="•"/>
              <a:defRPr/>
            </a:pPr>
            <a:r>
              <a:rPr lang="en-US" sz="1500" dirty="0">
                <a:solidFill>
                  <a:schemeClr val="tx2">
                    <a:lumMod val="50000"/>
                  </a:schemeClr>
                </a:solidFill>
              </a:rPr>
              <a:t>Log in to your email account using a different tab or browser window or another device.</a:t>
            </a:r>
          </a:p>
          <a:p>
            <a:pPr marL="171450" indent="-171450">
              <a:buFont typeface="Arial" panose="020B0604020202020204" pitchFamily="34" charset="0"/>
              <a:buChar char="•"/>
              <a:defRPr/>
            </a:pPr>
            <a:r>
              <a:rPr lang="en-US" sz="1500" dirty="0">
                <a:solidFill>
                  <a:schemeClr val="tx2">
                    <a:lumMod val="50000"/>
                  </a:schemeClr>
                </a:solidFill>
              </a:rPr>
              <a:t>Look for an email with the subject line, “Important: Your FSA ID E-mail Validation - Action Required.”</a:t>
            </a:r>
          </a:p>
          <a:p>
            <a:pPr marL="171450" indent="-171450">
              <a:buFont typeface="Arial" panose="020B0604020202020204" pitchFamily="34" charset="0"/>
              <a:buChar char="•"/>
              <a:defRPr/>
            </a:pPr>
            <a:r>
              <a:rPr lang="en-US" sz="1500" dirty="0">
                <a:solidFill>
                  <a:schemeClr val="tx2">
                    <a:lumMod val="50000"/>
                  </a:schemeClr>
                </a:solidFill>
              </a:rPr>
              <a:t>The email will include a six-digit numeric code that you will enter in the “Secure Code” data field.</a:t>
            </a:r>
          </a:p>
        </p:txBody>
      </p:sp>
      <p:grpSp>
        <p:nvGrpSpPr>
          <p:cNvPr id="2" name="Group 1" descr="Image of the “Verify Your Email Address” page on the FSA ID site with the “Secure Code” box circled. Example of the “Your FSA ID temporary secure code” email with the secure code circled."/>
          <p:cNvGrpSpPr/>
          <p:nvPr/>
        </p:nvGrpSpPr>
        <p:grpSpPr>
          <a:xfrm>
            <a:off x="371475" y="1163638"/>
            <a:ext cx="5133975" cy="5468937"/>
            <a:chOff x="371475" y="1163638"/>
            <a:chExt cx="5133975" cy="5468937"/>
          </a:xfrm>
        </p:grpSpPr>
        <p:pic>
          <p:nvPicPr>
            <p:cNvPr id="26632" name="Picture 12" descr="Example of the “Important: Your FSA ID E-mail Validation – Action Required” email with the secure code circled. "/>
            <p:cNvPicPr>
              <a:picLocks noChangeAspect="1" noChangeArrowheads="1"/>
            </p:cNvPicPr>
            <p:nvPr/>
          </p:nvPicPr>
          <p:blipFill>
            <a:blip r:embed="rId2">
              <a:extLst>
                <a:ext uri="{28A0092B-C50C-407E-A947-70E740481C1C}">
                  <a14:useLocalDpi xmlns:a14="http://schemas.microsoft.com/office/drawing/2010/main" val="0"/>
                </a:ext>
              </a:extLst>
            </a:blip>
            <a:srcRect l="14934" t="23047" r="21822" b="22656"/>
            <a:stretch>
              <a:fillRect/>
            </a:stretch>
          </p:blipFill>
          <p:spPr bwMode="auto">
            <a:xfrm>
              <a:off x="371475" y="4186238"/>
              <a:ext cx="5068888" cy="24463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633" name="Picture 13" descr="Image of the “Verify Your E-mail Address” page on the FSA ID site with the “Secure Code” box circled. Example of the “Important: Your FSA ID E-mail Validation – Action Required” email with the secure code circled.&#10;"/>
            <p:cNvPicPr>
              <a:picLocks noChangeAspect="1" noChangeArrowheads="1"/>
            </p:cNvPicPr>
            <p:nvPr/>
          </p:nvPicPr>
          <p:blipFill>
            <a:blip r:embed="rId3">
              <a:extLst>
                <a:ext uri="{28A0092B-C50C-407E-A947-70E740481C1C}">
                  <a14:useLocalDpi xmlns:a14="http://schemas.microsoft.com/office/drawing/2010/main" val="0"/>
                </a:ext>
              </a:extLst>
            </a:blip>
            <a:srcRect l="52594" t="25027" r="8522" b="6628"/>
            <a:stretch>
              <a:fillRect/>
            </a:stretch>
          </p:blipFill>
          <p:spPr bwMode="auto">
            <a:xfrm>
              <a:off x="561975" y="1235075"/>
              <a:ext cx="4762500" cy="2884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Oval 9"/>
            <p:cNvSpPr/>
            <p:nvPr/>
          </p:nvSpPr>
          <p:spPr bwMode="auto">
            <a:xfrm>
              <a:off x="2943225" y="3371850"/>
              <a:ext cx="609600" cy="304800"/>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12" name="Straight Arrow Connector 11"/>
            <p:cNvCxnSpPr>
              <a:stCxn id="9" idx="0"/>
              <a:endCxn id="10" idx="3"/>
            </p:cNvCxnSpPr>
            <p:nvPr/>
          </p:nvCxnSpPr>
          <p:spPr bwMode="auto">
            <a:xfrm flipV="1">
              <a:off x="865188" y="3632200"/>
              <a:ext cx="2166937" cy="1422400"/>
            </a:xfrm>
            <a:prstGeom prst="straightConnector1">
              <a:avLst/>
            </a:prstGeom>
            <a:ln w="12700">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26636" name="TextBox 2"/>
            <p:cNvSpPr txBox="1">
              <a:spLocks noChangeArrowheads="1"/>
            </p:cNvSpPr>
            <p:nvPr/>
          </p:nvSpPr>
          <p:spPr bwMode="auto">
            <a:xfrm>
              <a:off x="2047875" y="1163638"/>
              <a:ext cx="3124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b="1" dirty="0">
                  <a:solidFill>
                    <a:srgbClr val="800000"/>
                  </a:solidFill>
                </a:rPr>
                <a:t>Email Verification Page</a:t>
              </a:r>
            </a:p>
          </p:txBody>
        </p:sp>
        <p:sp>
          <p:nvSpPr>
            <p:cNvPr id="26637" name="TextBox 10"/>
            <p:cNvSpPr txBox="1">
              <a:spLocks noChangeArrowheads="1"/>
            </p:cNvSpPr>
            <p:nvPr/>
          </p:nvSpPr>
          <p:spPr bwMode="auto">
            <a:xfrm>
              <a:off x="2381250" y="4691063"/>
              <a:ext cx="3124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b="1" dirty="0">
                  <a:solidFill>
                    <a:srgbClr val="800000"/>
                  </a:solidFill>
                </a:rPr>
                <a:t>Email With Your Secure Code</a:t>
              </a:r>
            </a:p>
          </p:txBody>
        </p:sp>
        <p:sp>
          <p:nvSpPr>
            <p:cNvPr id="9" name="Oval 8"/>
            <p:cNvSpPr/>
            <p:nvPr/>
          </p:nvSpPr>
          <p:spPr bwMode="auto">
            <a:xfrm>
              <a:off x="560388" y="5054600"/>
              <a:ext cx="609600" cy="304800"/>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9B45A7EC-29DB-46C8-94B1-E8659FF9BC2B}" type="slidenum">
              <a:rPr lang="en-US" altLang="en-US" sz="1400"/>
              <a:pPr eaLnBrk="1" hangingPunct="1"/>
              <a:t>15</a:t>
            </a:fld>
            <a:endParaRPr lang="en-US" altLang="en-US" sz="1400"/>
          </a:p>
        </p:txBody>
      </p:sp>
      <p:sp>
        <p:nvSpPr>
          <p:cNvPr id="27650" name="Title 1"/>
          <p:cNvSpPr>
            <a:spLocks noGrp="1"/>
          </p:cNvSpPr>
          <p:nvPr>
            <p:ph type="title"/>
          </p:nvPr>
        </p:nvSpPr>
        <p:spPr bwMode="auto">
          <a:xfrm>
            <a:off x="457200" y="304800"/>
            <a:ext cx="815340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Your FSA ID is created!</a:t>
            </a:r>
          </a:p>
        </p:txBody>
      </p:sp>
      <p:sp>
        <p:nvSpPr>
          <p:cNvPr id="8" name="TextBox 7"/>
          <p:cNvSpPr txBox="1"/>
          <p:nvPr/>
        </p:nvSpPr>
        <p:spPr>
          <a:xfrm>
            <a:off x="5867400" y="1219200"/>
            <a:ext cx="2895600" cy="5186363"/>
          </a:xfrm>
          <a:prstGeom prst="rect">
            <a:avLst/>
          </a:prstGeom>
          <a:noFill/>
        </p:spPr>
        <p:txBody>
          <a:bodyPr>
            <a:spAutoFit/>
          </a:bodyPr>
          <a:lstStyle/>
          <a:p>
            <a:pPr marL="171450" indent="-171450">
              <a:buFont typeface="Arial" panose="020B0604020202020204" pitchFamily="34" charset="0"/>
              <a:buChar char="•"/>
              <a:defRPr/>
            </a:pPr>
            <a:r>
              <a:rPr lang="en-US" sz="1500" dirty="0">
                <a:solidFill>
                  <a:schemeClr val="tx2">
                    <a:lumMod val="50000"/>
                  </a:schemeClr>
                </a:solidFill>
              </a:rPr>
              <a:t>Your FSA ID was created.</a:t>
            </a:r>
          </a:p>
          <a:p>
            <a:pPr marL="171450" indent="-171450">
              <a:buFont typeface="Arial" panose="020B0604020202020204" pitchFamily="34" charset="0"/>
              <a:buChar char="•"/>
              <a:defRPr/>
            </a:pPr>
            <a:r>
              <a:rPr lang="en-US" sz="1500" dirty="0">
                <a:solidFill>
                  <a:schemeClr val="tx2">
                    <a:lumMod val="50000"/>
                  </a:schemeClr>
                </a:solidFill>
              </a:rPr>
              <a:t>If you provided an email address, then you’ll receive a confirmation email.</a:t>
            </a:r>
          </a:p>
          <a:p>
            <a:pPr marL="171450" indent="-171450">
              <a:buFont typeface="Arial" panose="020B0604020202020204" pitchFamily="34" charset="0"/>
              <a:buChar char="•"/>
              <a:defRPr/>
            </a:pPr>
            <a:endParaRPr lang="en-US" sz="1500" dirty="0">
              <a:solidFill>
                <a:schemeClr val="tx2">
                  <a:lumMod val="50000"/>
                </a:schemeClr>
              </a:solidFill>
            </a:endParaRPr>
          </a:p>
          <a:p>
            <a:pPr>
              <a:defRPr/>
            </a:pPr>
            <a:r>
              <a:rPr lang="en-US" sz="1500" b="1" u="sng" dirty="0">
                <a:solidFill>
                  <a:schemeClr val="tx2">
                    <a:lumMod val="50000"/>
                  </a:schemeClr>
                </a:solidFill>
              </a:rPr>
              <a:t>Using Your FSA ID</a:t>
            </a:r>
          </a:p>
          <a:p>
            <a:pPr marL="171450" indent="-171450">
              <a:buFont typeface="Arial" panose="020B0604020202020204" pitchFamily="34" charset="0"/>
              <a:buChar char="•"/>
              <a:defRPr/>
            </a:pPr>
            <a:r>
              <a:rPr lang="en-US" sz="1500" dirty="0">
                <a:solidFill>
                  <a:schemeClr val="tx2">
                    <a:lumMod val="50000"/>
                  </a:schemeClr>
                </a:solidFill>
              </a:rPr>
              <a:t>You can log in to fafsa.gov and complete, sign, and submit a new (original) FAFSA</a:t>
            </a:r>
            <a:r>
              <a:rPr lang="en-US" sz="1500" baseline="30000" dirty="0">
                <a:solidFill>
                  <a:schemeClr val="tx2">
                    <a:lumMod val="50000"/>
                  </a:schemeClr>
                </a:solidFill>
              </a:rPr>
              <a:t>®</a:t>
            </a:r>
            <a:r>
              <a:rPr lang="en-US" sz="1500" dirty="0">
                <a:solidFill>
                  <a:schemeClr val="tx2">
                    <a:lumMod val="50000"/>
                  </a:schemeClr>
                </a:solidFill>
              </a:rPr>
              <a:t> form.</a:t>
            </a:r>
          </a:p>
          <a:p>
            <a:pPr marL="171450" indent="-171450">
              <a:buFont typeface="Arial" panose="020B0604020202020204" pitchFamily="34" charset="0"/>
              <a:buChar char="•"/>
              <a:defRPr/>
            </a:pPr>
            <a:r>
              <a:rPr lang="en-US" sz="1500" dirty="0">
                <a:solidFill>
                  <a:schemeClr val="tx2">
                    <a:lumMod val="50000"/>
                  </a:schemeClr>
                </a:solidFill>
              </a:rPr>
              <a:t>Your info will be sent to the Social Security Administration (</a:t>
            </a:r>
            <a:r>
              <a:rPr lang="en-US" sz="1500" dirty="0" err="1">
                <a:solidFill>
                  <a:schemeClr val="tx2">
                    <a:lumMod val="50000"/>
                  </a:schemeClr>
                </a:solidFill>
              </a:rPr>
              <a:t>SSA</a:t>
            </a:r>
            <a:r>
              <a:rPr lang="en-US" sz="1500" dirty="0">
                <a:solidFill>
                  <a:schemeClr val="tx2">
                    <a:lumMod val="50000"/>
                  </a:schemeClr>
                </a:solidFill>
              </a:rPr>
              <a:t>) for confirmation.</a:t>
            </a:r>
          </a:p>
          <a:p>
            <a:pPr marL="171450" indent="-171450">
              <a:buFont typeface="Arial" panose="020B0604020202020204" pitchFamily="34" charset="0"/>
              <a:buChar char="•"/>
              <a:defRPr/>
            </a:pPr>
            <a:r>
              <a:rPr lang="en-US" sz="1500" dirty="0">
                <a:solidFill>
                  <a:schemeClr val="tx2">
                    <a:lumMod val="50000"/>
                  </a:schemeClr>
                </a:solidFill>
              </a:rPr>
              <a:t>SSA review will take 1</a:t>
            </a:r>
            <a:r>
              <a:rPr lang="en-US" sz="1600" dirty="0"/>
              <a:t>–</a:t>
            </a:r>
            <a:r>
              <a:rPr lang="en-US" sz="1500" dirty="0">
                <a:solidFill>
                  <a:schemeClr val="tx2">
                    <a:lumMod val="50000"/>
                  </a:schemeClr>
                </a:solidFill>
              </a:rPr>
              <a:t>3 days.</a:t>
            </a:r>
          </a:p>
          <a:p>
            <a:pPr marL="171450" indent="-171450">
              <a:buFont typeface="Arial" panose="020B0604020202020204" pitchFamily="34" charset="0"/>
              <a:buChar char="•"/>
              <a:defRPr/>
            </a:pPr>
            <a:r>
              <a:rPr lang="en-US" sz="1500" dirty="0">
                <a:solidFill>
                  <a:schemeClr val="tx2">
                    <a:lumMod val="50000"/>
                  </a:schemeClr>
                </a:solidFill>
              </a:rPr>
              <a:t>Until your info is verified, you won’t be able to take certain actions, such as correcting your FAFSA</a:t>
            </a:r>
            <a:r>
              <a:rPr lang="en-US" sz="1500" baseline="30000" dirty="0">
                <a:solidFill>
                  <a:schemeClr val="tx2">
                    <a:lumMod val="50000"/>
                  </a:schemeClr>
                </a:solidFill>
              </a:rPr>
              <a:t> </a:t>
            </a:r>
            <a:r>
              <a:rPr lang="en-US" sz="1500" dirty="0">
                <a:solidFill>
                  <a:schemeClr val="tx2">
                    <a:lumMod val="50000"/>
                  </a:schemeClr>
                </a:solidFill>
              </a:rPr>
              <a:t>form,  submitting a renewal FAFSA</a:t>
            </a:r>
            <a:r>
              <a:rPr lang="en-US" sz="1500" baseline="30000" dirty="0">
                <a:solidFill>
                  <a:schemeClr val="tx2">
                    <a:lumMod val="50000"/>
                  </a:schemeClr>
                </a:solidFill>
              </a:rPr>
              <a:t> </a:t>
            </a:r>
            <a:r>
              <a:rPr lang="en-US" sz="1500" dirty="0">
                <a:solidFill>
                  <a:schemeClr val="tx2">
                    <a:lumMod val="50000"/>
                  </a:schemeClr>
                </a:solidFill>
              </a:rPr>
              <a:t>form, or signing a </a:t>
            </a:r>
            <a:r>
              <a:rPr lang="en-US" sz="1500" i="1" dirty="0">
                <a:solidFill>
                  <a:schemeClr val="tx2">
                    <a:lumMod val="50000"/>
                  </a:schemeClr>
                </a:solidFill>
              </a:rPr>
              <a:t>Master Promissory Note</a:t>
            </a:r>
            <a:r>
              <a:rPr lang="en-US" sz="1500" dirty="0">
                <a:solidFill>
                  <a:schemeClr val="tx2">
                    <a:lumMod val="50000"/>
                  </a:schemeClr>
                </a:solidFill>
              </a:rPr>
              <a:t>.</a:t>
            </a:r>
            <a:endParaRPr lang="en-US" sz="1500" b="1" u="sng" dirty="0">
              <a:solidFill>
                <a:schemeClr val="tx2">
                  <a:lumMod val="50000"/>
                </a:schemeClr>
              </a:solidFill>
            </a:endParaRPr>
          </a:p>
        </p:txBody>
      </p:sp>
      <p:pic>
        <p:nvPicPr>
          <p:cNvPr id="27653" name="Picture 6" descr="Image of the “FSA ID Created” page on the FSA ID site."/>
          <p:cNvPicPr>
            <a:picLocks noChangeAspect="1" noChangeArrowheads="1"/>
          </p:cNvPicPr>
          <p:nvPr/>
        </p:nvPicPr>
        <p:blipFill>
          <a:blip r:embed="rId3">
            <a:extLst>
              <a:ext uri="{28A0092B-C50C-407E-A947-70E740481C1C}">
                <a14:useLocalDpi xmlns:a14="http://schemas.microsoft.com/office/drawing/2010/main" val="0"/>
              </a:ext>
            </a:extLst>
          </a:blip>
          <a:srcRect l="56738" t="9258" r="11452" b="5373"/>
          <a:stretch>
            <a:fillRect/>
          </a:stretch>
        </p:blipFill>
        <p:spPr bwMode="auto">
          <a:xfrm>
            <a:off x="473075" y="1301750"/>
            <a:ext cx="5410200" cy="50053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4FCDAD69-7271-4882-95E2-FBDB4C360054}" type="slidenum">
              <a:rPr lang="en-US" altLang="en-US" sz="1400"/>
              <a:pPr eaLnBrk="1" hangingPunct="1"/>
              <a:t>16</a:t>
            </a:fld>
            <a:endParaRPr lang="en-US" altLang="en-US" sz="1400"/>
          </a:p>
        </p:txBody>
      </p:sp>
      <p:sp>
        <p:nvSpPr>
          <p:cNvPr id="28674" name="Title 1"/>
          <p:cNvSpPr>
            <a:spLocks noGrp="1"/>
          </p:cNvSpPr>
          <p:nvPr>
            <p:ph type="title"/>
          </p:nvPr>
        </p:nvSpPr>
        <p:spPr bwMode="auto">
          <a:xfrm>
            <a:off x="457200" y="342900"/>
            <a:ext cx="8345488"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latin typeface="Arial" charset="0"/>
                <a:cs typeface="Arial" charset="0"/>
              </a:rPr>
              <a:t>Social Security Administration Matching</a:t>
            </a:r>
          </a:p>
        </p:txBody>
      </p:sp>
      <p:sp>
        <p:nvSpPr>
          <p:cNvPr id="28675" name="TextBox 5"/>
          <p:cNvSpPr txBox="1">
            <a:spLocks noChangeArrowheads="1"/>
          </p:cNvSpPr>
          <p:nvPr/>
        </p:nvSpPr>
        <p:spPr bwMode="auto">
          <a:xfrm>
            <a:off x="457200" y="1143000"/>
            <a:ext cx="82169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spcAft>
                <a:spcPts val="1200"/>
              </a:spcAft>
              <a:buFont typeface="Arial" charset="0"/>
              <a:buChar char="•"/>
            </a:pPr>
            <a:r>
              <a:rPr lang="en-US" altLang="en-US" sz="2000">
                <a:latin typeface="Calibri" pitchFamily="34" charset="0"/>
              </a:rPr>
              <a:t>You should receive an email informing you of the results of the SSA review. If you did not provide an email when creating your FSA ID, you can check the status by logging in at FSAID.ed.gov using the “Manage My FSA ID” tab.</a:t>
            </a:r>
          </a:p>
          <a:p>
            <a:pPr eaLnBrk="1" hangingPunct="1">
              <a:buFont typeface="Arial" charset="0"/>
              <a:buChar char="•"/>
            </a:pPr>
            <a:r>
              <a:rPr lang="en-US" altLang="en-US" sz="2000">
                <a:latin typeface="Calibri" pitchFamily="34" charset="0"/>
              </a:rPr>
              <a:t>If there is an issue, log in at FSAID.ed.gov using the “Manage My FSA ID” tab and review/update your profile info. If your info is correct, you’ll need to contact the SSA (to find your local SSA office, call 1-800-772-1213 or go to ssa.gov).</a:t>
            </a:r>
          </a:p>
        </p:txBody>
      </p:sp>
      <p:pic>
        <p:nvPicPr>
          <p:cNvPr id="8" name="Picture 5" descr="Example of the “Important: Your Social Security (SSA) Results – Successful” email."/>
          <p:cNvPicPr>
            <a:picLocks noChangeAspect="1" noChangeArrowheads="1"/>
          </p:cNvPicPr>
          <p:nvPr/>
        </p:nvPicPr>
        <p:blipFill>
          <a:blip r:embed="rId2"/>
          <a:srcRect/>
          <a:stretch>
            <a:fillRect/>
          </a:stretch>
        </p:blipFill>
        <p:spPr bwMode="auto">
          <a:xfrm>
            <a:off x="457200" y="3649663"/>
            <a:ext cx="8216900" cy="2792412"/>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A6A6EDA0-8533-437A-9A4F-6A25DDF01958}" type="slidenum">
              <a:rPr lang="en-US" altLang="en-US" sz="1400"/>
              <a:pPr eaLnBrk="1" hangingPunct="1"/>
              <a:t>17</a:t>
            </a:fld>
            <a:endParaRPr lang="en-US" altLang="en-US" sz="1400"/>
          </a:p>
        </p:txBody>
      </p:sp>
      <p:sp>
        <p:nvSpPr>
          <p:cNvPr id="29698" name="Title 4"/>
          <p:cNvSpPr txBox="1">
            <a:spLocks/>
          </p:cNvSpPr>
          <p:nvPr/>
        </p:nvSpPr>
        <p:spPr bwMode="auto">
          <a:xfrm>
            <a:off x="1654175" y="1905000"/>
            <a:ext cx="52578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a:r>
              <a:rPr lang="en-US" altLang="en-US" sz="4400"/>
              <a:t>Where can you use your FSA 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3" name="Slide Number Placeholder 3"/>
          <p:cNvSpPr txBox="1">
            <a:spLocks/>
          </p:cNvSpPr>
          <p:nvPr/>
        </p:nvSpPr>
        <p:spPr bwMode="auto">
          <a:xfrm>
            <a:off x="8763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038EAF2B-F3AF-483D-B94C-46F193783D38}" type="slidenum">
              <a:rPr lang="en-US" altLang="en-US" sz="1400">
                <a:solidFill>
                  <a:srgbClr val="000000"/>
                </a:solidFill>
              </a:rPr>
              <a:pPr eaLnBrk="1" hangingPunct="1"/>
              <a:t>18</a:t>
            </a:fld>
            <a:endParaRPr lang="en-US" altLang="en-US" sz="1400">
              <a:solidFill>
                <a:srgbClr val="000000"/>
              </a:solidFill>
            </a:endParaRPr>
          </a:p>
        </p:txBody>
      </p:sp>
      <p:sp>
        <p:nvSpPr>
          <p:cNvPr id="30722" name="Title 1"/>
          <p:cNvSpPr>
            <a:spLocks noGrp="1"/>
          </p:cNvSpPr>
          <p:nvPr>
            <p:ph type="title"/>
          </p:nvPr>
        </p:nvSpPr>
        <p:spPr bwMode="auto">
          <a:xfrm>
            <a:off x="460375" y="304800"/>
            <a:ext cx="81502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Using Your FSA ID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51376810"/>
              </p:ext>
            </p:extLst>
          </p:nvPr>
        </p:nvGraphicFramePr>
        <p:xfrm>
          <a:off x="460375" y="1143000"/>
          <a:ext cx="8226425" cy="5227639"/>
        </p:xfrm>
        <a:graphic>
          <a:graphicData uri="http://schemas.openxmlformats.org/drawingml/2006/table">
            <a:tbl>
              <a:tblPr firstRow="1" bandRow="1">
                <a:tableStyleId>{5C22544A-7EE6-4342-B048-85BDC9FD1C3A}</a:tableStyleId>
              </a:tblPr>
              <a:tblGrid>
                <a:gridCol w="3059322">
                  <a:extLst>
                    <a:ext uri="{9D8B030D-6E8A-4147-A177-3AD203B41FA5}">
                      <a16:colId xmlns:a16="http://schemas.microsoft.com/office/drawing/2014/main" val="20000"/>
                    </a:ext>
                  </a:extLst>
                </a:gridCol>
                <a:gridCol w="5167103">
                  <a:extLst>
                    <a:ext uri="{9D8B030D-6E8A-4147-A177-3AD203B41FA5}">
                      <a16:colId xmlns:a16="http://schemas.microsoft.com/office/drawing/2014/main" val="20001"/>
                    </a:ext>
                  </a:extLst>
                </a:gridCol>
              </a:tblGrid>
              <a:tr h="370821">
                <a:tc>
                  <a:txBody>
                    <a:bodyPr/>
                    <a:lstStyle/>
                    <a:p>
                      <a:pPr algn="ctr"/>
                      <a:r>
                        <a:rPr lang="en-US" sz="1800" dirty="0"/>
                        <a:t>Website</a:t>
                      </a:r>
                    </a:p>
                  </a:txBody>
                  <a:tcPr marT="45717" marB="45717">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algn="ctr"/>
                      <a:r>
                        <a:rPr lang="en-US" sz="1800" dirty="0"/>
                        <a:t>What You</a:t>
                      </a:r>
                      <a:r>
                        <a:rPr lang="en-US" sz="1800" baseline="0" dirty="0"/>
                        <a:t> Can Do at the Site</a:t>
                      </a:r>
                      <a:endParaRPr lang="en-US" sz="1800" dirty="0"/>
                    </a:p>
                  </a:txBody>
                  <a:tcPr marT="45717" marB="45717">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10000"/>
                  </a:ext>
                </a:extLst>
              </a:tr>
              <a:tr h="1381898">
                <a:tc>
                  <a:txBody>
                    <a:bodyPr/>
                    <a:lstStyle/>
                    <a:p>
                      <a:r>
                        <a:rPr lang="en-US" sz="1400" dirty="0"/>
                        <a:t>fafsa.gov</a:t>
                      </a:r>
                    </a:p>
                  </a:txBody>
                  <a:tcPr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Electronically sign your (or your child's) FAFSA</a:t>
                      </a:r>
                      <a:r>
                        <a:rPr lang="en-US" sz="1400" baseline="30000" dirty="0">
                          <a:solidFill>
                            <a:schemeClr val="tx2">
                              <a:lumMod val="50000"/>
                            </a:schemeClr>
                          </a:solidFill>
                        </a:rPr>
                        <a:t>®</a:t>
                      </a:r>
                      <a:r>
                        <a:rPr lang="en-US" sz="1400" b="0" i="0" kern="1200" baseline="0" dirty="0">
                          <a:solidFill>
                            <a:schemeClr val="dk1"/>
                          </a:solidFill>
                          <a:effectLst/>
                          <a:latin typeface="+mn-lt"/>
                          <a:ea typeface="+mn-ea"/>
                          <a:cs typeface="+mn-cs"/>
                        </a:rPr>
                        <a:t> form.</a:t>
                      </a:r>
                      <a:endParaRPr lang="en-US" sz="1400" b="0" i="0" kern="1200" dirty="0">
                        <a:solidFill>
                          <a:schemeClr val="dk1"/>
                        </a:solidFill>
                        <a:effectLst/>
                        <a:latin typeface="+mn-lt"/>
                        <a:ea typeface="+mn-ea"/>
                        <a:cs typeface="+mn-cs"/>
                      </a:endParaRPr>
                    </a:p>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Prefill data in this year´s FAFSA  form if you filed a FAFSA form last year (Renewal FAFSA form).</a:t>
                      </a:r>
                    </a:p>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Make online corrections to an existing FAFSA form.</a:t>
                      </a:r>
                    </a:p>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View or print an online copy of your </a:t>
                      </a:r>
                      <a:r>
                        <a:rPr lang="en-US" sz="1400" b="0" i="1" kern="1200" dirty="0">
                          <a:solidFill>
                            <a:schemeClr val="dk1"/>
                          </a:solidFill>
                          <a:effectLst/>
                          <a:latin typeface="+mn-lt"/>
                          <a:ea typeface="+mn-ea"/>
                          <a:cs typeface="+mn-cs"/>
                        </a:rPr>
                        <a:t>Student Aid Report </a:t>
                      </a:r>
                      <a:r>
                        <a:rPr lang="en-US" sz="1400" b="0" i="0" kern="1200" dirty="0">
                          <a:solidFill>
                            <a:schemeClr val="dk1"/>
                          </a:solidFill>
                          <a:effectLst/>
                          <a:latin typeface="+mn-lt"/>
                          <a:ea typeface="+mn-ea"/>
                          <a:cs typeface="+mn-cs"/>
                        </a:rPr>
                        <a:t>(SAR).</a:t>
                      </a:r>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944932">
                <a:tc>
                  <a:txBody>
                    <a:bodyPr/>
                    <a:lstStyle/>
                    <a:p>
                      <a:r>
                        <a:rPr lang="en-US" sz="1400" b="0" i="0" kern="1200" dirty="0">
                          <a:solidFill>
                            <a:schemeClr val="tx1"/>
                          </a:solidFill>
                          <a:effectLst/>
                          <a:latin typeface="+mn-lt"/>
                          <a:ea typeface="+mn-ea"/>
                          <a:cs typeface="+mn-cs"/>
                        </a:rPr>
                        <a:t>“My Federal Student Aid” at </a:t>
                      </a:r>
                      <a:r>
                        <a:rPr lang="en-US" sz="1400" b="0" i="0" u="none" kern="1200" dirty="0">
                          <a:solidFill>
                            <a:schemeClr val="tx1"/>
                          </a:solidFill>
                          <a:effectLst/>
                          <a:latin typeface="+mn-lt"/>
                          <a:ea typeface="+mn-ea"/>
                          <a:cs typeface="+mn-cs"/>
                        </a:rPr>
                        <a:t>StudentAid.gov/login</a:t>
                      </a:r>
                      <a:r>
                        <a:rPr lang="en-US" sz="1400" b="0" i="0" kern="1200" dirty="0">
                          <a:solidFill>
                            <a:schemeClr val="tx1"/>
                          </a:solidFill>
                          <a:effectLst/>
                          <a:latin typeface="+mn-lt"/>
                          <a:ea typeface="+mn-ea"/>
                          <a:cs typeface="+mn-cs"/>
                        </a:rPr>
                        <a:t> or the National Student Loan Data System (NSLDS</a:t>
                      </a:r>
                      <a:r>
                        <a:rPr lang="en-US" sz="1400" b="0" i="0" kern="1200" baseline="30000" dirty="0">
                          <a:solidFill>
                            <a:schemeClr val="tx1"/>
                          </a:solidFill>
                          <a:effectLst/>
                          <a:latin typeface="+mn-lt"/>
                          <a:ea typeface="+mn-ea"/>
                          <a:cs typeface="+mn-cs"/>
                        </a:rPr>
                        <a:t>®</a:t>
                      </a:r>
                      <a:r>
                        <a:rPr lang="en-US" sz="1400" b="0" i="0" kern="1200" dirty="0">
                          <a:solidFill>
                            <a:schemeClr val="tx1"/>
                          </a:solidFill>
                          <a:effectLst/>
                          <a:latin typeface="+mn-lt"/>
                          <a:ea typeface="+mn-ea"/>
                          <a:cs typeface="+mn-cs"/>
                        </a:rPr>
                        <a:t>) site at </a:t>
                      </a:r>
                      <a:r>
                        <a:rPr lang="en-US" sz="1400" b="0" i="0" u="none" kern="1200" dirty="0">
                          <a:solidFill>
                            <a:schemeClr val="tx1"/>
                          </a:solidFill>
                          <a:effectLst/>
                          <a:latin typeface="+mn-lt"/>
                          <a:ea typeface="+mn-ea"/>
                          <a:cs typeface="+mn-cs"/>
                        </a:rPr>
                        <a:t>nslds.ed.gov</a:t>
                      </a:r>
                      <a:endParaRPr lang="en-US" sz="1400" u="none" dirty="0">
                        <a:solidFill>
                          <a:schemeClr val="tx1"/>
                        </a:solidFill>
                      </a:endParaRPr>
                    </a:p>
                  </a:txBody>
                  <a:tcPr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D395"/>
                    </a:solidFill>
                  </a:tcPr>
                </a:tc>
                <a:tc>
                  <a:txBody>
                    <a:bodyPr/>
                    <a:lstStyle/>
                    <a:p>
                      <a:pPr marL="285750" indent="-285750" fontAlgn="base">
                        <a:buFont typeface="Arial" panose="020B0604020202020204" pitchFamily="34" charset="0"/>
                        <a:buChar char="•"/>
                      </a:pPr>
                      <a:r>
                        <a:rPr lang="en-US" sz="1400" b="0" i="0" kern="1200" dirty="0">
                          <a:solidFill>
                            <a:schemeClr val="tx1"/>
                          </a:solidFill>
                          <a:effectLst/>
                          <a:latin typeface="+mn-lt"/>
                          <a:ea typeface="+mn-ea"/>
                          <a:cs typeface="+mn-cs"/>
                        </a:rPr>
                        <a:t>View a history of any federal student aid that you have received.</a:t>
                      </a:r>
                    </a:p>
                    <a:p>
                      <a:pPr marL="285750" indent="-285750" fontAlgn="base">
                        <a:buFont typeface="Arial" panose="020B0604020202020204" pitchFamily="34" charset="0"/>
                        <a:buChar char="•"/>
                      </a:pPr>
                      <a:r>
                        <a:rPr lang="en-US" sz="1400" b="0" i="0" kern="1200" dirty="0">
                          <a:solidFill>
                            <a:schemeClr val="tx1"/>
                          </a:solidFill>
                          <a:effectLst/>
                          <a:latin typeface="+mn-lt"/>
                          <a:ea typeface="+mn-ea"/>
                          <a:cs typeface="+mn-cs"/>
                        </a:rPr>
                        <a:t>Look up your loan servicer's contact information.</a:t>
                      </a:r>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D395"/>
                    </a:solidFill>
                  </a:tcPr>
                </a:tc>
                <a:extLst>
                  <a:ext uri="{0D108BD9-81ED-4DB2-BD59-A6C34878D82A}">
                    <a16:rowId xmlns:a16="http://schemas.microsoft.com/office/drawing/2014/main" val="10002"/>
                  </a:ext>
                </a:extLst>
              </a:tr>
              <a:tr h="1798430">
                <a:tc>
                  <a:txBody>
                    <a:bodyPr/>
                    <a:lstStyle/>
                    <a:p>
                      <a:r>
                        <a:rPr lang="en-US" sz="1400" dirty="0"/>
                        <a:t>StudentLoans.gov</a:t>
                      </a:r>
                    </a:p>
                  </a:txBody>
                  <a:tcPr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Complete entrance counseling, the</a:t>
                      </a:r>
                      <a:r>
                        <a:rPr lang="en-US" sz="1400" b="0" i="1" kern="1200" dirty="0">
                          <a:solidFill>
                            <a:schemeClr val="dk1"/>
                          </a:solidFill>
                          <a:effectLst/>
                          <a:latin typeface="+mn-lt"/>
                          <a:ea typeface="+mn-ea"/>
                          <a:cs typeface="+mn-cs"/>
                        </a:rPr>
                        <a:t> Financial Awareness Counseling Tool</a:t>
                      </a:r>
                      <a:r>
                        <a:rPr lang="en-US" sz="1400" b="0" i="0" kern="1200" dirty="0">
                          <a:solidFill>
                            <a:schemeClr val="dk1"/>
                          </a:solidFill>
                          <a:effectLst/>
                          <a:latin typeface="+mn-lt"/>
                          <a:ea typeface="+mn-ea"/>
                          <a:cs typeface="+mn-cs"/>
                        </a:rPr>
                        <a:t>, or exit counseling.</a:t>
                      </a:r>
                    </a:p>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Electronically sign a </a:t>
                      </a:r>
                      <a:r>
                        <a:rPr lang="en-US" sz="1400" b="0" i="1" kern="1200" dirty="0">
                          <a:solidFill>
                            <a:schemeClr val="dk1"/>
                          </a:solidFill>
                          <a:effectLst/>
                          <a:latin typeface="+mn-lt"/>
                          <a:ea typeface="+mn-ea"/>
                          <a:cs typeface="+mn-cs"/>
                        </a:rPr>
                        <a:t>Master Promissory Note</a:t>
                      </a:r>
                      <a:r>
                        <a:rPr lang="en-US" sz="1400" b="0" i="0" kern="1200" dirty="0">
                          <a:solidFill>
                            <a:schemeClr val="dk1"/>
                          </a:solidFill>
                          <a:effectLst/>
                          <a:latin typeface="+mn-lt"/>
                          <a:ea typeface="+mn-ea"/>
                          <a:cs typeface="+mn-cs"/>
                        </a:rPr>
                        <a:t> (MPN).</a:t>
                      </a:r>
                    </a:p>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Complete PLUS loan requests.</a:t>
                      </a:r>
                    </a:p>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Estimate your student loan payments using the </a:t>
                      </a:r>
                      <a:r>
                        <a:rPr lang="en-US" sz="1400" b="0" i="1" kern="1200" dirty="0">
                          <a:solidFill>
                            <a:schemeClr val="dk1"/>
                          </a:solidFill>
                          <a:effectLst/>
                          <a:latin typeface="+mn-lt"/>
                          <a:ea typeface="+mn-ea"/>
                          <a:cs typeface="+mn-cs"/>
                        </a:rPr>
                        <a:t>Repayment Estimator.</a:t>
                      </a:r>
                      <a:endParaRPr lang="en-US" sz="1400" b="0" i="0" kern="1200" dirty="0">
                        <a:solidFill>
                          <a:schemeClr val="dk1"/>
                        </a:solidFill>
                        <a:effectLst/>
                        <a:latin typeface="+mn-lt"/>
                        <a:ea typeface="+mn-ea"/>
                        <a:cs typeface="+mn-cs"/>
                      </a:endParaRPr>
                    </a:p>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Apply for an income-driven repayment plan or a consolidation loan.</a:t>
                      </a:r>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31558">
                <a:tc>
                  <a:txBody>
                    <a:bodyPr/>
                    <a:lstStyle/>
                    <a:p>
                      <a:r>
                        <a:rPr lang="en-US" sz="1400" dirty="0">
                          <a:solidFill>
                            <a:schemeClr val="tx1"/>
                          </a:solidFill>
                        </a:rPr>
                        <a:t>Agreement to Serve (ATS) at StudentLoans.gov/</a:t>
                      </a:r>
                      <a:r>
                        <a:rPr lang="en-US" sz="1400" dirty="0" err="1">
                          <a:solidFill>
                            <a:schemeClr val="tx1"/>
                          </a:solidFill>
                        </a:rPr>
                        <a:t>myDirectLoan</a:t>
                      </a:r>
                      <a:br>
                        <a:rPr lang="en-US" sz="1400" dirty="0">
                          <a:solidFill>
                            <a:schemeClr val="tx1"/>
                          </a:solidFill>
                        </a:rPr>
                      </a:br>
                      <a:r>
                        <a:rPr lang="en-US" sz="1400" dirty="0">
                          <a:solidFill>
                            <a:schemeClr val="tx1"/>
                          </a:solidFill>
                        </a:rPr>
                        <a:t>/</a:t>
                      </a:r>
                      <a:r>
                        <a:rPr lang="en-US" sz="1400" dirty="0" err="1">
                          <a:solidFill>
                            <a:schemeClr val="tx1"/>
                          </a:solidFill>
                        </a:rPr>
                        <a:t>launchTeach.action</a:t>
                      </a:r>
                      <a:endParaRPr lang="en-US" sz="1400" dirty="0">
                        <a:solidFill>
                          <a:schemeClr val="tx1"/>
                        </a:solidFill>
                      </a:endParaRPr>
                    </a:p>
                  </a:txBody>
                  <a:tcPr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D395"/>
                    </a:solidFill>
                  </a:tcPr>
                </a:tc>
                <a:tc>
                  <a:txBody>
                    <a:bodyPr/>
                    <a:lstStyle/>
                    <a:p>
                      <a:pPr marL="285750" marR="0" indent="-285750" algn="l"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400" b="0" i="0" kern="1200" dirty="0">
                          <a:solidFill>
                            <a:schemeClr val="tx1"/>
                          </a:solidFill>
                          <a:effectLst/>
                          <a:latin typeface="+mn-lt"/>
                          <a:ea typeface="+mn-ea"/>
                          <a:cs typeface="+mn-cs"/>
                        </a:rPr>
                        <a:t>Sign your ATS for the Teacher Education Assistance for College and Higher Education (TEACH) Grant Program.</a:t>
                      </a:r>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D395"/>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9B972AB1-F61B-4EA8-932C-2C137AF9203F}" type="slidenum">
              <a:rPr lang="en-US" altLang="en-US" sz="1400"/>
              <a:pPr eaLnBrk="1" hangingPunct="1"/>
              <a:t>19</a:t>
            </a:fld>
            <a:endParaRPr lang="en-US" altLang="en-US" sz="1400"/>
          </a:p>
        </p:txBody>
      </p:sp>
      <p:sp>
        <p:nvSpPr>
          <p:cNvPr id="31746" name="Title 4"/>
          <p:cNvSpPr txBox="1">
            <a:spLocks/>
          </p:cNvSpPr>
          <p:nvPr/>
        </p:nvSpPr>
        <p:spPr bwMode="auto">
          <a:xfrm>
            <a:off x="304800" y="1676400"/>
            <a:ext cx="855345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a:spcAft>
                <a:spcPts val="1200"/>
              </a:spcAft>
            </a:pPr>
            <a:r>
              <a:rPr lang="en-US" altLang="en-US" sz="4400"/>
              <a:t>What to do if you forget your </a:t>
            </a:r>
            <a:br>
              <a:rPr lang="en-US" altLang="en-US" sz="4400"/>
            </a:br>
            <a:r>
              <a:rPr lang="en-US" altLang="en-US" sz="4400"/>
              <a:t>username or password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4CCA3FAD-B498-4D07-8D37-F04F795A6927}" type="slidenum">
              <a:rPr lang="en-US" altLang="en-US" sz="1400"/>
              <a:pPr eaLnBrk="1" hangingPunct="1"/>
              <a:t>20</a:t>
            </a:fld>
            <a:endParaRPr lang="en-US" altLang="en-US" sz="1400"/>
          </a:p>
        </p:txBody>
      </p:sp>
      <p:sp>
        <p:nvSpPr>
          <p:cNvPr id="32771"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Forgot Username</a:t>
            </a:r>
          </a:p>
        </p:txBody>
      </p:sp>
      <p:sp>
        <p:nvSpPr>
          <p:cNvPr id="7" name="TextBox 6"/>
          <p:cNvSpPr txBox="1"/>
          <p:nvPr/>
        </p:nvSpPr>
        <p:spPr>
          <a:xfrm>
            <a:off x="487363" y="1143000"/>
            <a:ext cx="8275637" cy="1200150"/>
          </a:xfrm>
          <a:prstGeom prst="rect">
            <a:avLst/>
          </a:prstGeom>
          <a:noFill/>
        </p:spPr>
        <p:txBody>
          <a:bodyPr>
            <a:spAutoFit/>
          </a:bodyPr>
          <a:lstStyle/>
          <a:p>
            <a:pPr marL="173038" indent="-173038">
              <a:buFont typeface="Arial" panose="020B0604020202020204" pitchFamily="34" charset="0"/>
              <a:buChar char="•"/>
              <a:tabLst>
                <a:tab pos="173038" algn="l"/>
              </a:tabLst>
              <a:defRPr/>
            </a:pPr>
            <a:r>
              <a:rPr lang="en-US" sz="2400" dirty="0">
                <a:solidFill>
                  <a:schemeClr val="tx2">
                    <a:lumMod val="50000"/>
                  </a:schemeClr>
                </a:solidFill>
              </a:rPr>
              <a:t>Select “Forgot My Username” at the log-in screen.</a:t>
            </a:r>
          </a:p>
          <a:p>
            <a:pPr marL="173038" indent="-173038">
              <a:buFont typeface="Arial" panose="020B0604020202020204" pitchFamily="34" charset="0"/>
              <a:buChar char="•"/>
              <a:tabLst>
                <a:tab pos="173038" algn="l"/>
              </a:tabLst>
              <a:defRPr/>
            </a:pPr>
            <a:r>
              <a:rPr lang="en-US" sz="2400" dirty="0">
                <a:solidFill>
                  <a:schemeClr val="tx2">
                    <a:lumMod val="50000"/>
                  </a:schemeClr>
                </a:solidFill>
              </a:rPr>
              <a:t>The appearance of the link may vary depending on what website you are visiting.</a:t>
            </a:r>
          </a:p>
        </p:txBody>
      </p:sp>
      <p:sp>
        <p:nvSpPr>
          <p:cNvPr id="17" name="TextBox 16"/>
          <p:cNvSpPr txBox="1"/>
          <p:nvPr/>
        </p:nvSpPr>
        <p:spPr bwMode="auto">
          <a:xfrm>
            <a:off x="5318125" y="6399213"/>
            <a:ext cx="1981200" cy="276225"/>
          </a:xfrm>
          <a:prstGeom prst="rect">
            <a:avLst/>
          </a:prstGeom>
          <a:noFill/>
        </p:spPr>
        <p:txBody>
          <a:bodyPr>
            <a:spAutoFit/>
          </a:bodyPr>
          <a:lstStyle/>
          <a:p>
            <a:pPr>
              <a:tabLst>
                <a:tab pos="173038" algn="l"/>
              </a:tabLst>
              <a:defRPr/>
            </a:pPr>
            <a:r>
              <a:rPr lang="en-US" sz="1200" dirty="0">
                <a:solidFill>
                  <a:schemeClr val="tx2">
                    <a:lumMod val="50000"/>
                  </a:schemeClr>
                </a:solidFill>
              </a:rPr>
              <a:t>FAFSA</a:t>
            </a:r>
            <a:r>
              <a:rPr lang="en-US" sz="1200" baseline="30000" dirty="0">
                <a:solidFill>
                  <a:schemeClr val="tx2">
                    <a:lumMod val="50000"/>
                  </a:schemeClr>
                </a:solidFill>
              </a:rPr>
              <a:t>®</a:t>
            </a:r>
            <a:r>
              <a:rPr lang="en-US" sz="1200" dirty="0">
                <a:solidFill>
                  <a:schemeClr val="tx2">
                    <a:lumMod val="50000"/>
                  </a:schemeClr>
                </a:solidFill>
              </a:rPr>
              <a:t> Log-In Screen</a:t>
            </a:r>
          </a:p>
        </p:txBody>
      </p:sp>
      <p:grpSp>
        <p:nvGrpSpPr>
          <p:cNvPr id="4" name="Group 3" descr="Image of the FAFSA® log-in screen with the “Forgot My Username” link circled."/>
          <p:cNvGrpSpPr/>
          <p:nvPr/>
        </p:nvGrpSpPr>
        <p:grpSpPr>
          <a:xfrm>
            <a:off x="4646613" y="2157413"/>
            <a:ext cx="4402137" cy="4178300"/>
            <a:chOff x="4646613" y="2157413"/>
            <a:chExt cx="4402137" cy="4178300"/>
          </a:xfrm>
        </p:grpSpPr>
        <p:pic>
          <p:nvPicPr>
            <p:cNvPr id="32774" name="Picture 14" descr="Image of the FAFSA® log-in screen with the “Forgot My Username” link circled."/>
            <p:cNvPicPr>
              <a:picLocks noChangeAspect="1" noChangeArrowheads="1"/>
            </p:cNvPicPr>
            <p:nvPr/>
          </p:nvPicPr>
          <p:blipFill>
            <a:blip r:embed="rId2">
              <a:extLst>
                <a:ext uri="{28A0092B-C50C-407E-A947-70E740481C1C}">
                  <a14:useLocalDpi xmlns:a14="http://schemas.microsoft.com/office/drawing/2010/main" val="0"/>
                </a:ext>
              </a:extLst>
            </a:blip>
            <a:srcRect l="60785" t="9641" r="16461" b="27690"/>
            <a:stretch>
              <a:fillRect/>
            </a:stretch>
          </p:blipFill>
          <p:spPr bwMode="auto">
            <a:xfrm>
              <a:off x="4646613" y="2157413"/>
              <a:ext cx="4402137" cy="41783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 name="Oval 15"/>
            <p:cNvSpPr/>
            <p:nvPr/>
          </p:nvSpPr>
          <p:spPr>
            <a:xfrm>
              <a:off x="4975225" y="4914900"/>
              <a:ext cx="685800" cy="1524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18" name="TextBox 17"/>
          <p:cNvSpPr txBox="1"/>
          <p:nvPr/>
        </p:nvSpPr>
        <p:spPr bwMode="auto">
          <a:xfrm>
            <a:off x="487363" y="4876800"/>
            <a:ext cx="2247900" cy="277813"/>
          </a:xfrm>
          <a:prstGeom prst="rect">
            <a:avLst/>
          </a:prstGeom>
          <a:noFill/>
        </p:spPr>
        <p:txBody>
          <a:bodyPr>
            <a:spAutoFit/>
          </a:bodyPr>
          <a:lstStyle/>
          <a:p>
            <a:pPr>
              <a:tabLst>
                <a:tab pos="173038" algn="l"/>
              </a:tabLst>
              <a:defRPr/>
            </a:pPr>
            <a:r>
              <a:rPr lang="en-US" sz="1200" dirty="0">
                <a:solidFill>
                  <a:schemeClr val="tx2">
                    <a:lumMod val="50000"/>
                  </a:schemeClr>
                </a:solidFill>
              </a:rPr>
              <a:t>StudentAid.gov Log-In Screen</a:t>
            </a:r>
          </a:p>
        </p:txBody>
      </p:sp>
      <p:grpSp>
        <p:nvGrpSpPr>
          <p:cNvPr id="3" name="Group 2" descr="Image of the StudentAid.gov log-in screen with the “Forgot My Username” link circled."/>
          <p:cNvGrpSpPr/>
          <p:nvPr/>
        </p:nvGrpSpPr>
        <p:grpSpPr>
          <a:xfrm>
            <a:off x="68263" y="2520950"/>
            <a:ext cx="4557712" cy="2119313"/>
            <a:chOff x="68263" y="2520950"/>
            <a:chExt cx="4557712" cy="2119313"/>
          </a:xfrm>
        </p:grpSpPr>
        <p:pic>
          <p:nvPicPr>
            <p:cNvPr id="32770" name="Picture 11" descr="Image of the StudentAid.gov log-in screen with the “Forgot My Username” link circled."/>
            <p:cNvPicPr>
              <a:picLocks noChangeAspect="1" noChangeArrowheads="1"/>
            </p:cNvPicPr>
            <p:nvPr/>
          </p:nvPicPr>
          <p:blipFill>
            <a:blip r:embed="rId3">
              <a:extLst>
                <a:ext uri="{28A0092B-C50C-407E-A947-70E740481C1C}">
                  <a14:useLocalDpi xmlns:a14="http://schemas.microsoft.com/office/drawing/2010/main" val="0"/>
                </a:ext>
              </a:extLst>
            </a:blip>
            <a:srcRect l="6039" t="17955" r="5792" b="9091"/>
            <a:stretch>
              <a:fillRect/>
            </a:stretch>
          </p:blipFill>
          <p:spPr bwMode="auto">
            <a:xfrm>
              <a:off x="68263" y="2520950"/>
              <a:ext cx="4557712" cy="21193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Oval 1"/>
            <p:cNvSpPr/>
            <p:nvPr/>
          </p:nvSpPr>
          <p:spPr>
            <a:xfrm>
              <a:off x="3333750" y="3581400"/>
              <a:ext cx="685800" cy="1524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664930DF-A020-4BEA-9FC4-1C5CD5EF4EDF}" type="slidenum">
              <a:rPr lang="en-US" altLang="en-US" sz="1400"/>
              <a:pPr eaLnBrk="1" hangingPunct="1"/>
              <a:t>21</a:t>
            </a:fld>
            <a:endParaRPr lang="en-US" altLang="en-US" sz="1400"/>
          </a:p>
        </p:txBody>
      </p:sp>
      <p:sp>
        <p:nvSpPr>
          <p:cNvPr id="33794" name="Title 1"/>
          <p:cNvSpPr>
            <a:spLocks noGrp="1"/>
          </p:cNvSpPr>
          <p:nvPr>
            <p:ph type="title"/>
          </p:nvPr>
        </p:nvSpPr>
        <p:spPr bwMode="auto">
          <a:xfrm>
            <a:off x="460375" y="304800"/>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Forgot Username</a:t>
            </a:r>
          </a:p>
        </p:txBody>
      </p:sp>
      <p:sp>
        <p:nvSpPr>
          <p:cNvPr id="9" name="TextBox 8"/>
          <p:cNvSpPr txBox="1"/>
          <p:nvPr/>
        </p:nvSpPr>
        <p:spPr>
          <a:xfrm>
            <a:off x="381000" y="1143000"/>
            <a:ext cx="8305800" cy="2032000"/>
          </a:xfrm>
          <a:prstGeom prst="rect">
            <a:avLst/>
          </a:prstGeom>
          <a:noFill/>
        </p:spPr>
        <p:txBody>
          <a:bodyPr>
            <a:spAutoFit/>
          </a:bodyPr>
          <a:lstStyle/>
          <a:p>
            <a:pPr>
              <a:tabLst>
                <a:tab pos="173038" algn="l"/>
              </a:tabLst>
              <a:defRPr/>
            </a:pPr>
            <a:r>
              <a:rPr lang="en-US" dirty="0">
                <a:solidFill>
                  <a:schemeClr val="tx2">
                    <a:lumMod val="50000"/>
                  </a:schemeClr>
                </a:solidFill>
              </a:rPr>
              <a:t>You can retrieve your username by either</a:t>
            </a:r>
          </a:p>
          <a:p>
            <a:pPr marL="173038" indent="-173038">
              <a:buFont typeface="Arial" panose="020B0604020202020204" pitchFamily="34" charset="0"/>
              <a:buChar char="•"/>
              <a:tabLst>
                <a:tab pos="173038" algn="l"/>
              </a:tabLst>
              <a:defRPr/>
            </a:pPr>
            <a:r>
              <a:rPr lang="en-US" dirty="0">
                <a:solidFill>
                  <a:schemeClr val="tx2">
                    <a:lumMod val="50000"/>
                  </a:schemeClr>
                </a:solidFill>
              </a:rPr>
              <a:t>having a secure code texted to you (enter your verified mobile phone number and date of birth), </a:t>
            </a:r>
          </a:p>
          <a:p>
            <a:pPr marL="173038" indent="-173038">
              <a:buFont typeface="Arial" panose="020B0604020202020204" pitchFamily="34" charset="0"/>
              <a:buChar char="•"/>
              <a:tabLst>
                <a:tab pos="173038" algn="l"/>
              </a:tabLst>
              <a:defRPr/>
            </a:pPr>
            <a:r>
              <a:rPr lang="en-US" dirty="0">
                <a:solidFill>
                  <a:schemeClr val="tx2">
                    <a:lumMod val="50000"/>
                  </a:schemeClr>
                </a:solidFill>
              </a:rPr>
              <a:t>having a secure code emailed to you (enter your verified email address and date of birth), or</a:t>
            </a:r>
          </a:p>
          <a:p>
            <a:pPr marL="173038" indent="-173038">
              <a:buFont typeface="Arial" panose="020B0604020202020204" pitchFamily="34" charset="0"/>
              <a:buChar char="•"/>
              <a:tabLst>
                <a:tab pos="173038" algn="l"/>
              </a:tabLst>
              <a:defRPr/>
            </a:pPr>
            <a:r>
              <a:rPr lang="en-US" dirty="0">
                <a:solidFill>
                  <a:schemeClr val="tx2">
                    <a:lumMod val="50000"/>
                  </a:schemeClr>
                </a:solidFill>
              </a:rPr>
              <a:t>providing personal information and answering your challenge questions (select the “Answer my challenge questions” option and click the “Continue” button).</a:t>
            </a:r>
          </a:p>
        </p:txBody>
      </p:sp>
      <p:pic>
        <p:nvPicPr>
          <p:cNvPr id="33797" name="Picture 6" descr="Image of “Retrieve Your Username” page on the FSA ID site."/>
          <p:cNvPicPr>
            <a:picLocks noChangeAspect="1" noChangeArrowheads="1"/>
          </p:cNvPicPr>
          <p:nvPr/>
        </p:nvPicPr>
        <p:blipFill>
          <a:blip r:embed="rId2">
            <a:extLst>
              <a:ext uri="{28A0092B-C50C-407E-A947-70E740481C1C}">
                <a14:useLocalDpi xmlns:a14="http://schemas.microsoft.com/office/drawing/2010/main" val="0"/>
              </a:ext>
            </a:extLst>
          </a:blip>
          <a:srcRect l="55115" t="12857" r="10374" b="36172"/>
          <a:stretch>
            <a:fillRect/>
          </a:stretch>
        </p:blipFill>
        <p:spPr bwMode="auto">
          <a:xfrm>
            <a:off x="914400" y="3189288"/>
            <a:ext cx="6553200" cy="33369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E2E2A3F7-5258-4FF4-AA83-C269AC164634}" type="slidenum">
              <a:rPr lang="en-US" altLang="en-US" sz="1400"/>
              <a:pPr eaLnBrk="1" hangingPunct="1"/>
              <a:t>22</a:t>
            </a:fld>
            <a:endParaRPr lang="en-US" altLang="en-US" sz="1400"/>
          </a:p>
        </p:txBody>
      </p:sp>
      <p:sp>
        <p:nvSpPr>
          <p:cNvPr id="34818" name="Title 1"/>
          <p:cNvSpPr>
            <a:spLocks noGrp="1"/>
          </p:cNvSpPr>
          <p:nvPr>
            <p:ph type="title"/>
          </p:nvPr>
        </p:nvSpPr>
        <p:spPr bwMode="auto">
          <a:xfrm>
            <a:off x="460375" y="414338"/>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a:latin typeface="Arial" charset="0"/>
                <a:cs typeface="Arial" charset="0"/>
              </a:rPr>
              <a:t>Retrieving Username Using Email Secure Code</a:t>
            </a:r>
          </a:p>
        </p:txBody>
      </p:sp>
      <p:sp>
        <p:nvSpPr>
          <p:cNvPr id="9" name="TextBox 8"/>
          <p:cNvSpPr txBox="1"/>
          <p:nvPr/>
        </p:nvSpPr>
        <p:spPr>
          <a:xfrm>
            <a:off x="460375" y="1143000"/>
            <a:ext cx="8302625" cy="1631950"/>
          </a:xfrm>
          <a:prstGeom prst="rect">
            <a:avLst/>
          </a:prstGeom>
          <a:noFill/>
        </p:spPr>
        <p:txBody>
          <a:bodyPr>
            <a:spAutoFit/>
          </a:bodyPr>
          <a:lstStyle/>
          <a:p>
            <a:pPr marL="173038" indent="-173038">
              <a:spcAft>
                <a:spcPts val="600"/>
              </a:spcAft>
              <a:buFont typeface="Arial" panose="020B0604020202020204" pitchFamily="34" charset="0"/>
              <a:buChar char="•"/>
              <a:tabLst>
                <a:tab pos="173038" algn="l"/>
              </a:tabLst>
              <a:defRPr/>
            </a:pPr>
            <a:r>
              <a:rPr lang="en-US" dirty="0">
                <a:solidFill>
                  <a:schemeClr val="tx2">
                    <a:lumMod val="50000"/>
                  </a:schemeClr>
                </a:solidFill>
              </a:rPr>
              <a:t>If you selected “E-mail a secure code,” an email will be sent to your email account and you will be taken to a page where you can enter a secure code.</a:t>
            </a:r>
          </a:p>
          <a:p>
            <a:pPr marL="173038" indent="-173038">
              <a:spcAft>
                <a:spcPts val="600"/>
              </a:spcAft>
              <a:buFont typeface="Arial" panose="020B0604020202020204" pitchFamily="34" charset="0"/>
              <a:buChar char="•"/>
              <a:tabLst>
                <a:tab pos="173038" algn="l"/>
              </a:tabLst>
              <a:defRPr/>
            </a:pPr>
            <a:r>
              <a:rPr lang="en-US" dirty="0">
                <a:solidFill>
                  <a:schemeClr val="tx2">
                    <a:lumMod val="50000"/>
                  </a:schemeClr>
                </a:solidFill>
              </a:rPr>
              <a:t>Do not close this page!</a:t>
            </a:r>
          </a:p>
          <a:p>
            <a:pPr marL="173038" indent="-173038">
              <a:buFont typeface="Arial" panose="020B0604020202020204" pitchFamily="34" charset="0"/>
              <a:buChar char="•"/>
              <a:tabLst>
                <a:tab pos="173038" algn="l"/>
              </a:tabLst>
              <a:defRPr/>
            </a:pPr>
            <a:r>
              <a:rPr lang="en-US" dirty="0">
                <a:solidFill>
                  <a:schemeClr val="tx2">
                    <a:lumMod val="50000"/>
                  </a:schemeClr>
                </a:solidFill>
              </a:rPr>
              <a:t>Open your email in a new browser window or tab or different device and copy the code from your email and enter it into the “Secure Code” box. </a:t>
            </a:r>
          </a:p>
        </p:txBody>
      </p:sp>
      <p:grpSp>
        <p:nvGrpSpPr>
          <p:cNvPr id="6" name="Group 5" descr="Example of the “Important: Your Forgot My Username Request – Action Required” email with the secure code circled. Image of the “Retrieve Your Username Using Your E-mail Address” page on the FSA ID site.&#10;"/>
          <p:cNvGrpSpPr/>
          <p:nvPr/>
        </p:nvGrpSpPr>
        <p:grpSpPr>
          <a:xfrm>
            <a:off x="460375" y="2974975"/>
            <a:ext cx="8234363" cy="3940175"/>
            <a:chOff x="460375" y="2974975"/>
            <a:chExt cx="8234363" cy="3940175"/>
          </a:xfrm>
        </p:grpSpPr>
        <p:pic>
          <p:nvPicPr>
            <p:cNvPr id="34824" name="Picture 12" descr="Example of the “Important: Your Forgot My Username Request – Action Required” email with the secure code circled."/>
            <p:cNvPicPr>
              <a:picLocks noChangeAspect="1" noChangeArrowheads="1"/>
            </p:cNvPicPr>
            <p:nvPr/>
          </p:nvPicPr>
          <p:blipFill>
            <a:blip r:embed="rId2">
              <a:extLst>
                <a:ext uri="{28A0092B-C50C-407E-A947-70E740481C1C}">
                  <a14:useLocalDpi xmlns:a14="http://schemas.microsoft.com/office/drawing/2010/main" val="0"/>
                </a:ext>
              </a:extLst>
            </a:blip>
            <a:srcRect l="14603" t="22911" r="19765" b="25024"/>
            <a:stretch>
              <a:fillRect/>
            </a:stretch>
          </p:blipFill>
          <p:spPr bwMode="auto">
            <a:xfrm>
              <a:off x="460375" y="2974975"/>
              <a:ext cx="5757863" cy="25669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4825" name="Picture 11" descr="Image of the “Retrieve Your Username Using Your E-mai Addressl” page on the FSA ID site."/>
            <p:cNvPicPr>
              <a:picLocks noChangeAspect="1" noChangeArrowheads="1"/>
            </p:cNvPicPr>
            <p:nvPr/>
          </p:nvPicPr>
          <p:blipFill>
            <a:blip r:embed="rId3">
              <a:extLst>
                <a:ext uri="{28A0092B-C50C-407E-A947-70E740481C1C}">
                  <a14:useLocalDpi xmlns:a14="http://schemas.microsoft.com/office/drawing/2010/main" val="0"/>
                </a:ext>
              </a:extLst>
            </a:blip>
            <a:srcRect l="12883" t="13164" r="11562" b="8746"/>
            <a:stretch>
              <a:fillRect/>
            </a:stretch>
          </p:blipFill>
          <p:spPr bwMode="auto">
            <a:xfrm>
              <a:off x="3148013" y="3690938"/>
              <a:ext cx="5546725" cy="32242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5" name="Straight Arrow Connector 4"/>
            <p:cNvCxnSpPr/>
            <p:nvPr/>
          </p:nvCxnSpPr>
          <p:spPr bwMode="auto">
            <a:xfrm>
              <a:off x="1339850" y="4105275"/>
              <a:ext cx="4398963" cy="1963738"/>
            </a:xfrm>
            <a:prstGeom prst="straightConnector1">
              <a:avLst/>
            </a:prstGeom>
            <a:ln w="12700">
              <a:solidFill>
                <a:srgbClr val="C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0" name="Oval 9"/>
            <p:cNvSpPr/>
            <p:nvPr/>
          </p:nvSpPr>
          <p:spPr bwMode="auto">
            <a:xfrm>
              <a:off x="5749925" y="5848350"/>
              <a:ext cx="936625" cy="442913"/>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4828" name="TextBox 10"/>
            <p:cNvSpPr txBox="1">
              <a:spLocks noChangeArrowheads="1"/>
            </p:cNvSpPr>
            <p:nvPr/>
          </p:nvSpPr>
          <p:spPr bwMode="auto">
            <a:xfrm>
              <a:off x="2362200" y="3346450"/>
              <a:ext cx="3124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400" b="1" dirty="0">
                  <a:solidFill>
                    <a:srgbClr val="800000"/>
                  </a:solidFill>
                </a:rPr>
                <a:t>Email With Your Secure Code</a:t>
              </a:r>
            </a:p>
          </p:txBody>
        </p:sp>
        <p:sp>
          <p:nvSpPr>
            <p:cNvPr id="14" name="Oval 13"/>
            <p:cNvSpPr/>
            <p:nvPr/>
          </p:nvSpPr>
          <p:spPr bwMode="auto">
            <a:xfrm>
              <a:off x="684213" y="3983038"/>
              <a:ext cx="631825" cy="246062"/>
            </a:xfrm>
            <a:prstGeom prst="ellipse">
              <a:avLst/>
            </a:prstGeom>
            <a:noFill/>
            <a:ln w="127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A9EE60C9-77D9-416C-A041-77EDC3E5796E}" type="slidenum">
              <a:rPr lang="en-US" altLang="en-US" sz="1400"/>
              <a:pPr eaLnBrk="1" hangingPunct="1"/>
              <a:t>23</a:t>
            </a:fld>
            <a:endParaRPr lang="en-US" altLang="en-US" sz="1400"/>
          </a:p>
        </p:txBody>
      </p:sp>
      <p:sp>
        <p:nvSpPr>
          <p:cNvPr id="35842"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a:latin typeface="Arial" charset="0"/>
                <a:cs typeface="Arial" charset="0"/>
              </a:rPr>
              <a:t>Retrieving Username Using Text Secure Code</a:t>
            </a:r>
          </a:p>
        </p:txBody>
      </p:sp>
      <p:sp>
        <p:nvSpPr>
          <p:cNvPr id="35843" name="Content Placeholder 2"/>
          <p:cNvSpPr>
            <a:spLocks noGrp="1"/>
          </p:cNvSpPr>
          <p:nvPr>
            <p:ph idx="1"/>
          </p:nvPr>
        </p:nvSpPr>
        <p:spPr bwMode="auto">
          <a:xfrm>
            <a:off x="381000" y="1219201"/>
            <a:ext cx="8229600" cy="134683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1800" dirty="0">
                <a:latin typeface="Arial" charset="0"/>
                <a:cs typeface="Arial" charset="0"/>
              </a:rPr>
              <a:t>If you selected “Text a secure code to my mobile phone,” a text message will be sent to your mobile phone and you will be taken to a page where you can enter a secure code.</a:t>
            </a:r>
          </a:p>
          <a:p>
            <a:r>
              <a:rPr lang="en-US" altLang="en-US" sz="1800" dirty="0">
                <a:latin typeface="Arial" charset="0"/>
                <a:cs typeface="Arial" charset="0"/>
              </a:rPr>
              <a:t>Enter the secure code into the “Secure Code” box. </a:t>
            </a:r>
          </a:p>
          <a:p>
            <a:pPr marL="0" indent="0">
              <a:buNone/>
            </a:pPr>
            <a:endParaRPr lang="en-US" altLang="en-US" dirty="0">
              <a:latin typeface="Arial" charset="0"/>
              <a:cs typeface="Arial" charset="0"/>
            </a:endParaRPr>
          </a:p>
        </p:txBody>
      </p:sp>
      <p:pic>
        <p:nvPicPr>
          <p:cNvPr id="35851" name="Picture 11" descr="Image of the “Retrieve Your Username Using Your Mobile Name” page on the FSA ID site with the secure code box circled. Example of the “Your FSA ID temporary secure code” text message with the secure code circl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60637"/>
            <a:ext cx="8443913"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D3D2DB4B-5B99-46BE-8248-78A021B196C8}" type="slidenum">
              <a:rPr lang="en-US" altLang="en-US" sz="1400"/>
              <a:pPr eaLnBrk="1" hangingPunct="1"/>
              <a:t>24</a:t>
            </a:fld>
            <a:endParaRPr lang="en-US" altLang="en-US" sz="1400"/>
          </a:p>
        </p:txBody>
      </p:sp>
      <p:sp>
        <p:nvSpPr>
          <p:cNvPr id="36866" name="Title 1"/>
          <p:cNvSpPr>
            <a:spLocks noGrp="1"/>
          </p:cNvSpPr>
          <p:nvPr>
            <p:ph type="title"/>
          </p:nvPr>
        </p:nvSpPr>
        <p:spPr bwMode="auto">
          <a:xfrm>
            <a:off x="460375" y="414338"/>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latin typeface="Arial" charset="0"/>
                <a:cs typeface="Arial" charset="0"/>
              </a:rPr>
              <a:t>Retrieving Username Using Secure Code</a:t>
            </a:r>
          </a:p>
        </p:txBody>
      </p:sp>
      <p:sp>
        <p:nvSpPr>
          <p:cNvPr id="36867" name="TextBox 8"/>
          <p:cNvSpPr txBox="1">
            <a:spLocks noChangeArrowheads="1"/>
          </p:cNvSpPr>
          <p:nvPr/>
        </p:nvSpPr>
        <p:spPr bwMode="auto">
          <a:xfrm>
            <a:off x="460375" y="1219200"/>
            <a:ext cx="82264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a:t>Once you enter the secure code, the screen will display your username.</a:t>
            </a:r>
          </a:p>
          <a:p>
            <a:pPr eaLnBrk="1" hangingPunct="1"/>
            <a:endParaRPr lang="en-US" altLang="en-US"/>
          </a:p>
        </p:txBody>
      </p:sp>
      <p:pic>
        <p:nvPicPr>
          <p:cNvPr id="36869" name="Picture 8" descr="Image of the “Retrieve Your Username” page on the FSA ID site."/>
          <p:cNvPicPr>
            <a:picLocks noChangeAspect="1" noChangeArrowheads="1"/>
          </p:cNvPicPr>
          <p:nvPr/>
        </p:nvPicPr>
        <p:blipFill>
          <a:blip r:embed="rId2">
            <a:extLst>
              <a:ext uri="{28A0092B-C50C-407E-A947-70E740481C1C}">
                <a14:useLocalDpi xmlns:a14="http://schemas.microsoft.com/office/drawing/2010/main" val="0"/>
              </a:ext>
            </a:extLst>
          </a:blip>
          <a:srcRect l="55203" t="11143" r="10817" b="36571"/>
          <a:stretch>
            <a:fillRect/>
          </a:stretch>
        </p:blipFill>
        <p:spPr bwMode="auto">
          <a:xfrm>
            <a:off x="577850" y="2181225"/>
            <a:ext cx="7991475" cy="42386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649D5F79-5E53-4F9D-B2BB-C47A948CB1B3}" type="slidenum">
              <a:rPr lang="en-US" altLang="en-US" sz="1400"/>
              <a:pPr eaLnBrk="1" hangingPunct="1"/>
              <a:t>25</a:t>
            </a:fld>
            <a:endParaRPr lang="en-US" altLang="en-US" sz="1400"/>
          </a:p>
        </p:txBody>
      </p:sp>
      <p:sp>
        <p:nvSpPr>
          <p:cNvPr id="37890" name="Title 1"/>
          <p:cNvSpPr>
            <a:spLocks noGrp="1"/>
          </p:cNvSpPr>
          <p:nvPr>
            <p:ph type="title"/>
          </p:nvPr>
        </p:nvSpPr>
        <p:spPr bwMode="auto">
          <a:xfrm>
            <a:off x="460375" y="304800"/>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a:latin typeface="Arial" charset="0"/>
                <a:cs typeface="Arial" charset="0"/>
              </a:rPr>
              <a:t>Retrieving Username Using Challenge Questions</a:t>
            </a:r>
          </a:p>
        </p:txBody>
      </p:sp>
      <p:sp>
        <p:nvSpPr>
          <p:cNvPr id="37891" name="TextBox 8"/>
          <p:cNvSpPr txBox="1">
            <a:spLocks noChangeArrowheads="1"/>
          </p:cNvSpPr>
          <p:nvPr/>
        </p:nvSpPr>
        <p:spPr bwMode="auto">
          <a:xfrm>
            <a:off x="460375" y="1143000"/>
            <a:ext cx="8302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73038" algn="l"/>
              </a:tabLst>
              <a:defRPr>
                <a:solidFill>
                  <a:schemeClr val="tx1"/>
                </a:solidFill>
                <a:latin typeface="Arial" charset="0"/>
                <a:cs typeface="Arial" charset="0"/>
              </a:defRPr>
            </a:lvl1pPr>
            <a:lvl2pPr marL="742950" indent="-285750" eaLnBrk="0" hangingPunct="0">
              <a:tabLst>
                <a:tab pos="173038" algn="l"/>
              </a:tabLst>
              <a:defRPr>
                <a:solidFill>
                  <a:schemeClr val="tx1"/>
                </a:solidFill>
                <a:latin typeface="Arial" charset="0"/>
                <a:cs typeface="Arial" charset="0"/>
              </a:defRPr>
            </a:lvl2pPr>
            <a:lvl3pPr marL="1143000" indent="-228600" eaLnBrk="0" hangingPunct="0">
              <a:tabLst>
                <a:tab pos="173038" algn="l"/>
              </a:tabLst>
              <a:defRPr>
                <a:solidFill>
                  <a:schemeClr val="tx1"/>
                </a:solidFill>
                <a:latin typeface="Arial" charset="0"/>
                <a:cs typeface="Arial" charset="0"/>
              </a:defRPr>
            </a:lvl3pPr>
            <a:lvl4pPr marL="1600200" indent="-228600" eaLnBrk="0" hangingPunct="0">
              <a:tabLst>
                <a:tab pos="173038" algn="l"/>
              </a:tabLst>
              <a:defRPr>
                <a:solidFill>
                  <a:schemeClr val="tx1"/>
                </a:solidFill>
                <a:latin typeface="Arial" charset="0"/>
                <a:cs typeface="Arial" charset="0"/>
              </a:defRPr>
            </a:lvl4pPr>
            <a:lvl5pPr marL="2057400" indent="-228600" eaLnBrk="0" hangingPunct="0">
              <a:tabLst>
                <a:tab pos="173038" algn="l"/>
              </a:tabLst>
              <a:defRPr>
                <a:solidFill>
                  <a:schemeClr val="tx1"/>
                </a:solidFill>
                <a:latin typeface="Arial" charset="0"/>
                <a:cs typeface="Arial" charset="0"/>
              </a:defRPr>
            </a:lvl5pPr>
            <a:lvl6pPr marL="2514600" indent="-228600" defTabSz="457200" eaLnBrk="0" fontAlgn="base" hangingPunct="0">
              <a:spcBef>
                <a:spcPct val="0"/>
              </a:spcBef>
              <a:spcAft>
                <a:spcPct val="0"/>
              </a:spcAft>
              <a:tabLst>
                <a:tab pos="173038" algn="l"/>
              </a:tabLst>
              <a:defRPr>
                <a:solidFill>
                  <a:schemeClr val="tx1"/>
                </a:solidFill>
                <a:latin typeface="Arial" charset="0"/>
                <a:cs typeface="Arial" charset="0"/>
              </a:defRPr>
            </a:lvl6pPr>
            <a:lvl7pPr marL="2971800" indent="-228600" defTabSz="457200" eaLnBrk="0" fontAlgn="base" hangingPunct="0">
              <a:spcBef>
                <a:spcPct val="0"/>
              </a:spcBef>
              <a:spcAft>
                <a:spcPct val="0"/>
              </a:spcAft>
              <a:tabLst>
                <a:tab pos="173038" algn="l"/>
              </a:tabLst>
              <a:defRPr>
                <a:solidFill>
                  <a:schemeClr val="tx1"/>
                </a:solidFill>
                <a:latin typeface="Arial" charset="0"/>
                <a:cs typeface="Arial" charset="0"/>
              </a:defRPr>
            </a:lvl7pPr>
            <a:lvl8pPr marL="3429000" indent="-228600" defTabSz="457200" eaLnBrk="0" fontAlgn="base" hangingPunct="0">
              <a:spcBef>
                <a:spcPct val="0"/>
              </a:spcBef>
              <a:spcAft>
                <a:spcPct val="0"/>
              </a:spcAft>
              <a:tabLst>
                <a:tab pos="173038" algn="l"/>
              </a:tabLst>
              <a:defRPr>
                <a:solidFill>
                  <a:schemeClr val="tx1"/>
                </a:solidFill>
                <a:latin typeface="Arial" charset="0"/>
                <a:cs typeface="Arial" charset="0"/>
              </a:defRPr>
            </a:lvl8pPr>
            <a:lvl9pPr marL="3886200" indent="-228600" defTabSz="457200" eaLnBrk="0" fontAlgn="base" hangingPunct="0">
              <a:spcBef>
                <a:spcPct val="0"/>
              </a:spcBef>
              <a:spcAft>
                <a:spcPct val="0"/>
              </a:spcAft>
              <a:tabLst>
                <a:tab pos="173038" algn="l"/>
              </a:tabLst>
              <a:defRPr>
                <a:solidFill>
                  <a:schemeClr val="tx1"/>
                </a:solidFill>
                <a:latin typeface="Arial" charset="0"/>
                <a:cs typeface="Arial" charset="0"/>
              </a:defRPr>
            </a:lvl9pPr>
          </a:lstStyle>
          <a:p>
            <a:pPr eaLnBrk="1" hangingPunct="1"/>
            <a:r>
              <a:rPr lang="en-US" altLang="en-US" sz="2400"/>
              <a:t>If you prefer to retrieve your username by answering your challenge questions, click the “Challenge Questions” button. Then, click the “Continue” button.</a:t>
            </a:r>
          </a:p>
        </p:txBody>
      </p:sp>
      <p:grpSp>
        <p:nvGrpSpPr>
          <p:cNvPr id="3" name="Group 2" descr="Image of the “Retrieve Your Username” page on the FSA ID site with the “Answer my challenge questions” option circled. "/>
          <p:cNvGrpSpPr/>
          <p:nvPr/>
        </p:nvGrpSpPr>
        <p:grpSpPr>
          <a:xfrm>
            <a:off x="914400" y="2365375"/>
            <a:ext cx="6996113" cy="3567113"/>
            <a:chOff x="914400" y="2365375"/>
            <a:chExt cx="6996113" cy="3567113"/>
          </a:xfrm>
        </p:grpSpPr>
        <p:pic>
          <p:nvPicPr>
            <p:cNvPr id="37893" name="Picture 8" descr="Image of the “Retrieve Your Username” page on the FSA ID site with the “Answer my challenge questions” option circled. &#1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365375"/>
              <a:ext cx="6996113" cy="35671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1524000" y="4724400"/>
              <a:ext cx="2209800" cy="5334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02937BE9-6A87-4894-993D-5E58D6EC8A66}" type="slidenum">
              <a:rPr lang="en-US" altLang="en-US" sz="1400"/>
              <a:pPr eaLnBrk="1" hangingPunct="1"/>
              <a:t>26</a:t>
            </a:fld>
            <a:endParaRPr lang="en-US" altLang="en-US" sz="1400"/>
          </a:p>
        </p:txBody>
      </p:sp>
      <p:sp>
        <p:nvSpPr>
          <p:cNvPr id="38914" name="Title 1"/>
          <p:cNvSpPr>
            <a:spLocks noGrp="1"/>
          </p:cNvSpPr>
          <p:nvPr>
            <p:ph type="title"/>
          </p:nvPr>
        </p:nvSpPr>
        <p:spPr bwMode="auto">
          <a:xfrm>
            <a:off x="381000" y="414338"/>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000">
                <a:latin typeface="Arial" charset="0"/>
                <a:cs typeface="Arial" charset="0"/>
              </a:rPr>
              <a:t>Retrieving Username Using Challenge Questions</a:t>
            </a:r>
          </a:p>
        </p:txBody>
      </p:sp>
      <p:sp>
        <p:nvSpPr>
          <p:cNvPr id="38915" name="TextBox 8"/>
          <p:cNvSpPr txBox="1">
            <a:spLocks noChangeArrowheads="1"/>
          </p:cNvSpPr>
          <p:nvPr/>
        </p:nvSpPr>
        <p:spPr bwMode="auto">
          <a:xfrm>
            <a:off x="460375" y="1143000"/>
            <a:ext cx="83788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73038" algn="l"/>
              </a:tabLst>
              <a:defRPr>
                <a:solidFill>
                  <a:schemeClr val="tx1"/>
                </a:solidFill>
                <a:latin typeface="Arial" charset="0"/>
                <a:cs typeface="Arial" charset="0"/>
              </a:defRPr>
            </a:lvl1pPr>
            <a:lvl2pPr marL="742950" indent="-285750" eaLnBrk="0" hangingPunct="0">
              <a:tabLst>
                <a:tab pos="173038" algn="l"/>
              </a:tabLst>
              <a:defRPr>
                <a:solidFill>
                  <a:schemeClr val="tx1"/>
                </a:solidFill>
                <a:latin typeface="Arial" charset="0"/>
                <a:cs typeface="Arial" charset="0"/>
              </a:defRPr>
            </a:lvl2pPr>
            <a:lvl3pPr marL="1143000" indent="-228600" eaLnBrk="0" hangingPunct="0">
              <a:tabLst>
                <a:tab pos="173038" algn="l"/>
              </a:tabLst>
              <a:defRPr>
                <a:solidFill>
                  <a:schemeClr val="tx1"/>
                </a:solidFill>
                <a:latin typeface="Arial" charset="0"/>
                <a:cs typeface="Arial" charset="0"/>
              </a:defRPr>
            </a:lvl3pPr>
            <a:lvl4pPr marL="1600200" indent="-228600" eaLnBrk="0" hangingPunct="0">
              <a:tabLst>
                <a:tab pos="173038" algn="l"/>
              </a:tabLst>
              <a:defRPr>
                <a:solidFill>
                  <a:schemeClr val="tx1"/>
                </a:solidFill>
                <a:latin typeface="Arial" charset="0"/>
                <a:cs typeface="Arial" charset="0"/>
              </a:defRPr>
            </a:lvl4pPr>
            <a:lvl5pPr marL="2057400" indent="-228600" eaLnBrk="0" hangingPunct="0">
              <a:tabLst>
                <a:tab pos="173038" algn="l"/>
              </a:tabLst>
              <a:defRPr>
                <a:solidFill>
                  <a:schemeClr val="tx1"/>
                </a:solidFill>
                <a:latin typeface="Arial" charset="0"/>
                <a:cs typeface="Arial" charset="0"/>
              </a:defRPr>
            </a:lvl5pPr>
            <a:lvl6pPr marL="2514600" indent="-228600" defTabSz="457200" eaLnBrk="0" fontAlgn="base" hangingPunct="0">
              <a:spcBef>
                <a:spcPct val="0"/>
              </a:spcBef>
              <a:spcAft>
                <a:spcPct val="0"/>
              </a:spcAft>
              <a:tabLst>
                <a:tab pos="173038" algn="l"/>
              </a:tabLst>
              <a:defRPr>
                <a:solidFill>
                  <a:schemeClr val="tx1"/>
                </a:solidFill>
                <a:latin typeface="Arial" charset="0"/>
                <a:cs typeface="Arial" charset="0"/>
              </a:defRPr>
            </a:lvl6pPr>
            <a:lvl7pPr marL="2971800" indent="-228600" defTabSz="457200" eaLnBrk="0" fontAlgn="base" hangingPunct="0">
              <a:spcBef>
                <a:spcPct val="0"/>
              </a:spcBef>
              <a:spcAft>
                <a:spcPct val="0"/>
              </a:spcAft>
              <a:tabLst>
                <a:tab pos="173038" algn="l"/>
              </a:tabLst>
              <a:defRPr>
                <a:solidFill>
                  <a:schemeClr val="tx1"/>
                </a:solidFill>
                <a:latin typeface="Arial" charset="0"/>
                <a:cs typeface="Arial" charset="0"/>
              </a:defRPr>
            </a:lvl7pPr>
            <a:lvl8pPr marL="3429000" indent="-228600" defTabSz="457200" eaLnBrk="0" fontAlgn="base" hangingPunct="0">
              <a:spcBef>
                <a:spcPct val="0"/>
              </a:spcBef>
              <a:spcAft>
                <a:spcPct val="0"/>
              </a:spcAft>
              <a:tabLst>
                <a:tab pos="173038" algn="l"/>
              </a:tabLst>
              <a:defRPr>
                <a:solidFill>
                  <a:schemeClr val="tx1"/>
                </a:solidFill>
                <a:latin typeface="Arial" charset="0"/>
                <a:cs typeface="Arial" charset="0"/>
              </a:defRPr>
            </a:lvl8pPr>
            <a:lvl9pPr marL="3886200" indent="-228600" defTabSz="457200" eaLnBrk="0" fontAlgn="base" hangingPunct="0">
              <a:spcBef>
                <a:spcPct val="0"/>
              </a:spcBef>
              <a:spcAft>
                <a:spcPct val="0"/>
              </a:spcAft>
              <a:tabLst>
                <a:tab pos="173038" algn="l"/>
              </a:tabLst>
              <a:defRPr>
                <a:solidFill>
                  <a:schemeClr val="tx1"/>
                </a:solidFill>
                <a:latin typeface="Arial" charset="0"/>
                <a:cs typeface="Arial" charset="0"/>
              </a:defRPr>
            </a:lvl9pPr>
          </a:lstStyle>
          <a:p>
            <a:pPr eaLnBrk="1" hangingPunct="1"/>
            <a:r>
              <a:rPr lang="en-US" altLang="en-US" sz="2400"/>
              <a:t>If you selected “Challenge Questions,” enter your Social Security number, last name, and date of birth.</a:t>
            </a:r>
          </a:p>
        </p:txBody>
      </p:sp>
      <p:pic>
        <p:nvPicPr>
          <p:cNvPr id="38917" name="Picture 6" descr="Image of the &quot;Retrieve Your Username Using Your Challenge Questions&quot; page on the FSA ID site, showing fields for Social Security number, Last Name, and Date of Birth."/>
          <p:cNvPicPr>
            <a:picLocks noChangeAspect="1" noChangeArrowheads="1"/>
          </p:cNvPicPr>
          <p:nvPr/>
        </p:nvPicPr>
        <p:blipFill>
          <a:blip r:embed="rId2">
            <a:extLst>
              <a:ext uri="{28A0092B-C50C-407E-A947-70E740481C1C}">
                <a14:useLocalDpi xmlns:a14="http://schemas.microsoft.com/office/drawing/2010/main" val="0"/>
              </a:ext>
            </a:extLst>
          </a:blip>
          <a:srcRect l="55548" t="13000" r="10326" b="41286"/>
          <a:stretch>
            <a:fillRect/>
          </a:stretch>
        </p:blipFill>
        <p:spPr bwMode="auto">
          <a:xfrm>
            <a:off x="460375" y="2514600"/>
            <a:ext cx="7921625" cy="3657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CC14B26E-DF9D-47FE-A024-13853E32BC39}" type="slidenum">
              <a:rPr lang="en-US" altLang="en-US" sz="1400"/>
              <a:pPr eaLnBrk="1" hangingPunct="1"/>
              <a:t>27</a:t>
            </a:fld>
            <a:endParaRPr lang="en-US" altLang="en-US" sz="1400"/>
          </a:p>
        </p:txBody>
      </p:sp>
      <p:sp>
        <p:nvSpPr>
          <p:cNvPr id="39938" name="Title 1"/>
          <p:cNvSpPr>
            <a:spLocks noGrp="1"/>
          </p:cNvSpPr>
          <p:nvPr>
            <p:ph type="title"/>
          </p:nvPr>
        </p:nvSpPr>
        <p:spPr bwMode="auto">
          <a:xfrm>
            <a:off x="381000" y="414338"/>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000">
                <a:latin typeface="Arial" charset="0"/>
                <a:cs typeface="Arial" charset="0"/>
              </a:rPr>
              <a:t>Retrieving Username Using Challenge Questions</a:t>
            </a:r>
          </a:p>
        </p:txBody>
      </p:sp>
      <p:sp>
        <p:nvSpPr>
          <p:cNvPr id="9" name="TextBox 8"/>
          <p:cNvSpPr txBox="1"/>
          <p:nvPr/>
        </p:nvSpPr>
        <p:spPr>
          <a:xfrm>
            <a:off x="457200" y="1143000"/>
            <a:ext cx="8301038" cy="1323975"/>
          </a:xfrm>
          <a:prstGeom prst="rect">
            <a:avLst/>
          </a:prstGeom>
          <a:noFill/>
        </p:spPr>
        <p:txBody>
          <a:bodyPr>
            <a:spAutoFit/>
          </a:bodyPr>
          <a:lstStyle/>
          <a:p>
            <a:pPr marL="173038" indent="-173038">
              <a:buFont typeface="Arial" panose="020B0604020202020204" pitchFamily="34" charset="0"/>
              <a:buChar char="•"/>
              <a:tabLst>
                <a:tab pos="173038" algn="l"/>
              </a:tabLst>
              <a:defRPr/>
            </a:pPr>
            <a:r>
              <a:rPr lang="en-US" sz="2000" dirty="0">
                <a:solidFill>
                  <a:schemeClr val="tx2">
                    <a:lumMod val="50000"/>
                  </a:schemeClr>
                </a:solidFill>
              </a:rPr>
              <a:t>You will be taken to a page where you will need to answer three of your challenge questions.</a:t>
            </a:r>
          </a:p>
          <a:p>
            <a:pPr marL="173038" indent="-173038">
              <a:buFont typeface="Arial" panose="020B0604020202020204" pitchFamily="34" charset="0"/>
              <a:buChar char="•"/>
              <a:tabLst>
                <a:tab pos="173038" algn="l"/>
              </a:tabLst>
              <a:defRPr/>
            </a:pPr>
            <a:r>
              <a:rPr lang="en-US" sz="2000" dirty="0">
                <a:solidFill>
                  <a:schemeClr val="tx2">
                    <a:lumMod val="50000"/>
                  </a:schemeClr>
                </a:solidFill>
              </a:rPr>
              <a:t>After answering the challenge questions, you will be taken to page that displays your username.</a:t>
            </a:r>
          </a:p>
        </p:txBody>
      </p:sp>
      <p:pic>
        <p:nvPicPr>
          <p:cNvPr id="39941" name="Picture 7" descr="Image of the &quot;Retrieve Your Username With Challenge Questions&quot; page on the FSA ID site."/>
          <p:cNvPicPr>
            <a:picLocks noChangeAspect="1" noChangeArrowheads="1"/>
          </p:cNvPicPr>
          <p:nvPr/>
        </p:nvPicPr>
        <p:blipFill>
          <a:blip r:embed="rId2">
            <a:extLst>
              <a:ext uri="{28A0092B-C50C-407E-A947-70E740481C1C}">
                <a14:useLocalDpi xmlns:a14="http://schemas.microsoft.com/office/drawing/2010/main" val="0"/>
              </a:ext>
            </a:extLst>
          </a:blip>
          <a:srcRect l="56187" t="9142" r="11063" b="27286"/>
          <a:stretch>
            <a:fillRect/>
          </a:stretch>
        </p:blipFill>
        <p:spPr bwMode="auto">
          <a:xfrm>
            <a:off x="1295400" y="2408238"/>
            <a:ext cx="7324725" cy="42386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309EEE0F-15B6-4C78-87E0-4AE97BD92CCF}" type="slidenum">
              <a:rPr lang="en-US" altLang="en-US" sz="1400"/>
              <a:pPr eaLnBrk="1" hangingPunct="1"/>
              <a:t>28</a:t>
            </a:fld>
            <a:endParaRPr lang="en-US" altLang="en-US" sz="1400"/>
          </a:p>
        </p:txBody>
      </p:sp>
      <p:sp>
        <p:nvSpPr>
          <p:cNvPr id="40963"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chemeClr val="tx1"/>
                </a:solidFill>
                <a:latin typeface="Arial" charset="0"/>
                <a:cs typeface="Arial" charset="0"/>
              </a:rPr>
              <a:t>Forgot Password</a:t>
            </a:r>
          </a:p>
        </p:txBody>
      </p:sp>
      <p:sp>
        <p:nvSpPr>
          <p:cNvPr id="40964" name="TextBox 6"/>
          <p:cNvSpPr txBox="1">
            <a:spLocks noChangeArrowheads="1"/>
          </p:cNvSpPr>
          <p:nvPr/>
        </p:nvSpPr>
        <p:spPr bwMode="auto">
          <a:xfrm>
            <a:off x="487363" y="1143000"/>
            <a:ext cx="82756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3038" indent="-173038" eaLnBrk="0" hangingPunct="0">
              <a:tabLst>
                <a:tab pos="173038" algn="l"/>
              </a:tabLst>
              <a:defRPr>
                <a:solidFill>
                  <a:schemeClr val="tx1"/>
                </a:solidFill>
                <a:latin typeface="Arial" charset="0"/>
                <a:cs typeface="Arial" charset="0"/>
              </a:defRPr>
            </a:lvl1pPr>
            <a:lvl2pPr marL="742950" indent="-285750" eaLnBrk="0" hangingPunct="0">
              <a:tabLst>
                <a:tab pos="173038" algn="l"/>
              </a:tabLst>
              <a:defRPr>
                <a:solidFill>
                  <a:schemeClr val="tx1"/>
                </a:solidFill>
                <a:latin typeface="Arial" charset="0"/>
                <a:cs typeface="Arial" charset="0"/>
              </a:defRPr>
            </a:lvl2pPr>
            <a:lvl3pPr marL="1143000" indent="-228600" eaLnBrk="0" hangingPunct="0">
              <a:tabLst>
                <a:tab pos="173038" algn="l"/>
              </a:tabLst>
              <a:defRPr>
                <a:solidFill>
                  <a:schemeClr val="tx1"/>
                </a:solidFill>
                <a:latin typeface="Arial" charset="0"/>
                <a:cs typeface="Arial" charset="0"/>
              </a:defRPr>
            </a:lvl3pPr>
            <a:lvl4pPr marL="1600200" indent="-228600" eaLnBrk="0" hangingPunct="0">
              <a:tabLst>
                <a:tab pos="173038" algn="l"/>
              </a:tabLst>
              <a:defRPr>
                <a:solidFill>
                  <a:schemeClr val="tx1"/>
                </a:solidFill>
                <a:latin typeface="Arial" charset="0"/>
                <a:cs typeface="Arial" charset="0"/>
              </a:defRPr>
            </a:lvl4pPr>
            <a:lvl5pPr marL="2057400" indent="-228600" eaLnBrk="0" hangingPunct="0">
              <a:tabLst>
                <a:tab pos="173038" algn="l"/>
              </a:tabLst>
              <a:defRPr>
                <a:solidFill>
                  <a:schemeClr val="tx1"/>
                </a:solidFill>
                <a:latin typeface="Arial" charset="0"/>
                <a:cs typeface="Arial" charset="0"/>
              </a:defRPr>
            </a:lvl5pPr>
            <a:lvl6pPr marL="2514600" indent="-228600" defTabSz="457200" eaLnBrk="0" fontAlgn="base" hangingPunct="0">
              <a:spcBef>
                <a:spcPct val="0"/>
              </a:spcBef>
              <a:spcAft>
                <a:spcPct val="0"/>
              </a:spcAft>
              <a:tabLst>
                <a:tab pos="173038" algn="l"/>
              </a:tabLst>
              <a:defRPr>
                <a:solidFill>
                  <a:schemeClr val="tx1"/>
                </a:solidFill>
                <a:latin typeface="Arial" charset="0"/>
                <a:cs typeface="Arial" charset="0"/>
              </a:defRPr>
            </a:lvl6pPr>
            <a:lvl7pPr marL="2971800" indent="-228600" defTabSz="457200" eaLnBrk="0" fontAlgn="base" hangingPunct="0">
              <a:spcBef>
                <a:spcPct val="0"/>
              </a:spcBef>
              <a:spcAft>
                <a:spcPct val="0"/>
              </a:spcAft>
              <a:tabLst>
                <a:tab pos="173038" algn="l"/>
              </a:tabLst>
              <a:defRPr>
                <a:solidFill>
                  <a:schemeClr val="tx1"/>
                </a:solidFill>
                <a:latin typeface="Arial" charset="0"/>
                <a:cs typeface="Arial" charset="0"/>
              </a:defRPr>
            </a:lvl7pPr>
            <a:lvl8pPr marL="3429000" indent="-228600" defTabSz="457200" eaLnBrk="0" fontAlgn="base" hangingPunct="0">
              <a:spcBef>
                <a:spcPct val="0"/>
              </a:spcBef>
              <a:spcAft>
                <a:spcPct val="0"/>
              </a:spcAft>
              <a:tabLst>
                <a:tab pos="173038" algn="l"/>
              </a:tabLst>
              <a:defRPr>
                <a:solidFill>
                  <a:schemeClr val="tx1"/>
                </a:solidFill>
                <a:latin typeface="Arial" charset="0"/>
                <a:cs typeface="Arial" charset="0"/>
              </a:defRPr>
            </a:lvl8pPr>
            <a:lvl9pPr marL="3886200" indent="-228600" defTabSz="457200" eaLnBrk="0" fontAlgn="base" hangingPunct="0">
              <a:spcBef>
                <a:spcPct val="0"/>
              </a:spcBef>
              <a:spcAft>
                <a:spcPct val="0"/>
              </a:spcAft>
              <a:tabLst>
                <a:tab pos="173038" algn="l"/>
              </a:tabLst>
              <a:defRPr>
                <a:solidFill>
                  <a:schemeClr val="tx1"/>
                </a:solidFill>
                <a:latin typeface="Arial" charset="0"/>
                <a:cs typeface="Arial" charset="0"/>
              </a:defRPr>
            </a:lvl9pPr>
          </a:lstStyle>
          <a:p>
            <a:pPr eaLnBrk="1" hangingPunct="1">
              <a:buFont typeface="Arial" charset="0"/>
              <a:buChar char="•"/>
            </a:pPr>
            <a:r>
              <a:rPr lang="en-US" altLang="en-US" sz="2400"/>
              <a:t>Select “Forgot My Password” link at the log-in screen.</a:t>
            </a:r>
          </a:p>
          <a:p>
            <a:pPr eaLnBrk="1" hangingPunct="1">
              <a:buFont typeface="Arial" charset="0"/>
              <a:buChar char="•"/>
            </a:pPr>
            <a:r>
              <a:rPr lang="en-US" altLang="en-US" sz="2400"/>
              <a:t>The appearance of the link may vary depending on what website you are visiting.</a:t>
            </a:r>
          </a:p>
        </p:txBody>
      </p:sp>
      <p:sp>
        <p:nvSpPr>
          <p:cNvPr id="18" name="TextBox 17"/>
          <p:cNvSpPr txBox="1"/>
          <p:nvPr/>
        </p:nvSpPr>
        <p:spPr bwMode="auto">
          <a:xfrm>
            <a:off x="498475" y="4903788"/>
            <a:ext cx="2247900" cy="277812"/>
          </a:xfrm>
          <a:prstGeom prst="rect">
            <a:avLst/>
          </a:prstGeom>
          <a:noFill/>
        </p:spPr>
        <p:txBody>
          <a:bodyPr>
            <a:spAutoFit/>
          </a:bodyPr>
          <a:lstStyle/>
          <a:p>
            <a:pPr>
              <a:tabLst>
                <a:tab pos="173038" algn="l"/>
              </a:tabLst>
              <a:defRPr/>
            </a:pPr>
            <a:r>
              <a:rPr lang="en-US" sz="1200" dirty="0">
                <a:solidFill>
                  <a:schemeClr val="tx2">
                    <a:lumMod val="50000"/>
                  </a:schemeClr>
                </a:solidFill>
              </a:rPr>
              <a:t>StudentAid.gov Log-in Screen</a:t>
            </a:r>
          </a:p>
        </p:txBody>
      </p:sp>
      <p:grpSp>
        <p:nvGrpSpPr>
          <p:cNvPr id="3" name="Group 2" descr="Image of the StudentAid.gov log-in screen with the “Forgot My Password” link circled."/>
          <p:cNvGrpSpPr/>
          <p:nvPr/>
        </p:nvGrpSpPr>
        <p:grpSpPr>
          <a:xfrm>
            <a:off x="100013" y="2590800"/>
            <a:ext cx="4584700" cy="2139950"/>
            <a:chOff x="100013" y="2590800"/>
            <a:chExt cx="4584700" cy="2139950"/>
          </a:xfrm>
        </p:grpSpPr>
        <p:pic>
          <p:nvPicPr>
            <p:cNvPr id="40962" name="Picture 11" descr="Image of the StudentAid.gov log-in screen with the “Forgot My Password” link circ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3" y="2590800"/>
              <a:ext cx="4584700"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3333750" y="3994150"/>
              <a:ext cx="857250" cy="1524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17" name="TextBox 16"/>
          <p:cNvSpPr txBox="1"/>
          <p:nvPr/>
        </p:nvSpPr>
        <p:spPr bwMode="auto">
          <a:xfrm>
            <a:off x="5318125" y="6216650"/>
            <a:ext cx="1981200" cy="276225"/>
          </a:xfrm>
          <a:prstGeom prst="rect">
            <a:avLst/>
          </a:prstGeom>
          <a:noFill/>
        </p:spPr>
        <p:txBody>
          <a:bodyPr>
            <a:spAutoFit/>
          </a:bodyPr>
          <a:lstStyle/>
          <a:p>
            <a:pPr>
              <a:tabLst>
                <a:tab pos="173038" algn="l"/>
              </a:tabLst>
              <a:defRPr/>
            </a:pPr>
            <a:r>
              <a:rPr lang="en-US" sz="1200" dirty="0">
                <a:solidFill>
                  <a:schemeClr val="tx2">
                    <a:lumMod val="50000"/>
                  </a:schemeClr>
                </a:solidFill>
              </a:rPr>
              <a:t>FAFSA</a:t>
            </a:r>
            <a:r>
              <a:rPr lang="en-US" sz="1200" baseline="30000" dirty="0">
                <a:solidFill>
                  <a:schemeClr val="tx2">
                    <a:lumMod val="50000"/>
                  </a:schemeClr>
                </a:solidFill>
              </a:rPr>
              <a:t>®</a:t>
            </a:r>
            <a:r>
              <a:rPr lang="en-US" sz="1200" dirty="0">
                <a:solidFill>
                  <a:schemeClr val="tx2">
                    <a:lumMod val="50000"/>
                  </a:schemeClr>
                </a:solidFill>
              </a:rPr>
              <a:t> Log-In Screen</a:t>
            </a:r>
          </a:p>
        </p:txBody>
      </p:sp>
      <p:grpSp>
        <p:nvGrpSpPr>
          <p:cNvPr id="4" name="Group 3" descr="Image of the FAFSA® log-in screen with the “Forgot My Password” link circled."/>
          <p:cNvGrpSpPr/>
          <p:nvPr/>
        </p:nvGrpSpPr>
        <p:grpSpPr>
          <a:xfrm>
            <a:off x="4722813" y="2038350"/>
            <a:ext cx="4421187" cy="4178300"/>
            <a:chOff x="4722813" y="2038350"/>
            <a:chExt cx="4421187" cy="4178300"/>
          </a:xfrm>
        </p:grpSpPr>
        <p:pic>
          <p:nvPicPr>
            <p:cNvPr id="40966" name="Picture 14" descr="Image of the FAFSA® log-in screen with the “Forgot My Password” link circled."/>
            <p:cNvPicPr>
              <a:picLocks noChangeAspect="1" noChangeArrowheads="1"/>
            </p:cNvPicPr>
            <p:nvPr/>
          </p:nvPicPr>
          <p:blipFill>
            <a:blip r:embed="rId3">
              <a:extLst>
                <a:ext uri="{28A0092B-C50C-407E-A947-70E740481C1C}">
                  <a14:useLocalDpi xmlns:a14="http://schemas.microsoft.com/office/drawing/2010/main" val="0"/>
                </a:ext>
              </a:extLst>
            </a:blip>
            <a:srcRect l="60786" t="9641" r="16360" b="27690"/>
            <a:stretch>
              <a:fillRect/>
            </a:stretch>
          </p:blipFill>
          <p:spPr bwMode="auto">
            <a:xfrm>
              <a:off x="4722813" y="2038350"/>
              <a:ext cx="4421187" cy="41783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 name="Oval 15"/>
            <p:cNvSpPr/>
            <p:nvPr/>
          </p:nvSpPr>
          <p:spPr>
            <a:xfrm>
              <a:off x="5086350" y="5105400"/>
              <a:ext cx="685800" cy="1524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44B9F4FB-08EC-4EE9-89E2-D8DECCD71A85}" type="slidenum">
              <a:rPr lang="en-US" altLang="en-US" sz="1400"/>
              <a:pPr eaLnBrk="1" hangingPunct="1"/>
              <a:t>29</a:t>
            </a:fld>
            <a:endParaRPr lang="en-US" altLang="en-US" sz="1400"/>
          </a:p>
        </p:txBody>
      </p:sp>
      <p:sp>
        <p:nvSpPr>
          <p:cNvPr id="41986" name="Title 1"/>
          <p:cNvSpPr>
            <a:spLocks noGrp="1"/>
          </p:cNvSpPr>
          <p:nvPr>
            <p:ph type="title"/>
          </p:nvPr>
        </p:nvSpPr>
        <p:spPr bwMode="auto">
          <a:xfrm>
            <a:off x="460375" y="304800"/>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chemeClr val="tx1"/>
                </a:solidFill>
                <a:latin typeface="Arial" charset="0"/>
                <a:cs typeface="Arial" charset="0"/>
              </a:rPr>
              <a:t>Forgot Password</a:t>
            </a:r>
          </a:p>
        </p:txBody>
      </p:sp>
      <p:sp>
        <p:nvSpPr>
          <p:cNvPr id="9" name="TextBox 8"/>
          <p:cNvSpPr txBox="1"/>
          <p:nvPr/>
        </p:nvSpPr>
        <p:spPr>
          <a:xfrm>
            <a:off x="381000" y="1143000"/>
            <a:ext cx="8305800" cy="1754188"/>
          </a:xfrm>
          <a:prstGeom prst="rect">
            <a:avLst/>
          </a:prstGeom>
          <a:noFill/>
        </p:spPr>
        <p:txBody>
          <a:bodyPr>
            <a:spAutoFit/>
          </a:bodyPr>
          <a:lstStyle/>
          <a:p>
            <a:pPr>
              <a:tabLst>
                <a:tab pos="173038" algn="l"/>
              </a:tabLst>
              <a:defRPr/>
            </a:pPr>
            <a:r>
              <a:rPr lang="en-US" dirty="0"/>
              <a:t>You can reset your password by providing</a:t>
            </a:r>
          </a:p>
          <a:p>
            <a:pPr marL="173038" indent="-173038">
              <a:buFont typeface="Arial" panose="020B0604020202020204" pitchFamily="34" charset="0"/>
              <a:buChar char="•"/>
              <a:tabLst>
                <a:tab pos="173038" algn="l"/>
              </a:tabLst>
              <a:defRPr/>
            </a:pPr>
            <a:r>
              <a:rPr lang="en-US" dirty="0"/>
              <a:t>your username (or verified email address) and the month and day of your date of birth </a:t>
            </a:r>
            <a:br>
              <a:rPr lang="en-US" dirty="0"/>
            </a:br>
            <a:r>
              <a:rPr lang="en-US" dirty="0"/>
              <a:t>or</a:t>
            </a:r>
          </a:p>
          <a:p>
            <a:pPr marL="173038" indent="-173038">
              <a:buFont typeface="Arial" panose="020B0604020202020204" pitchFamily="34" charset="0"/>
              <a:buChar char="•"/>
              <a:tabLst>
                <a:tab pos="173038" algn="l"/>
              </a:tabLst>
              <a:defRPr/>
            </a:pPr>
            <a:r>
              <a:rPr lang="en-US" dirty="0"/>
              <a:t>your verified mobile phone number and the month and day of your date of birth.</a:t>
            </a:r>
          </a:p>
        </p:txBody>
      </p:sp>
      <p:pic>
        <p:nvPicPr>
          <p:cNvPr id="41989" name="Picture 1" descr="Image of the &quot;Reset Your Password&quot; page on the FSA ID site, showing a field for Username (or Verified Email Address) and drop-down menus for “Select Month” and “Select Da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3725" y="2841625"/>
            <a:ext cx="6035675" cy="40163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F560A0CB-EF8C-460A-BF95-79A1E5536267}" type="slidenum">
              <a:rPr lang="en-US" altLang="en-US" sz="1400"/>
              <a:pPr eaLnBrk="1" hangingPunct="1"/>
              <a:t>30</a:t>
            </a:fld>
            <a:endParaRPr lang="en-US" altLang="en-US" sz="1400"/>
          </a:p>
        </p:txBody>
      </p:sp>
      <p:sp>
        <p:nvSpPr>
          <p:cNvPr id="43010" name="Title 1"/>
          <p:cNvSpPr>
            <a:spLocks noGrp="1"/>
          </p:cNvSpPr>
          <p:nvPr>
            <p:ph type="title"/>
          </p:nvPr>
        </p:nvSpPr>
        <p:spPr bwMode="auto">
          <a:xfrm>
            <a:off x="460375" y="304800"/>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chemeClr val="tx1"/>
                </a:solidFill>
                <a:latin typeface="Arial" charset="0"/>
                <a:cs typeface="Arial" charset="0"/>
              </a:rPr>
              <a:t>Forgot Password</a:t>
            </a:r>
          </a:p>
        </p:txBody>
      </p:sp>
      <p:sp>
        <p:nvSpPr>
          <p:cNvPr id="9" name="TextBox 8"/>
          <p:cNvSpPr txBox="1"/>
          <p:nvPr/>
        </p:nvSpPr>
        <p:spPr>
          <a:xfrm>
            <a:off x="381000" y="1143000"/>
            <a:ext cx="8305800" cy="1200150"/>
          </a:xfrm>
          <a:prstGeom prst="rect">
            <a:avLst/>
          </a:prstGeom>
          <a:noFill/>
        </p:spPr>
        <p:txBody>
          <a:bodyPr>
            <a:spAutoFit/>
          </a:bodyPr>
          <a:lstStyle/>
          <a:p>
            <a:pPr>
              <a:tabLst>
                <a:tab pos="173038" algn="l"/>
              </a:tabLst>
              <a:defRPr/>
            </a:pPr>
            <a:r>
              <a:rPr lang="en-US" dirty="0"/>
              <a:t>You can reset your password by</a:t>
            </a:r>
          </a:p>
          <a:p>
            <a:pPr marL="173038" indent="-173038">
              <a:buFont typeface="Arial" panose="020B0604020202020204" pitchFamily="34" charset="0"/>
              <a:buChar char="•"/>
              <a:tabLst>
                <a:tab pos="173038" algn="l"/>
              </a:tabLst>
              <a:defRPr/>
            </a:pPr>
            <a:r>
              <a:rPr lang="en-US" dirty="0"/>
              <a:t>having a secure code texted to you, </a:t>
            </a:r>
          </a:p>
          <a:p>
            <a:pPr marL="173038" indent="-173038">
              <a:buFont typeface="Arial" panose="020B0604020202020204" pitchFamily="34" charset="0"/>
              <a:buChar char="•"/>
              <a:tabLst>
                <a:tab pos="173038" algn="l"/>
              </a:tabLst>
              <a:defRPr/>
            </a:pPr>
            <a:r>
              <a:rPr lang="en-US" dirty="0"/>
              <a:t>having a secure code emailed to you, or</a:t>
            </a:r>
          </a:p>
          <a:p>
            <a:pPr marL="173038" indent="-173038">
              <a:buFont typeface="Arial" panose="020B0604020202020204" pitchFamily="34" charset="0"/>
              <a:buChar char="•"/>
              <a:tabLst>
                <a:tab pos="173038" algn="l"/>
              </a:tabLst>
              <a:defRPr/>
            </a:pPr>
            <a:r>
              <a:rPr lang="en-US" dirty="0"/>
              <a:t>answering your challenge questions.</a:t>
            </a:r>
          </a:p>
        </p:txBody>
      </p:sp>
      <p:grpSp>
        <p:nvGrpSpPr>
          <p:cNvPr id="2" name="Group 1" descr="Image of the &quot;Reset Your Password&quot; page on the FSA ID site. A text bubble explains: “IMPORTANT You will need to create a new password.”"/>
          <p:cNvGrpSpPr/>
          <p:nvPr/>
        </p:nvGrpSpPr>
        <p:grpSpPr>
          <a:xfrm>
            <a:off x="460375" y="2343150"/>
            <a:ext cx="8226425" cy="4379913"/>
            <a:chOff x="460375" y="2343150"/>
            <a:chExt cx="8226425" cy="4379913"/>
          </a:xfrm>
        </p:grpSpPr>
        <p:pic>
          <p:nvPicPr>
            <p:cNvPr id="43013" name="Picture 1" descr="Image of the &quot;Reset Your Password&quot; page on the FSA ID site. A text bubble explains: “IMPORTANT You will need to create a new password.”&#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0375" y="2343150"/>
              <a:ext cx="6858000" cy="4379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Rounded Rectangle 5"/>
            <p:cNvSpPr/>
            <p:nvPr/>
          </p:nvSpPr>
          <p:spPr bwMode="auto">
            <a:xfrm>
              <a:off x="7202488" y="2971800"/>
              <a:ext cx="1484312" cy="1484313"/>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defRPr/>
              </a:pPr>
              <a:r>
                <a:rPr lang="en-US" sz="1200" b="1" dirty="0">
                  <a:solidFill>
                    <a:schemeClr val="tx2">
                      <a:lumMod val="50000"/>
                    </a:schemeClr>
                  </a:solidFill>
                </a:rPr>
                <a:t>IMPORTANT</a:t>
              </a:r>
            </a:p>
            <a:p>
              <a:pPr>
                <a:defRPr/>
              </a:pPr>
              <a:r>
                <a:rPr lang="en-US" sz="1200" dirty="0">
                  <a:solidFill>
                    <a:schemeClr val="tx2">
                      <a:lumMod val="50000"/>
                    </a:schemeClr>
                  </a:solidFill>
                </a:rPr>
                <a:t>You will need to create a new password. </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31F2C0A9-F252-4E69-85C0-21510D16C027}" type="slidenum">
              <a:rPr lang="en-US" altLang="en-US" sz="1400"/>
              <a:pPr eaLnBrk="1" hangingPunct="1"/>
              <a:t>31</a:t>
            </a:fld>
            <a:endParaRPr lang="en-US" altLang="en-US" sz="1400"/>
          </a:p>
        </p:txBody>
      </p:sp>
      <p:sp>
        <p:nvSpPr>
          <p:cNvPr id="44034" name="Title 4"/>
          <p:cNvSpPr txBox="1">
            <a:spLocks/>
          </p:cNvSpPr>
          <p:nvPr/>
        </p:nvSpPr>
        <p:spPr bwMode="auto">
          <a:xfrm>
            <a:off x="304800" y="1714500"/>
            <a:ext cx="855345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a:spcAft>
                <a:spcPts val="1200"/>
              </a:spcAft>
            </a:pPr>
            <a:r>
              <a:rPr lang="en-US" altLang="en-US" sz="4400"/>
              <a:t>What to do if </a:t>
            </a:r>
            <a:br>
              <a:rPr lang="en-US" altLang="en-US" sz="4400"/>
            </a:br>
            <a:r>
              <a:rPr lang="en-US" altLang="en-US" sz="4400"/>
              <a:t>you’re locked out </a:t>
            </a:r>
            <a:br>
              <a:rPr lang="en-US" altLang="en-US" sz="4400"/>
            </a:br>
            <a:r>
              <a:rPr lang="en-US" altLang="en-US" sz="4400"/>
              <a:t>of your account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4B858B4E-F2A9-48C2-AB2E-2838BF2A6C03}" type="slidenum">
              <a:rPr lang="en-US" altLang="en-US" sz="1400"/>
              <a:pPr eaLnBrk="1" hangingPunct="1"/>
              <a:t>32</a:t>
            </a:fld>
            <a:endParaRPr lang="en-US" altLang="en-US" sz="1400"/>
          </a:p>
        </p:txBody>
      </p:sp>
      <p:sp>
        <p:nvSpPr>
          <p:cNvPr id="45058"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Locked Out</a:t>
            </a:r>
          </a:p>
        </p:txBody>
      </p:sp>
      <p:sp>
        <p:nvSpPr>
          <p:cNvPr id="45059" name="Content Placeholder 2"/>
          <p:cNvSpPr>
            <a:spLocks noGrp="1"/>
          </p:cNvSpPr>
          <p:nvPr>
            <p:ph idx="4294967295"/>
          </p:nvPr>
        </p:nvSpPr>
        <p:spPr bwMode="auto">
          <a:xfrm>
            <a:off x="460375" y="1143000"/>
            <a:ext cx="8026400" cy="1600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charset="0"/>
              <a:buNone/>
            </a:pPr>
            <a:r>
              <a:rPr lang="en-US" altLang="en-US" sz="2400"/>
              <a:t>If you’ve been locked out of your FSA ID account for providing the wrong username or password, you will need to provide the date of birth (month and day only) associated with the account to begin the unlock process.</a:t>
            </a:r>
          </a:p>
        </p:txBody>
      </p:sp>
      <p:pic>
        <p:nvPicPr>
          <p:cNvPr id="45061" name="Picture 7" descr="Image of the “Unlock Your FSA ID” page on the FSA ID site, showing a field for Username (or Verified E-mail Address) and drop-down menus for “Select Month” and “Select Day.”"/>
          <p:cNvPicPr>
            <a:picLocks noChangeAspect="1" noChangeArrowheads="1"/>
          </p:cNvPicPr>
          <p:nvPr/>
        </p:nvPicPr>
        <p:blipFill>
          <a:blip r:embed="rId2">
            <a:extLst>
              <a:ext uri="{28A0092B-C50C-407E-A947-70E740481C1C}">
                <a14:useLocalDpi xmlns:a14="http://schemas.microsoft.com/office/drawing/2010/main" val="0"/>
              </a:ext>
            </a:extLst>
          </a:blip>
          <a:srcRect l="1854" t="3844" r="4811" b="13737"/>
          <a:stretch>
            <a:fillRect/>
          </a:stretch>
        </p:blipFill>
        <p:spPr bwMode="auto">
          <a:xfrm>
            <a:off x="571500" y="3124200"/>
            <a:ext cx="7915275" cy="3200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6A7CFDA9-9002-469C-8328-7B87148D11A8}" type="slidenum">
              <a:rPr lang="en-US" altLang="en-US" sz="1400"/>
              <a:pPr eaLnBrk="1" hangingPunct="1"/>
              <a:t>33</a:t>
            </a:fld>
            <a:endParaRPr lang="en-US" altLang="en-US" sz="1400"/>
          </a:p>
        </p:txBody>
      </p:sp>
      <p:sp>
        <p:nvSpPr>
          <p:cNvPr id="46082"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Locked Out</a:t>
            </a:r>
          </a:p>
        </p:txBody>
      </p:sp>
      <p:sp>
        <p:nvSpPr>
          <p:cNvPr id="46083" name="Content Placeholder 3"/>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charset="0"/>
              <a:buNone/>
            </a:pPr>
            <a:r>
              <a:rPr lang="en-US" altLang="en-US">
                <a:solidFill>
                  <a:schemeClr val="tx1"/>
                </a:solidFill>
                <a:latin typeface="Arial" charset="0"/>
                <a:cs typeface="Arial" charset="0"/>
              </a:rPr>
              <a:t>If you have verified your email address or mobile phone number, you can unlock your account using either the email or mobile phone options. Otherwise, you can unlock your account by answering your challenge questions.</a:t>
            </a:r>
          </a:p>
        </p:txBody>
      </p:sp>
      <p:pic>
        <p:nvPicPr>
          <p:cNvPr id="46085" name="Picture 7" descr="Image of the “Unlock Your FSA ID” page on the FSA ID s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895600"/>
            <a:ext cx="7467600" cy="417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8916E2DE-03A9-4287-9BA2-BD4A9E03CA92}" type="slidenum">
              <a:rPr lang="en-US" altLang="en-US" sz="1400"/>
              <a:pPr eaLnBrk="1" hangingPunct="1"/>
              <a:t>34</a:t>
            </a:fld>
            <a:endParaRPr lang="en-US" altLang="en-US" sz="1400"/>
          </a:p>
        </p:txBody>
      </p:sp>
      <p:sp>
        <p:nvSpPr>
          <p:cNvPr id="47106"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Locked Out</a:t>
            </a:r>
          </a:p>
        </p:txBody>
      </p:sp>
      <p:sp>
        <p:nvSpPr>
          <p:cNvPr id="47107" name="Content Placeholder 3"/>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charset="0"/>
              <a:buNone/>
            </a:pPr>
            <a:r>
              <a:rPr lang="en-US" altLang="en-US">
                <a:solidFill>
                  <a:schemeClr val="tx1"/>
                </a:solidFill>
                <a:latin typeface="Arial" charset="0"/>
                <a:cs typeface="Arial" charset="0"/>
              </a:rPr>
              <a:t>Once you successfully enter the secure code or answer your challenge questions, you will be taken to this screen to change your password.</a:t>
            </a:r>
          </a:p>
        </p:txBody>
      </p:sp>
      <p:pic>
        <p:nvPicPr>
          <p:cNvPr id="6" name="Picture 5" descr="Image of the &quot;New Password&quot; page on the FSA ID site, showing fields for New Password and Confirm New Password."/>
          <p:cNvPicPr/>
          <p:nvPr/>
        </p:nvPicPr>
        <p:blipFill rotWithShape="1">
          <a:blip r:embed="rId2"/>
          <a:srcRect b="22988"/>
          <a:stretch/>
        </p:blipFill>
        <p:spPr bwMode="auto">
          <a:xfrm>
            <a:off x="1296988" y="2501900"/>
            <a:ext cx="6629400" cy="4160838"/>
          </a:xfrm>
          <a:prstGeom prst="rect">
            <a:avLst/>
          </a:prstGeom>
          <a:ln w="9525">
            <a:solidFill>
              <a:schemeClr val="tx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265324AF-0C58-4A5D-9C4D-32A55491587C}" type="slidenum">
              <a:rPr lang="en-US" altLang="en-US" sz="1400"/>
              <a:pPr eaLnBrk="1" hangingPunct="1"/>
              <a:t>35</a:t>
            </a:fld>
            <a:endParaRPr lang="en-US" altLang="en-US" sz="1400"/>
          </a:p>
        </p:txBody>
      </p:sp>
      <p:sp>
        <p:nvSpPr>
          <p:cNvPr id="48130" name="Title 1"/>
          <p:cNvSpPr>
            <a:spLocks noGrp="1"/>
          </p:cNvSpPr>
          <p:nvPr>
            <p:ph type="title"/>
          </p:nvPr>
        </p:nvSpPr>
        <p:spPr bwMode="auto">
          <a:xfrm>
            <a:off x="460375" y="304800"/>
            <a:ext cx="8302625"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Locked Out</a:t>
            </a:r>
          </a:p>
        </p:txBody>
      </p:sp>
      <p:sp>
        <p:nvSpPr>
          <p:cNvPr id="48131"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charset="0"/>
              <a:buNone/>
            </a:pPr>
            <a:r>
              <a:rPr lang="en-US" altLang="en-US">
                <a:latin typeface="Arial" charset="0"/>
                <a:cs typeface="Arial" charset="0"/>
              </a:rPr>
              <a:t>Once you enter a new password and reenter it successfully, you will receive this message.</a:t>
            </a:r>
          </a:p>
          <a:p>
            <a:pPr marL="0" indent="0">
              <a:buFont typeface="Arial" charset="0"/>
              <a:buNone/>
            </a:pPr>
            <a:endParaRPr lang="en-US" altLang="en-US">
              <a:latin typeface="Arial" charset="0"/>
              <a:cs typeface="Arial" charset="0"/>
            </a:endParaRPr>
          </a:p>
        </p:txBody>
      </p:sp>
      <p:pic>
        <p:nvPicPr>
          <p:cNvPr id="11" name="Picture 10" descr="Image of the &quot;Success!&quot; page on the FSA ID site, stating &quot;You have successfully unlocked your account and changed your password. You can now use your new password to log in.&quot;  "/>
          <p:cNvPicPr/>
          <p:nvPr/>
        </p:nvPicPr>
        <p:blipFill rotWithShape="1">
          <a:blip r:embed="rId2"/>
          <a:srcRect t="-1" b="38258"/>
          <a:stretch/>
        </p:blipFill>
        <p:spPr bwMode="auto">
          <a:xfrm>
            <a:off x="914400" y="2286000"/>
            <a:ext cx="7315200" cy="4114800"/>
          </a:xfrm>
          <a:prstGeom prst="rect">
            <a:avLst/>
          </a:prstGeom>
          <a:ln w="9525">
            <a:solidFill>
              <a:schemeClr val="tx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337CF913-A650-4FC5-8B58-AED09988052F}" type="slidenum">
              <a:rPr lang="en-US" altLang="en-US" sz="1400"/>
              <a:pPr eaLnBrk="1" hangingPunct="1"/>
              <a:t>36</a:t>
            </a:fld>
            <a:endParaRPr lang="en-US" altLang="en-US" sz="1400"/>
          </a:p>
        </p:txBody>
      </p:sp>
      <p:sp>
        <p:nvSpPr>
          <p:cNvPr id="49154" name="Title 4"/>
          <p:cNvSpPr txBox="1">
            <a:spLocks/>
          </p:cNvSpPr>
          <p:nvPr/>
        </p:nvSpPr>
        <p:spPr bwMode="auto">
          <a:xfrm>
            <a:off x="304800" y="2324100"/>
            <a:ext cx="855345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a:r>
              <a:rPr lang="en-US" altLang="en-US" sz="4400"/>
              <a:t>Where to get more information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Slide Number Placeholder 3"/>
          <p:cNvSpPr txBox="1">
            <a:spLocks/>
          </p:cNvSpPr>
          <p:nvPr/>
        </p:nvSpPr>
        <p:spPr bwMode="auto">
          <a:xfrm>
            <a:off x="381000" y="6492875"/>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03015D00-ABA0-4F15-8890-C702FD2D79DD}" type="slidenum">
              <a:rPr lang="en-US" altLang="en-US" sz="1400"/>
              <a:pPr eaLnBrk="1" hangingPunct="1"/>
              <a:t>37</a:t>
            </a:fld>
            <a:endParaRPr lang="en-US" altLang="en-US" sz="1400"/>
          </a:p>
        </p:txBody>
      </p:sp>
      <p:sp>
        <p:nvSpPr>
          <p:cNvPr id="50178" name="Title 4"/>
          <p:cNvSpPr>
            <a:spLocks noGrp="1"/>
          </p:cNvSpPr>
          <p:nvPr>
            <p:ph type="title"/>
          </p:nvPr>
        </p:nvSpPr>
        <p:spPr bwMode="auto">
          <a:xfrm>
            <a:off x="460375" y="304800"/>
            <a:ext cx="85534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charset="0"/>
                <a:cs typeface="Arial" charset="0"/>
              </a:rPr>
              <a:t>Where to get more information</a:t>
            </a:r>
          </a:p>
        </p:txBody>
      </p:sp>
      <p:sp>
        <p:nvSpPr>
          <p:cNvPr id="50179" name="Content Placeholder 5"/>
          <p:cNvSpPr>
            <a:spLocks noGrp="1"/>
          </p:cNvSpPr>
          <p:nvPr>
            <p:ph idx="1"/>
          </p:nvPr>
        </p:nvSpPr>
        <p:spPr bwMode="auto">
          <a:xfrm>
            <a:off x="533400" y="1752600"/>
            <a:ext cx="8001000" cy="4297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charset="0"/>
              <a:buNone/>
            </a:pPr>
            <a:r>
              <a:rPr lang="en-US" altLang="en-US">
                <a:latin typeface="Arial" charset="0"/>
                <a:cs typeface="Arial" charset="0"/>
              </a:rPr>
              <a:t>Additional details on the FSA ID, including answers to frequently asked questions and tips on creating an FSA ID, can be found at </a:t>
            </a:r>
            <a:r>
              <a:rPr lang="en-US" altLang="en-US">
                <a:latin typeface="Arial" charset="0"/>
                <a:cs typeface="Arial" charset="0"/>
                <a:hlinkClick r:id="rId2"/>
              </a:rPr>
              <a:t>StudentAid.gov/fsaid</a:t>
            </a:r>
            <a:r>
              <a:rPr lang="en-US" altLang="en-US">
                <a:latin typeface="Arial" charset="0"/>
                <a:cs typeface="Arial" charset="0"/>
              </a:rPr>
              <a:t>.</a:t>
            </a:r>
          </a:p>
          <a:p>
            <a:pPr marL="0" indent="0">
              <a:buFont typeface="Arial" charset="0"/>
              <a:buNone/>
            </a:pPr>
            <a:endParaRPr lang="en-US" altLang="en-US">
              <a:latin typeface="Arial" charset="0"/>
              <a:cs typeface="Arial" charset="0"/>
            </a:endParaRPr>
          </a:p>
        </p:txBody>
      </p:sp>
    </p:spTree>
  </p:cSld>
  <p:clrMapOvr>
    <a:masterClrMapping/>
  </p:clrMapOvr>
</p:sld>
</file>

<file path=ppt/theme/theme1.xml><?xml version="1.0" encoding="utf-8"?>
<a:theme xmlns:a="http://schemas.openxmlformats.org/drawingml/2006/main" name="Local Market Activation-G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4241</TotalTime>
  <Words>2065</Words>
  <Application>Microsoft Macintosh PowerPoint</Application>
  <PresentationFormat>On-screen Show (4:3)</PresentationFormat>
  <Paragraphs>221</Paragraphs>
  <Slides>37</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Local Market Activation-Green</vt:lpstr>
      <vt:lpstr>NOTE TO PRESENTER </vt:lpstr>
      <vt:lpstr>Creating and Using Your FSA ID: An Overview</vt:lpstr>
      <vt:lpstr>Topics Covered</vt:lpstr>
      <vt:lpstr>What is the FSA ID?</vt:lpstr>
      <vt:lpstr>Do parents need FSA IDs?</vt:lpstr>
      <vt:lpstr>PowerPoint Presentation</vt:lpstr>
      <vt:lpstr>Getting Started</vt:lpstr>
      <vt:lpstr>Create Your FSA ID (Username and Password)</vt:lpstr>
      <vt:lpstr>Provide Personal Identification Information</vt:lpstr>
      <vt:lpstr>Provide Profile Information</vt:lpstr>
      <vt:lpstr>Select/Create Challenge Questions and Answers</vt:lpstr>
      <vt:lpstr>Review Info and Agree to Terms</vt:lpstr>
      <vt:lpstr>Verify Your Mobile Phone Number</vt:lpstr>
      <vt:lpstr>Verify Your Email </vt:lpstr>
      <vt:lpstr>Your FSA ID is created!</vt:lpstr>
      <vt:lpstr>Social Security Administration Matching</vt:lpstr>
      <vt:lpstr>PowerPoint Presentation</vt:lpstr>
      <vt:lpstr>Using Your FSA ID</vt:lpstr>
      <vt:lpstr>PowerPoint Presentation</vt:lpstr>
      <vt:lpstr>Forgot Username</vt:lpstr>
      <vt:lpstr>Forgot Username</vt:lpstr>
      <vt:lpstr>Retrieving Username Using Email Secure Code</vt:lpstr>
      <vt:lpstr>Retrieving Username Using Text Secure Code</vt:lpstr>
      <vt:lpstr>Retrieving Username Using Secure Code</vt:lpstr>
      <vt:lpstr>Retrieving Username Using Challenge Questions</vt:lpstr>
      <vt:lpstr>Retrieving Username Using Challenge Questions</vt:lpstr>
      <vt:lpstr>Retrieving Username Using Challenge Questions</vt:lpstr>
      <vt:lpstr>Forgot Password</vt:lpstr>
      <vt:lpstr>Forgot Password</vt:lpstr>
      <vt:lpstr>Forgot Password</vt:lpstr>
      <vt:lpstr>PowerPoint Presentation</vt:lpstr>
      <vt:lpstr>Locked Out</vt:lpstr>
      <vt:lpstr>Locked Out</vt:lpstr>
      <vt:lpstr>Locked Out</vt:lpstr>
      <vt:lpstr>Locked Out</vt:lpstr>
      <vt:lpstr>PowerPoint Presentation</vt:lpstr>
      <vt:lpstr>Where to get more information</vt:lpstr>
    </vt:vector>
  </TitlesOfParts>
  <Company>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and Using Your FSA ID</dc:title>
  <dc:creator>user ce</dc:creator>
  <cp:lastModifiedBy>Megan Clute</cp:lastModifiedBy>
  <cp:revision>327</cp:revision>
  <dcterms:created xsi:type="dcterms:W3CDTF">2012-06-11T19:08:42Z</dcterms:created>
  <dcterms:modified xsi:type="dcterms:W3CDTF">2019-02-28T22:24:53Z</dcterms:modified>
</cp:coreProperties>
</file>