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3"/>
  </p:notesMasterIdLst>
  <p:sldIdLst>
    <p:sldId id="256" r:id="rId3"/>
    <p:sldId id="258" r:id="rId4"/>
    <p:sldId id="297" r:id="rId5"/>
    <p:sldId id="298" r:id="rId6"/>
    <p:sldId id="300" r:id="rId7"/>
    <p:sldId id="269" r:id="rId8"/>
    <p:sldId id="287" r:id="rId9"/>
    <p:sldId id="303" r:id="rId10"/>
    <p:sldId id="302" r:id="rId11"/>
    <p:sldId id="304" r:id="rId12"/>
    <p:sldId id="1718" r:id="rId13"/>
    <p:sldId id="1855" r:id="rId14"/>
    <p:sldId id="1889" r:id="rId15"/>
    <p:sldId id="1901" r:id="rId16"/>
    <p:sldId id="1902" r:id="rId17"/>
    <p:sldId id="1903" r:id="rId18"/>
    <p:sldId id="1904" r:id="rId19"/>
    <p:sldId id="1905" r:id="rId20"/>
    <p:sldId id="1860" r:id="rId21"/>
    <p:sldId id="1900" r:id="rId22"/>
    <p:sldId id="1894" r:id="rId23"/>
    <p:sldId id="1906" r:id="rId24"/>
    <p:sldId id="1861" r:id="rId25"/>
    <p:sldId id="1897" r:id="rId26"/>
    <p:sldId id="1896" r:id="rId27"/>
    <p:sldId id="1893" r:id="rId28"/>
    <p:sldId id="1898" r:id="rId29"/>
    <p:sldId id="1899" r:id="rId30"/>
    <p:sldId id="1895" r:id="rId31"/>
    <p:sldId id="1859" r:id="rId32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275" autoAdjust="0"/>
  </p:normalViewPr>
  <p:slideViewPr>
    <p:cSldViewPr snapToGrid="0">
      <p:cViewPr varScale="1">
        <p:scale>
          <a:sx n="106" d="100"/>
          <a:sy n="10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C4BFB79-25B4-40C0-98D9-772D9884AFD4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70CFC9A-F113-4332-BA56-F2AB437D7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3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FC9A-F113-4332-BA56-F2AB437D7C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FC9A-F113-4332-BA56-F2AB437D7C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12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FC9A-F113-4332-BA56-F2AB437D7C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06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CFC9A-F113-4332-BA56-F2AB437D7C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71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99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8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39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5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50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4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25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408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507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8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77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132428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798810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397056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310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4971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05453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189358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028002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5228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36579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087373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6356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635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967415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3D48222-219B-4B86-B1A7-36DE58EA3898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D4467C5-FA9C-48DD-B772-C9FC6CD33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6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5102DC2-F96D-4BEA-B6B4-2F5960662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31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7" name="Picture 7" descr="kcbaRedGryLogo">
            <a:extLst>
              <a:ext uri="{FF2B5EF4-FFF2-40B4-BE49-F238E27FC236}">
                <a16:creationId xmlns:a16="http://schemas.microsoft.com/office/drawing/2014/main" id="{D70A707C-88C5-4CA6-9296-C4F86E257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025" y="6118225"/>
            <a:ext cx="8413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103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FF0000"/>
          </a:solidFill>
          <a:latin typeface="Futura Lt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 New Roman" panose="02020603050405020304" pitchFamily="18" charset="0"/>
        <a:buChar char="­"/>
        <a:defRPr sz="2400">
          <a:solidFill>
            <a:schemeClr val="tx1"/>
          </a:solidFill>
          <a:latin typeface="+mn-lt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2000">
          <a:solidFill>
            <a:schemeClr val="tx1"/>
          </a:solidFill>
          <a:latin typeface="+mn-lt"/>
        </a:defRPr>
      </a:lvl3pPr>
      <a:lvl4pPr marL="17145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 New Roman" panose="02020603050405020304" pitchFamily="18" charset="0"/>
        <a:buChar char="▪"/>
        <a:defRPr>
          <a:solidFill>
            <a:schemeClr val="tx1"/>
          </a:solidFill>
          <a:latin typeface="+mn-lt"/>
        </a:defRPr>
      </a:lvl4pPr>
      <a:lvl5pPr marL="21717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Times New Roman" panose="02020603050405020304" pitchFamily="18" charset="0"/>
        <a:buChar char="∙"/>
        <a:defRPr sz="1600">
          <a:solidFill>
            <a:schemeClr val="tx1"/>
          </a:solidFill>
          <a:latin typeface="+mn-lt"/>
        </a:defRPr>
      </a:lvl5pPr>
      <a:lvl6pPr marL="26289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 New Roman" pitchFamily="18" charset="0"/>
        <a:buChar char="∙"/>
        <a:defRPr sz="1600">
          <a:solidFill>
            <a:schemeClr val="tx1"/>
          </a:solidFill>
          <a:latin typeface="+mn-lt"/>
        </a:defRPr>
      </a:lvl6pPr>
      <a:lvl7pPr marL="30861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 New Roman" pitchFamily="18" charset="0"/>
        <a:buChar char="∙"/>
        <a:defRPr sz="1600">
          <a:solidFill>
            <a:schemeClr val="tx1"/>
          </a:solidFill>
          <a:latin typeface="+mn-lt"/>
        </a:defRPr>
      </a:lvl7pPr>
      <a:lvl8pPr marL="35433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 New Roman" pitchFamily="18" charset="0"/>
        <a:buChar char="∙"/>
        <a:defRPr sz="1600">
          <a:solidFill>
            <a:schemeClr val="tx1"/>
          </a:solidFill>
          <a:latin typeface="+mn-lt"/>
        </a:defRPr>
      </a:lvl8pPr>
      <a:lvl9pPr marL="40005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Times New Roman" pitchFamily="18" charset="0"/>
        <a:buChar char="∙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g"/><Relationship Id="rId5" Type="http://schemas.openxmlformats.org/officeDocument/2006/relationships/image" Target="../media/image17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g"/><Relationship Id="rId5" Type="http://schemas.openxmlformats.org/officeDocument/2006/relationships/image" Target="../media/image29.jpeg"/><Relationship Id="rId4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g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45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1FEBA6-B605-4EA7-AE4B-3111FF653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2108718"/>
            <a:ext cx="5614987" cy="209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747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BCFE-7531-43C2-8FDD-025AE38E9B61}"/>
              </a:ext>
            </a:extLst>
          </p:cNvPr>
          <p:cNvSpPr/>
          <p:nvPr/>
        </p:nvSpPr>
        <p:spPr>
          <a:xfrm>
            <a:off x="503583" y="304801"/>
            <a:ext cx="11118574" cy="8530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2001, the District developed a master plan with regard to it’s facilities. As a result of that planning effort, the District embarked on a series of capital improvement projects, The projects included the following –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Chestnutwold Elementary School 					2006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Manoa Elementary School							2008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Renovations to the Oakmont School Building			2007-2008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Renovations of the Haverford Middle School				2009-2012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Maintenance Facility									2014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70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BCFE-7531-43C2-8FDD-025AE38E9B61}"/>
              </a:ext>
            </a:extLst>
          </p:cNvPr>
          <p:cNvSpPr/>
          <p:nvPr/>
        </p:nvSpPr>
        <p:spPr>
          <a:xfrm>
            <a:off x="536713" y="384314"/>
            <a:ext cx="11390244" cy="8826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2015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Agoos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Architecture was engaged to provide the District with information on the condition of the remaining elementary schools.</a:t>
            </a:r>
          </a:p>
          <a:p>
            <a:pPr lvl="2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Lynnewood Elementary School		Built in 1953</a:t>
            </a:r>
          </a:p>
          <a:p>
            <a:pPr lvl="2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Coopertown Elementary School		Built in 1955 / Addition 1990</a:t>
            </a:r>
          </a:p>
          <a:p>
            <a:pPr lvl="2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Chatham Park Elementary School		Built in 1958 / Addition 1991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assessment indicated that of the three schools,  Lynnewood was in need of most attention.  </a:t>
            </a:r>
          </a:p>
          <a:p>
            <a:pPr marL="1257300" lvl="2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 Coopertown and Chatham Elementary school’s mechanical systems were replaced in 1997/1998. </a:t>
            </a:r>
          </a:p>
          <a:p>
            <a:pPr marL="1257300" lvl="2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Coopertown’s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windows and Chatham Park’s façade/window system were replaced in 2006.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BCFE-7531-43C2-8FDD-025AE38E9B61}"/>
              </a:ext>
            </a:extLst>
          </p:cNvPr>
          <p:cNvSpPr/>
          <p:nvPr/>
        </p:nvSpPr>
        <p:spPr>
          <a:xfrm>
            <a:off x="536713" y="364436"/>
            <a:ext cx="11118574" cy="742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address the conditions found at Lynnewood,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2017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District engaged CBD,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Agoos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Architecture, and Kelly &amp; Close to evaluate options.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options were evaluated  - </a:t>
            </a:r>
          </a:p>
          <a:p>
            <a:pPr lvl="1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Renovate the existing Building</a:t>
            </a:r>
          </a:p>
          <a:p>
            <a:pPr lvl="1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Renovate the existing Building with an addition</a:t>
            </a:r>
          </a:p>
          <a:p>
            <a:pPr lvl="1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 Lynnewood with a new Building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January 18</a:t>
            </a:r>
            <a:r>
              <a:rPr lang="en-US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Board meeting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results of the study were presented.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 2018 Board meeting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Board authorized the District to move forward with the design of a new building and approved engaging KCBA as the Architect.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822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8BCFE-7531-43C2-8FDD-025AE38E9B61}"/>
              </a:ext>
            </a:extLst>
          </p:cNvPr>
          <p:cNvSpPr/>
          <p:nvPr/>
        </p:nvSpPr>
        <p:spPr>
          <a:xfrm>
            <a:off x="536713" y="384314"/>
            <a:ext cx="11118574" cy="7348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that same meeting in February,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Board also approved KCBA to reevaluate the condition of the elementary schools - Chatham Park Elementary, Coopertown Elementary - and the High School.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KCBA presented the results of their evaluation in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June 2018 Board Meeting.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 reported that the schools were generally in good condition but identified certain items that the District should consider in its capital planning and budget.  These included - </a:t>
            </a:r>
          </a:p>
          <a:p>
            <a:r>
              <a:rPr lang="en-US" sz="2400" dirty="0"/>
              <a:t> 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Upgrade the mechanical system at both Coopertown and Chatham Park Elementary schools. </a:t>
            </a:r>
          </a:p>
          <a:p>
            <a:pPr lvl="1">
              <a:lnSpc>
                <a:spcPct val="107000"/>
              </a:lnSpc>
            </a:pPr>
            <a:endParaRPr 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Replace the roof at Coopertown.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Upgrade the HVAC controls at the High School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5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5E9CB3-CAA6-4A72-BB63-4A91F6A5637E}"/>
              </a:ext>
            </a:extLst>
          </p:cNvPr>
          <p:cNvSpPr/>
          <p:nvPr/>
        </p:nvSpPr>
        <p:spPr>
          <a:xfrm>
            <a:off x="381000" y="1173480"/>
            <a:ext cx="112076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conjunction with the Building Condition assessment by KCBA, the District had engaged Sundance Associates to perform a Demographic Study to project future enrollment. 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this study were also presented in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June Board meeting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Of significance was the enrollment projections for the High School.  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45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3858B9-A2B6-4F72-B7DA-C2AD6EB69291}"/>
              </a:ext>
            </a:extLst>
          </p:cNvPr>
          <p:cNvSpPr/>
          <p:nvPr/>
        </p:nvSpPr>
        <p:spPr>
          <a:xfrm>
            <a:off x="745677" y="375413"/>
            <a:ext cx="10935477" cy="6186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July 2018 Board Meeting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considering the results of both the Building Assessment and the Enrollment projections, the Board took the following actions -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Engaged KCBA to move forward design and cost estimating to address the forecasted enrollment increases at the High School.  The design was limited to schematic level.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Authorized the District Facility Team to address the upgrades to the mechanical systems at Chatham Park and  Coopertown;  the roof replacement at Coopertown; and, the upgrade to the High School HVAC control system.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72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3858B9-A2B6-4F72-B7DA-C2AD6EB69291}"/>
              </a:ext>
            </a:extLst>
          </p:cNvPr>
          <p:cNvSpPr/>
          <p:nvPr/>
        </p:nvSpPr>
        <p:spPr>
          <a:xfrm>
            <a:off x="745677" y="375413"/>
            <a:ext cx="10935477" cy="696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 School Projected Timeline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 15		KCBA presents to the Board the schematic design and cost estimates					At this meeting we will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Board approval to move forward with the 	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based on KCBA proposed fee of 7% of the schematic cost estimate.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Assuming Board authorizes the design to move forward –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lain" startAt="2019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Design and Land Development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lain" startAt="2019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Bid 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lain" startAt="2019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Construction with occupancy of Phase I  2021 and Phase II 2022</a:t>
            </a:r>
          </a:p>
          <a:p>
            <a:pPr lvl="1">
              <a:lnSpc>
                <a:spcPct val="107000"/>
              </a:lnSpc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76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3858B9-A2B6-4F72-B7DA-C2AD6EB69291}"/>
              </a:ext>
            </a:extLst>
          </p:cNvPr>
          <p:cNvSpPr/>
          <p:nvPr/>
        </p:nvSpPr>
        <p:spPr>
          <a:xfrm>
            <a:off x="745677" y="375413"/>
            <a:ext cx="10935477" cy="6273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Lynnewood Projected Timeline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Oct 25		Planning Commission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 01		Zoning Hearing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 06		KCBA and CBD update the PTO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 15		Seek Board approval to advertise for the Act 34 Hearing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TBD		ACT 34 Hearing		</a:t>
            </a:r>
          </a:p>
          <a:p>
            <a:pPr>
              <a:lnSpc>
                <a:spcPct val="107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 20		KCBA issues construction documents for pricing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 07		KCBA presents final construction documents and budget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Board authorization to advertise to Bid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 04		Present Bid results 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Board approval to award Contracts for Construction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 2019	Construction starts on site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 2021	School opens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283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3858B9-A2B6-4F72-B7DA-C2AD6EB69291}"/>
              </a:ext>
            </a:extLst>
          </p:cNvPr>
          <p:cNvSpPr/>
          <p:nvPr/>
        </p:nvSpPr>
        <p:spPr>
          <a:xfrm>
            <a:off x="745677" y="375413"/>
            <a:ext cx="10935477" cy="1428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Lynnewood Budget Update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7AAAD-3130-4626-B543-7EE1E3ECF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535" y="997035"/>
            <a:ext cx="7240929" cy="548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3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8F355A14-0831-48BB-8E00-906229D0A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id="{74FB37A9-ABD6-4191-AB61-B02E492C5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550" y="0"/>
            <a:ext cx="1357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89B97E-B6D6-499F-9DD8-4C00FCD42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94300"/>
            <a:ext cx="12192000" cy="1676400"/>
          </a:xfrm>
          <a:prstGeom prst="rect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BF61E826-71D6-4BEC-B346-8F011A89A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238" y="5186363"/>
            <a:ext cx="8081962" cy="1754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54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Lynnewood Elementary School Update</a:t>
            </a:r>
          </a:p>
        </p:txBody>
      </p:sp>
    </p:spTree>
    <p:extLst>
      <p:ext uri="{BB962C8B-B14F-4D97-AF65-F5344CB8AC3E}">
        <p14:creationId xmlns:p14="http://schemas.microsoft.com/office/powerpoint/2010/main" val="4638652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E86E6380-7EAA-4FE8-ACAB-D389D29E5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747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2B67F0B-C15E-4D13-861D-F44BB997D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513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Lynnewood Elementary School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540CD52-6BDE-4403-8DC4-7D49EBE00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3" y="1138238"/>
            <a:ext cx="9344025" cy="344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Tx/>
              <a:buNone/>
              <a:tabLst/>
              <a:defRPr/>
            </a:pP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Actions since last Update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Zoning &amp; Planning Commission Submissions [End of September]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Review with Township Fire Marshall [9/17]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District IT Meeting [9/18]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Teacher and Staff Meetings [9/21]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District Administration Project Review [10/15]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Food Service Meeting [10/18]</a:t>
            </a:r>
          </a:p>
        </p:txBody>
      </p:sp>
    </p:spTree>
    <p:extLst>
      <p:ext uri="{BB962C8B-B14F-4D97-AF65-F5344CB8AC3E}">
        <p14:creationId xmlns:p14="http://schemas.microsoft.com/office/powerpoint/2010/main" val="14497553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E86E6380-7EAA-4FE8-ACAB-D389D29E5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747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2B67F0B-C15E-4D13-861D-F44BB997D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513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Lynnewood Elementary School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540CD52-6BDE-4403-8DC4-7D49EBE00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3" y="1138238"/>
            <a:ext cx="7915275" cy="484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Tx/>
              <a:buNone/>
              <a:tabLst/>
              <a:defRPr/>
            </a:pP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Act 34 Hearing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The board will authorize advertisement for the Act 34 Hearing on 11/15 and advertise for at least 20 days before the hearing.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At the hearing, the project will be presented along with project financing and a public commenting period will follow after the presentation.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The Act 34 booklet will be available for view at the district administration building by appointment.</a:t>
            </a:r>
          </a:p>
        </p:txBody>
      </p:sp>
    </p:spTree>
    <p:extLst>
      <p:ext uri="{BB962C8B-B14F-4D97-AF65-F5344CB8AC3E}">
        <p14:creationId xmlns:p14="http://schemas.microsoft.com/office/powerpoint/2010/main" val="60310210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DEDA8-75DF-4D84-923C-9FF7349A458D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688B-78EE-4418-B904-05456CF2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79" y="0"/>
            <a:ext cx="10405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7365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DEDA8-75DF-4D84-923C-9FF7349A458D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688B-78EE-4418-B904-05456CF2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79" y="0"/>
            <a:ext cx="104052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635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DEDA8-75DF-4D84-923C-9FF7349A458D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688B-78EE-4418-B904-05456CF2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0" y="0"/>
            <a:ext cx="1040523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2076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DEDA8-75DF-4D84-923C-9FF7349A458D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688B-78EE-4418-B904-05456CF2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0" y="0"/>
            <a:ext cx="1040523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7884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41688B-78EE-4418-B904-05456CF2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5738967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DFA31022-A31D-457A-A451-E2A51D725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Front entrance Birdseye View</a:t>
            </a:r>
          </a:p>
        </p:txBody>
      </p:sp>
    </p:spTree>
    <p:extLst>
      <p:ext uri="{BB962C8B-B14F-4D97-AF65-F5344CB8AC3E}">
        <p14:creationId xmlns:p14="http://schemas.microsoft.com/office/powerpoint/2010/main" val="209057571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id="{267E6052-50BC-4026-B8D5-A629F34A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Front entrance exterior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F24A35-CD38-4EF7-B698-960593AA2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573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2341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A49F6A-7B96-4E15-B01D-C7829C475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036422" cy="5082987"/>
          </a:xfrm>
          <a:prstGeom prst="rect">
            <a:avLst/>
          </a:prstGeom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267E6052-50BC-4026-B8D5-A629F34A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Front entrance exterior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627C4C-30C4-4436-BB1F-917371CFF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292" y="165100"/>
            <a:ext cx="2442589" cy="21477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E46BA2-C8A7-459B-81A6-EDF02A534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292" y="3745693"/>
            <a:ext cx="2442589" cy="2082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FF606B-CB95-4004-B1A2-34A98766B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822" y="2790306"/>
            <a:ext cx="1671059" cy="16710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F70587F-5FDE-4F7F-8C87-74D107428B30}"/>
              </a:ext>
            </a:extLst>
          </p:cNvPr>
          <p:cNvSpPr/>
          <p:nvPr/>
        </p:nvSpPr>
        <p:spPr>
          <a:xfrm>
            <a:off x="10385884" y="3793465"/>
            <a:ext cx="1300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Metal Panel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Accent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546E42-03EF-4FC9-AB4F-1DFF16FE1434}"/>
              </a:ext>
            </a:extLst>
          </p:cNvPr>
          <p:cNvSpPr/>
          <p:nvPr/>
        </p:nvSpPr>
        <p:spPr>
          <a:xfrm>
            <a:off x="10631015" y="159871"/>
            <a:ext cx="1055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Red Brick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A813E2-8790-4A7D-A45F-7840EFB0C521}"/>
              </a:ext>
            </a:extLst>
          </p:cNvPr>
          <p:cNvSpPr/>
          <p:nvPr/>
        </p:nvSpPr>
        <p:spPr>
          <a:xfrm>
            <a:off x="9284761" y="5407821"/>
            <a:ext cx="11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Light Brick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943E82-16DF-4BCF-B60E-6CE31AB7D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292" y="2035403"/>
            <a:ext cx="1290918" cy="129091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AE32553-B068-4A83-9DC3-BA5282E389C7}"/>
              </a:ext>
            </a:extLst>
          </p:cNvPr>
          <p:cNvSpPr/>
          <p:nvPr/>
        </p:nvSpPr>
        <p:spPr>
          <a:xfrm>
            <a:off x="9244292" y="2016128"/>
            <a:ext cx="101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Masonry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8827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DA5B0784-61C2-4184-8D03-049D44ED1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05944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EXTERIOR animation</a:t>
            </a:r>
          </a:p>
        </p:txBody>
      </p:sp>
    </p:spTree>
    <p:extLst>
      <p:ext uri="{BB962C8B-B14F-4D97-AF65-F5344CB8AC3E}">
        <p14:creationId xmlns:p14="http://schemas.microsoft.com/office/powerpoint/2010/main" val="27712402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00FCB-C2B7-4F65-A682-3F6C777E0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22" cy="5082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35159C-9139-4AA0-812E-95A4E9266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700" y="502024"/>
            <a:ext cx="2411505" cy="16076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8085-F7F5-4FEC-A2C3-1F5AD2C4D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924" y="2899132"/>
            <a:ext cx="1709552" cy="17095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092CA8-BA3F-41D1-8B9C-EED47D4501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411" y="1922478"/>
            <a:ext cx="2327742" cy="116387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56B580A-BEF7-40F3-B8E5-C7E4D1902D69}"/>
              </a:ext>
            </a:extLst>
          </p:cNvPr>
          <p:cNvSpPr/>
          <p:nvPr/>
        </p:nvSpPr>
        <p:spPr>
          <a:xfrm>
            <a:off x="9431668" y="533042"/>
            <a:ext cx="2117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Maple Wood Veneer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280D2-36A6-4C5F-81D6-5C56BCD0A420}"/>
              </a:ext>
            </a:extLst>
          </p:cNvPr>
          <p:cNvSpPr/>
          <p:nvPr/>
        </p:nvSpPr>
        <p:spPr>
          <a:xfrm>
            <a:off x="9446544" y="2674813"/>
            <a:ext cx="2390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Transaction Countertop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0633F7-B505-44AB-82B8-162A432BA189}"/>
              </a:ext>
            </a:extLst>
          </p:cNvPr>
          <p:cNvSpPr/>
          <p:nvPr/>
        </p:nvSpPr>
        <p:spPr>
          <a:xfrm>
            <a:off x="9293501" y="3991468"/>
            <a:ext cx="1696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Low Countertop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94CBF2BB-806E-4F96-9531-B9A6D60AC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Reception &amp; Main Office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88A0F7-B6E2-4FE5-B184-2F58AB9277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236" y="4392858"/>
            <a:ext cx="2201917" cy="123857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1135B80-D3B1-48AA-869A-5253EEE53E2A}"/>
              </a:ext>
            </a:extLst>
          </p:cNvPr>
          <p:cNvSpPr/>
          <p:nvPr/>
        </p:nvSpPr>
        <p:spPr>
          <a:xfrm>
            <a:off x="10586004" y="4399555"/>
            <a:ext cx="1198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Carpet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82701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D90AB9-2600-456C-BE65-5BBFE201A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24" y="2702297"/>
            <a:ext cx="6929716" cy="38979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53AA56-28D7-49B2-ADF1-01ED576A9C1F}"/>
              </a:ext>
            </a:extLst>
          </p:cNvPr>
          <p:cNvSpPr/>
          <p:nvPr/>
        </p:nvSpPr>
        <p:spPr bwMode="auto">
          <a:xfrm>
            <a:off x="286871" y="295835"/>
            <a:ext cx="6051176" cy="344244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70F6EE-77D8-425D-815B-61115848F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295835"/>
            <a:ext cx="5934635" cy="33382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5B73D-3B52-451B-8F80-A002A2609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0" y="5074024"/>
            <a:ext cx="2411505" cy="16076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4C8AB28-157A-4C4F-A8D8-35E3591DE81B}"/>
              </a:ext>
            </a:extLst>
          </p:cNvPr>
          <p:cNvSpPr/>
          <p:nvPr/>
        </p:nvSpPr>
        <p:spPr>
          <a:xfrm>
            <a:off x="1049668" y="6312362"/>
            <a:ext cx="2117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Maple Wood Veneer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53020-14C0-49C9-8D7A-B067863D9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3813622"/>
            <a:ext cx="2117567" cy="211756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C0E8EB-B49E-4FD0-B9A0-BBD4C39CC35E}"/>
              </a:ext>
            </a:extLst>
          </p:cNvPr>
          <p:cNvSpPr/>
          <p:nvPr/>
        </p:nvSpPr>
        <p:spPr>
          <a:xfrm>
            <a:off x="286870" y="3876665"/>
            <a:ext cx="101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Masonry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38B1A1-03FF-4529-9461-16CAF61DB6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015" y="295835"/>
            <a:ext cx="1550021" cy="15500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F520DD6-2572-44BA-A08C-A8DB899BA839}"/>
              </a:ext>
            </a:extLst>
          </p:cNvPr>
          <p:cNvSpPr/>
          <p:nvPr/>
        </p:nvSpPr>
        <p:spPr>
          <a:xfrm>
            <a:off x="6821370" y="1476524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Quartz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5AD6B0E-76B9-4DB3-A30F-2CA6E18C05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91" y="295835"/>
            <a:ext cx="1684550" cy="218000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55D1CB4-05E4-4E87-A31C-2FFADCE60A1D}"/>
              </a:ext>
            </a:extLst>
          </p:cNvPr>
          <p:cNvSpPr/>
          <p:nvPr/>
        </p:nvSpPr>
        <p:spPr>
          <a:xfrm>
            <a:off x="6795290" y="2031249"/>
            <a:ext cx="2522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Digital Wall Covering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207CFB50-4880-449E-9ED3-D11652AF1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46788"/>
            <a:ext cx="12141199" cy="646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MAIN LOBBY</a:t>
            </a:r>
          </a:p>
        </p:txBody>
      </p:sp>
    </p:spTree>
    <p:extLst>
      <p:ext uri="{BB962C8B-B14F-4D97-AF65-F5344CB8AC3E}">
        <p14:creationId xmlns:p14="http://schemas.microsoft.com/office/powerpoint/2010/main" val="4095539501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D90AB9-2600-456C-BE65-5BBFE201A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24" y="2702297"/>
            <a:ext cx="6929716" cy="389796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53AA56-28D7-49B2-ADF1-01ED576A9C1F}"/>
              </a:ext>
            </a:extLst>
          </p:cNvPr>
          <p:cNvSpPr/>
          <p:nvPr/>
        </p:nvSpPr>
        <p:spPr bwMode="auto">
          <a:xfrm>
            <a:off x="286871" y="295835"/>
            <a:ext cx="6051176" cy="344244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70F6EE-77D8-425D-815B-61115848F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295835"/>
            <a:ext cx="5934634" cy="33382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5B73D-3B52-451B-8F80-A002A2609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0" y="5074024"/>
            <a:ext cx="2411505" cy="16076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4C8AB28-157A-4C4F-A8D8-35E3591DE81B}"/>
              </a:ext>
            </a:extLst>
          </p:cNvPr>
          <p:cNvSpPr/>
          <p:nvPr/>
        </p:nvSpPr>
        <p:spPr>
          <a:xfrm>
            <a:off x="1049668" y="6312362"/>
            <a:ext cx="2117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Maple Wood Veneer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53020-14C0-49C9-8D7A-B067863D9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3" y="3813622"/>
            <a:ext cx="2102803" cy="211756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C0E8EB-B49E-4FD0-B9A0-BBD4C39CC35E}"/>
              </a:ext>
            </a:extLst>
          </p:cNvPr>
          <p:cNvSpPr/>
          <p:nvPr/>
        </p:nvSpPr>
        <p:spPr>
          <a:xfrm>
            <a:off x="286870" y="3876665"/>
            <a:ext cx="1555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Wall Paver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38B1A1-03FF-4529-9461-16CAF61DB6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015" y="295835"/>
            <a:ext cx="1550021" cy="15500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F520DD6-2572-44BA-A08C-A8DB899BA839}"/>
              </a:ext>
            </a:extLst>
          </p:cNvPr>
          <p:cNvSpPr/>
          <p:nvPr/>
        </p:nvSpPr>
        <p:spPr>
          <a:xfrm>
            <a:off x="6821370" y="1476524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Quartz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5AD6B0E-76B9-4DB3-A30F-2CA6E18C05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0"/>
          <a:stretch/>
        </p:blipFill>
        <p:spPr>
          <a:xfrm>
            <a:off x="8682404" y="295835"/>
            <a:ext cx="1644936" cy="218106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55D1CB4-05E4-4E87-A31C-2FFADCE60A1D}"/>
              </a:ext>
            </a:extLst>
          </p:cNvPr>
          <p:cNvSpPr/>
          <p:nvPr/>
        </p:nvSpPr>
        <p:spPr>
          <a:xfrm>
            <a:off x="8682404" y="1693892"/>
            <a:ext cx="1418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Frameless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Markerboard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9CDB4FAF-AD6D-4410-9632-77B00EE61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46788"/>
            <a:ext cx="12141199" cy="646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 Learning Circle</a:t>
            </a:r>
          </a:p>
        </p:txBody>
      </p:sp>
    </p:spTree>
    <p:extLst>
      <p:ext uri="{BB962C8B-B14F-4D97-AF65-F5344CB8AC3E}">
        <p14:creationId xmlns:p14="http://schemas.microsoft.com/office/powerpoint/2010/main" val="49091409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D90AB9-2600-456C-BE65-5BBFE201A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24" y="2702297"/>
            <a:ext cx="6929716" cy="389796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53AA56-28D7-49B2-ADF1-01ED576A9C1F}"/>
              </a:ext>
            </a:extLst>
          </p:cNvPr>
          <p:cNvSpPr/>
          <p:nvPr/>
        </p:nvSpPr>
        <p:spPr bwMode="auto">
          <a:xfrm>
            <a:off x="286871" y="295835"/>
            <a:ext cx="6051176" cy="344244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70F6EE-77D8-425D-815B-61115848F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295835"/>
            <a:ext cx="5934634" cy="33382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5B73D-3B52-451B-8F80-A002A2609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764" y="564777"/>
            <a:ext cx="2411505" cy="15071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353020-14C0-49C9-8D7A-B067863D9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3813622"/>
            <a:ext cx="2117567" cy="211756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C0E8EB-B49E-4FD0-B9A0-BBD4C39CC35E}"/>
              </a:ext>
            </a:extLst>
          </p:cNvPr>
          <p:cNvSpPr/>
          <p:nvPr/>
        </p:nvSpPr>
        <p:spPr>
          <a:xfrm>
            <a:off x="286870" y="3876665"/>
            <a:ext cx="1352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Accent Paint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5AD6B0E-76B9-4DB3-A30F-2CA6E18C05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145" y="791262"/>
            <a:ext cx="1684550" cy="16845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260E37-A502-49CC-84CD-0A5CA8A52BE2}"/>
              </a:ext>
            </a:extLst>
          </p:cNvPr>
          <p:cNvSpPr/>
          <p:nvPr/>
        </p:nvSpPr>
        <p:spPr>
          <a:xfrm>
            <a:off x="8641145" y="1821710"/>
            <a:ext cx="1207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Accent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Quartz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C195ACDD-2A3D-4913-95E3-E082BB44F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46788"/>
            <a:ext cx="12141199" cy="646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Classroom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38B1A1-03FF-4529-9461-16CAF61D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59" y="5342898"/>
            <a:ext cx="2738276" cy="12186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4C8AB28-157A-4C4F-A8D8-35E3591DE81B}"/>
              </a:ext>
            </a:extLst>
          </p:cNvPr>
          <p:cNvSpPr/>
          <p:nvPr/>
        </p:nvSpPr>
        <p:spPr>
          <a:xfrm>
            <a:off x="6536764" y="1702635"/>
            <a:ext cx="2117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Maple Wood Veneer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520DD6-2572-44BA-A08C-A8DB899BA839}"/>
              </a:ext>
            </a:extLst>
          </p:cNvPr>
          <p:cNvSpPr/>
          <p:nvPr/>
        </p:nvSpPr>
        <p:spPr>
          <a:xfrm>
            <a:off x="582033" y="6173787"/>
            <a:ext cx="2520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Laminate Countertop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8869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00FCB-C2B7-4F65-A682-3F6C777E0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22" cy="50829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35159C-9139-4AA0-812E-95A4E9266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47" y="4218642"/>
            <a:ext cx="2474258" cy="2474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8085-F7F5-4FEC-A2C3-1F5AD2C4DA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8"/>
          <a:stretch/>
        </p:blipFill>
        <p:spPr>
          <a:xfrm>
            <a:off x="8516470" y="3134450"/>
            <a:ext cx="3306505" cy="271851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50633F7-B505-44AB-82B8-162A432BA189}"/>
              </a:ext>
            </a:extLst>
          </p:cNvPr>
          <p:cNvSpPr/>
          <p:nvPr/>
        </p:nvSpPr>
        <p:spPr>
          <a:xfrm>
            <a:off x="9914963" y="3871242"/>
            <a:ext cx="2010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Moveable Shelving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135B80-D3B1-48AA-869A-5253EEE53E2A}"/>
              </a:ext>
            </a:extLst>
          </p:cNvPr>
          <p:cNvSpPr/>
          <p:nvPr/>
        </p:nvSpPr>
        <p:spPr>
          <a:xfrm>
            <a:off x="1623069" y="6300558"/>
            <a:ext cx="1198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Carpet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7CEAB02-3E83-4BD6-9D8D-CE2114D1B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Library</a:t>
            </a:r>
          </a:p>
        </p:txBody>
      </p:sp>
    </p:spTree>
    <p:extLst>
      <p:ext uri="{BB962C8B-B14F-4D97-AF65-F5344CB8AC3E}">
        <p14:creationId xmlns:p14="http://schemas.microsoft.com/office/powerpoint/2010/main" val="294063587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00FCB-C2B7-4F65-A682-3F6C777E0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22" cy="50829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35159C-9139-4AA0-812E-95A4E9266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810" y="502024"/>
            <a:ext cx="2379783" cy="16076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8085-F7F5-4FEC-A2C3-1F5AD2C4D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311" y="3330176"/>
            <a:ext cx="1819984" cy="17095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092CA8-BA3F-41D1-8B9C-EED47D4501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260" y="1811136"/>
            <a:ext cx="1819984" cy="181998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56B580A-BEF7-40F3-B8E5-C7E4D1902D69}"/>
              </a:ext>
            </a:extLst>
          </p:cNvPr>
          <p:cNvSpPr/>
          <p:nvPr/>
        </p:nvSpPr>
        <p:spPr>
          <a:xfrm>
            <a:off x="9356810" y="535769"/>
            <a:ext cx="2337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Mondo Sports Flooring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280D2-36A6-4C5F-81D6-5C56BCD0A420}"/>
              </a:ext>
            </a:extLst>
          </p:cNvPr>
          <p:cNvSpPr/>
          <p:nvPr/>
        </p:nvSpPr>
        <p:spPr>
          <a:xfrm>
            <a:off x="10139043" y="3233032"/>
            <a:ext cx="1431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Accent Stripe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0633F7-B505-44AB-82B8-162A432BA189}"/>
              </a:ext>
            </a:extLst>
          </p:cNvPr>
          <p:cNvSpPr/>
          <p:nvPr/>
        </p:nvSpPr>
        <p:spPr>
          <a:xfrm>
            <a:off x="9310308" y="4638180"/>
            <a:ext cx="1819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Painted Structure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94CBF2BB-806E-4F96-9531-B9A6D60AC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Gymnasium</a:t>
            </a:r>
          </a:p>
        </p:txBody>
      </p:sp>
    </p:spTree>
    <p:extLst>
      <p:ext uri="{BB962C8B-B14F-4D97-AF65-F5344CB8AC3E}">
        <p14:creationId xmlns:p14="http://schemas.microsoft.com/office/powerpoint/2010/main" val="40129442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00FCB-C2B7-4F65-A682-3F6C777E0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036420" cy="5082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28085-F7F5-4FEC-A2C3-1F5AD2C4D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44" y="3429000"/>
            <a:ext cx="2409186" cy="1204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092CA8-BA3F-41D1-8B9C-EED47D450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44" y="1002637"/>
            <a:ext cx="2409186" cy="120459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56B580A-BEF7-40F3-B8E5-C7E4D1902D69}"/>
              </a:ext>
            </a:extLst>
          </p:cNvPr>
          <p:cNvSpPr/>
          <p:nvPr/>
        </p:nvSpPr>
        <p:spPr>
          <a:xfrm>
            <a:off x="9337187" y="986666"/>
            <a:ext cx="1259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Countertop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0633F7-B505-44AB-82B8-162A432BA189}"/>
              </a:ext>
            </a:extLst>
          </p:cNvPr>
          <p:cNvSpPr/>
          <p:nvPr/>
        </p:nvSpPr>
        <p:spPr>
          <a:xfrm>
            <a:off x="10141996" y="4264261"/>
            <a:ext cx="1555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Paver Wall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94CBF2BB-806E-4F96-9531-B9A6D60AC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046788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CAFETERIA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35159C-9139-4AA0-812E-95A4E9266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730" y="1960699"/>
            <a:ext cx="1607670" cy="16076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8280D2-36A6-4C5F-81D6-5C56BCD0A420}"/>
              </a:ext>
            </a:extLst>
          </p:cNvPr>
          <p:cNvSpPr/>
          <p:nvPr/>
        </p:nvSpPr>
        <p:spPr>
          <a:xfrm>
            <a:off x="10316018" y="3139879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charset="0"/>
              </a:rPr>
              <a:t>Quartz Tile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69606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06C4E543-C3DD-4B16-9C99-2E63BC843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05944"/>
            <a:ext cx="121412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­"/>
              <a:tabLst>
                <a:tab pos="3429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Char char="•"/>
              <a:tabLst>
                <a:tab pos="342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▪"/>
              <a:tabLst>
                <a:tab pos="34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Times New Roman" panose="02020603050405020304" pitchFamily="18" charset="0"/>
              <a:buChar char="∙"/>
              <a:tabLst>
                <a:tab pos="3429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Interior animation</a:t>
            </a:r>
          </a:p>
        </p:txBody>
      </p:sp>
    </p:spTree>
    <p:extLst>
      <p:ext uri="{BB962C8B-B14F-4D97-AF65-F5344CB8AC3E}">
        <p14:creationId xmlns:p14="http://schemas.microsoft.com/office/powerpoint/2010/main" val="3891692695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B85F2113-1B78-4E97-96DD-47AEB9392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F7A0D-864E-48BF-A35F-627C6FD59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8791AD-B63A-4660-B947-F2BBFEFB426A}"/>
              </a:ext>
            </a:extLst>
          </p:cNvPr>
          <p:cNvSpPr/>
          <p:nvPr/>
        </p:nvSpPr>
        <p:spPr>
          <a:xfrm>
            <a:off x="-26988" y="0"/>
            <a:ext cx="12188826" cy="685800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72933D6F-9733-461E-B70C-30CF660EF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0802"/>
            <a:ext cx="12192000" cy="1200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4D4D4D"/>
            </a:outerShdw>
          </a:effectLst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Questions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283504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kcba-powerpoint 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cba-powerpoint template">
      <a:majorFont>
        <a:latin typeface="Futura Lt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1293</TotalTime>
  <Words>580</Words>
  <Application>Microsoft Office PowerPoint</Application>
  <PresentationFormat>Widescreen</PresentationFormat>
  <Paragraphs>151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Century Gothic</vt:lpstr>
      <vt:lpstr>Futura Lt BT</vt:lpstr>
      <vt:lpstr>Garamond</vt:lpstr>
      <vt:lpstr>Symbol</vt:lpstr>
      <vt:lpstr>Times New Roman</vt:lpstr>
      <vt:lpstr>Savon</vt:lpstr>
      <vt:lpstr>kcba-powerpoint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Lynn Blahusch</dc:creator>
  <cp:lastModifiedBy>Orr, Ryan</cp:lastModifiedBy>
  <cp:revision>59</cp:revision>
  <cp:lastPrinted>2018-10-12T16:59:56Z</cp:lastPrinted>
  <dcterms:created xsi:type="dcterms:W3CDTF">2018-06-29T19:10:20Z</dcterms:created>
  <dcterms:modified xsi:type="dcterms:W3CDTF">2018-10-18T18:48:57Z</dcterms:modified>
</cp:coreProperties>
</file>