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6" r:id="rId5"/>
    <p:sldId id="257" r:id="rId6"/>
    <p:sldId id="260" r:id="rId7"/>
    <p:sldId id="261" r:id="rId8"/>
    <p:sldId id="258" r:id="rId9"/>
    <p:sldId id="259" r:id="rId10"/>
    <p:sldId id="266" r:id="rId11"/>
    <p:sldId id="262" r:id="rId12"/>
    <p:sldId id="264" r:id="rId13"/>
    <p:sldId id="263" r:id="rId14"/>
    <p:sldId id="265"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19" autoAdjust="0"/>
  </p:normalViewPr>
  <p:slideViewPr>
    <p:cSldViewPr snapToGrid="0" snapToObjects="1" showGuides="1">
      <p:cViewPr varScale="1">
        <p:scale>
          <a:sx n="79" d="100"/>
          <a:sy n="79" d="100"/>
        </p:scale>
        <p:origin x="25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2A0B4-D226-4B4A-97E1-6532D18C77A8}" type="datetimeFigureOut">
              <a:rPr lang="en-US" smtClean="0"/>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8BCAF-B467-40CF-B309-C3937E2F497A}" type="slidenum">
              <a:rPr lang="en-US" smtClean="0"/>
              <a:t>‹#›</a:t>
            </a:fld>
            <a:endParaRPr lang="en-US"/>
          </a:p>
        </p:txBody>
      </p:sp>
    </p:spTree>
    <p:extLst>
      <p:ext uri="{BB962C8B-B14F-4D97-AF65-F5344CB8AC3E}">
        <p14:creationId xmlns:p14="http://schemas.microsoft.com/office/powerpoint/2010/main" val="302957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D0bhRiBaYRE&amp;t=10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a:t>
            </a:r>
            <a:r>
              <a:rPr lang="en-US" baseline="0" dirty="0"/>
              <a:t> students, our School will be taking part in a financial education event called “Financial Reality Fair”</a:t>
            </a:r>
          </a:p>
          <a:p>
            <a:endParaRPr lang="en-US" baseline="0" dirty="0"/>
          </a:p>
          <a:p>
            <a:r>
              <a:rPr lang="en-US" baseline="0" dirty="0"/>
              <a:t>It is hosted by TruMark Financial Credit Union</a:t>
            </a:r>
          </a:p>
          <a:p>
            <a:endParaRPr lang="en-US" baseline="0" dirty="0"/>
          </a:p>
          <a:p>
            <a:r>
              <a:rPr lang="en-US" baseline="0" dirty="0"/>
              <a:t>The administration made this possible for you to learn about finances at a young age through this interactive event.</a:t>
            </a:r>
          </a:p>
        </p:txBody>
      </p:sp>
      <p:sp>
        <p:nvSpPr>
          <p:cNvPr id="4" name="Slide Number Placeholder 3"/>
          <p:cNvSpPr>
            <a:spLocks noGrp="1"/>
          </p:cNvSpPr>
          <p:nvPr>
            <p:ph type="sldNum" sz="quarter" idx="10"/>
          </p:nvPr>
        </p:nvSpPr>
        <p:spPr/>
        <p:txBody>
          <a:bodyPr/>
          <a:lstStyle/>
          <a:p>
            <a:fld id="{1DF8BCAF-B467-40CF-B309-C3937E2F497A}" type="slidenum">
              <a:rPr lang="en-US" smtClean="0"/>
              <a:t>1</a:t>
            </a:fld>
            <a:endParaRPr lang="en-US"/>
          </a:p>
        </p:txBody>
      </p:sp>
    </p:spTree>
    <p:extLst>
      <p:ext uri="{BB962C8B-B14F-4D97-AF65-F5344CB8AC3E}">
        <p14:creationId xmlns:p14="http://schemas.microsoft.com/office/powerpoint/2010/main" val="413855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a:t>
            </a:r>
            <a:r>
              <a:rPr lang="en-US" baseline="0" dirty="0"/>
              <a:t>  in the past we had students show up to Reality Fair with no knowledge of the event.  It’s important you take time to let them know what to expect.</a:t>
            </a:r>
          </a:p>
          <a:p>
            <a:br>
              <a:rPr lang="en-US" baseline="0" dirty="0"/>
            </a:br>
            <a:r>
              <a:rPr lang="en-US" baseline="0" dirty="0"/>
              <a:t>Thank you for doing this!!</a:t>
            </a:r>
            <a:endParaRPr lang="en-US" dirty="0"/>
          </a:p>
        </p:txBody>
      </p:sp>
      <p:sp>
        <p:nvSpPr>
          <p:cNvPr id="4" name="Slide Number Placeholder 3"/>
          <p:cNvSpPr>
            <a:spLocks noGrp="1"/>
          </p:cNvSpPr>
          <p:nvPr>
            <p:ph type="sldNum" sz="quarter" idx="10"/>
          </p:nvPr>
        </p:nvSpPr>
        <p:spPr/>
        <p:txBody>
          <a:bodyPr/>
          <a:lstStyle/>
          <a:p>
            <a:fld id="{1DF8BCAF-B467-40CF-B309-C3937E2F497A}" type="slidenum">
              <a:rPr lang="en-US" smtClean="0"/>
              <a:t>10</a:t>
            </a:fld>
            <a:endParaRPr lang="en-US"/>
          </a:p>
        </p:txBody>
      </p:sp>
    </p:spTree>
    <p:extLst>
      <p:ext uri="{BB962C8B-B14F-4D97-AF65-F5344CB8AC3E}">
        <p14:creationId xmlns:p14="http://schemas.microsoft.com/office/powerpoint/2010/main" val="175010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8BCAF-B467-40CF-B309-C3937E2F497A}" type="slidenum">
              <a:rPr lang="en-US" smtClean="0"/>
              <a:t>11</a:t>
            </a:fld>
            <a:endParaRPr lang="en-US"/>
          </a:p>
        </p:txBody>
      </p:sp>
    </p:spTree>
    <p:extLst>
      <p:ext uri="{BB962C8B-B14F-4D97-AF65-F5344CB8AC3E}">
        <p14:creationId xmlns:p14="http://schemas.microsoft.com/office/powerpoint/2010/main" val="3126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TruMark</a:t>
            </a:r>
            <a:r>
              <a:rPr lang="en-US" baseline="0" dirty="0"/>
              <a:t> Financial Credit Union is the host of this event.  </a:t>
            </a:r>
            <a:br>
              <a:rPr lang="en-US" baseline="0" dirty="0"/>
            </a:br>
            <a:br>
              <a:rPr lang="en-US" baseline="0" dirty="0"/>
            </a:br>
            <a:r>
              <a:rPr lang="en-US" baseline="0" dirty="0"/>
              <a:t>They present this activity to many schools in our areas every year.  </a:t>
            </a:r>
          </a:p>
          <a:p>
            <a:endParaRPr lang="en-US" baseline="0" dirty="0"/>
          </a:p>
          <a:p>
            <a:r>
              <a:rPr lang="en-US" baseline="0" dirty="0"/>
              <a:t>It is a trademark event created by </a:t>
            </a:r>
            <a:r>
              <a:rPr lang="en-US" baseline="0" dirty="0" err="1"/>
              <a:t>CrossState</a:t>
            </a:r>
            <a:r>
              <a:rPr lang="en-US" baseline="0" dirty="0"/>
              <a:t> Credit Union Foundation  (PA &amp; NJ Credit Union network)</a:t>
            </a:r>
            <a:endParaRPr lang="en-US" dirty="0"/>
          </a:p>
        </p:txBody>
      </p:sp>
      <p:sp>
        <p:nvSpPr>
          <p:cNvPr id="4" name="Slide Number Placeholder 3"/>
          <p:cNvSpPr>
            <a:spLocks noGrp="1"/>
          </p:cNvSpPr>
          <p:nvPr>
            <p:ph type="sldNum" sz="quarter" idx="10"/>
          </p:nvPr>
        </p:nvSpPr>
        <p:spPr/>
        <p:txBody>
          <a:bodyPr/>
          <a:lstStyle/>
          <a:p>
            <a:fld id="{1DF8BCAF-B467-40CF-B309-C3937E2F497A}" type="slidenum">
              <a:rPr lang="en-US" smtClean="0"/>
              <a:t>2</a:t>
            </a:fld>
            <a:endParaRPr lang="en-US"/>
          </a:p>
        </p:txBody>
      </p:sp>
    </p:spTree>
    <p:extLst>
      <p:ext uri="{BB962C8B-B14F-4D97-AF65-F5344CB8AC3E}">
        <p14:creationId xmlns:p14="http://schemas.microsoft.com/office/powerpoint/2010/main" val="270462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event will be held in the Gym</a:t>
            </a:r>
            <a:r>
              <a:rPr lang="en-US" baseline="0" dirty="0"/>
              <a:t> and have tables set up around the room.</a:t>
            </a:r>
            <a:endParaRPr lang="en-US" dirty="0"/>
          </a:p>
          <a:p>
            <a:r>
              <a:rPr lang="en-US" dirty="0"/>
              <a:t>Each table represents</a:t>
            </a:r>
            <a:r>
              <a:rPr lang="en-US" baseline="0" dirty="0"/>
              <a:t> a living expense you must purchase when living on your own.</a:t>
            </a:r>
          </a:p>
          <a:p>
            <a:r>
              <a:rPr lang="en-US" baseline="0" dirty="0"/>
              <a:t>Examples are:  Housing, transportation, food, clothing, etc.</a:t>
            </a:r>
          </a:p>
          <a:p>
            <a:r>
              <a:rPr lang="en-US" baseline="0" dirty="0"/>
              <a:t>You must rotate through the gym and visit each table – a volunteer at the table will provide you with information on the prices of your choices:  economical, middle, or luxury.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visiting every table you spin the Wheel of Reality – it will land on a financial gain or loss such as:  car broke down, pay $200, or tax refund receive $500 </a:t>
            </a:r>
          </a:p>
          <a:p>
            <a:r>
              <a:rPr lang="en-US" baseline="0" dirty="0"/>
              <a:t>After you spin the wheel, go to the tables in the middle where you will calculate your expenses and see if you came under budget.</a:t>
            </a:r>
          </a:p>
          <a:p>
            <a:r>
              <a:rPr lang="en-US" baseline="0" dirty="0"/>
              <a:t>Finally you will visit the Financial Counselors who will review your budget with you.</a:t>
            </a:r>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DF8BCAF-B467-40CF-B309-C3937E2F497A}" type="slidenum">
              <a:rPr lang="en-US" smtClean="0"/>
              <a:t>3</a:t>
            </a:fld>
            <a:endParaRPr lang="en-US"/>
          </a:p>
        </p:txBody>
      </p:sp>
    </p:spTree>
    <p:extLst>
      <p:ext uri="{BB962C8B-B14F-4D97-AF65-F5344CB8AC3E}">
        <p14:creationId xmlns:p14="http://schemas.microsoft.com/office/powerpoint/2010/main" val="418568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a:t>
            </a:r>
          </a:p>
          <a:p>
            <a:r>
              <a:rPr lang="en-US" dirty="0"/>
              <a:t>You just graduated from college or trade school</a:t>
            </a:r>
          </a:p>
          <a:p>
            <a:r>
              <a:rPr lang="en-US" dirty="0"/>
              <a:t>A career has been assigned to you on your budget sheet and contains:</a:t>
            </a:r>
          </a:p>
          <a:p>
            <a:pPr lvl="1"/>
            <a:r>
              <a:rPr lang="en-US" dirty="0"/>
              <a:t>Annual salary</a:t>
            </a:r>
          </a:p>
          <a:p>
            <a:pPr lvl="1"/>
            <a:r>
              <a:rPr lang="en-US" dirty="0"/>
              <a:t>Monthly Gross Pay</a:t>
            </a:r>
          </a:p>
          <a:p>
            <a:pPr lvl="1"/>
            <a:r>
              <a:rPr lang="en-US" dirty="0"/>
              <a:t>Minus taxes and benefits (health insurance, 401K)</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Monthly Net or “Take Home” Pay - </a:t>
            </a:r>
            <a:r>
              <a:rPr lang="en-US" baseline="0" dirty="0"/>
              <a:t>this is the dollar amount you will use when making your budget.</a:t>
            </a:r>
          </a:p>
          <a:p>
            <a:pPr lvl="1"/>
            <a:endParaRPr lang="en-US" dirty="0"/>
          </a:p>
          <a:p>
            <a:r>
              <a:rPr lang="en-US" baseline="0" dirty="0"/>
              <a:t>Credit score is provided for you – 665 – this will be used if you take out a car loan. </a:t>
            </a:r>
          </a:p>
          <a:p>
            <a:r>
              <a:rPr lang="en-US" baseline="0" dirty="0"/>
              <a:t>FYI:  Everyone will have the same credit score of 665</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DF8BCAF-B467-40CF-B309-C3937E2F497A}" type="slidenum">
              <a:rPr lang="en-US" smtClean="0"/>
              <a:t>4</a:t>
            </a:fld>
            <a:endParaRPr lang="en-US"/>
          </a:p>
        </p:txBody>
      </p:sp>
    </p:spTree>
    <p:extLst>
      <p:ext uri="{BB962C8B-B14F-4D97-AF65-F5344CB8AC3E}">
        <p14:creationId xmlns:p14="http://schemas.microsoft.com/office/powerpoint/2010/main" val="366469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side of the budget</a:t>
            </a:r>
            <a:r>
              <a:rPr lang="en-US" baseline="0" dirty="0"/>
              <a:t> sheet has start-up money and debt that you incurred.</a:t>
            </a:r>
          </a:p>
          <a:p>
            <a:endParaRPr lang="en-US" baseline="0" dirty="0"/>
          </a:p>
          <a:p>
            <a:r>
              <a:rPr lang="en-US" baseline="0" dirty="0">
                <a:solidFill>
                  <a:srgbClr val="008000"/>
                </a:solidFill>
              </a:rPr>
              <a:t>(Green) CREDIT UNION DEPOSIT ACCOUNTS:</a:t>
            </a:r>
          </a:p>
          <a:p>
            <a:r>
              <a:rPr lang="en-US" baseline="0" dirty="0"/>
              <a:t>Everyone starts out with money in their checking and savings account.  You can use this when spending money on your monthly expenses as you rotate through the gym making purchases.</a:t>
            </a:r>
          </a:p>
          <a:p>
            <a:endParaRPr lang="en-US" baseline="0" dirty="0"/>
          </a:p>
          <a:p>
            <a:r>
              <a:rPr lang="en-US" baseline="0" dirty="0"/>
              <a:t>*(Purple) CREDIT UNION CREDIT CARD</a:t>
            </a:r>
          </a:p>
          <a:p>
            <a:pPr marL="171450" indent="-171450">
              <a:buFont typeface="Arial" panose="020B0604020202020204" pitchFamily="34" charset="0"/>
              <a:buChar char="•"/>
            </a:pPr>
            <a:r>
              <a:rPr lang="en-US" baseline="0" dirty="0"/>
              <a:t>Everyone has a balance on their credit card of $2,000 with a credit limit of $5,000.  Notice this credit card has an excellent rate of 9% interest rate.  Other credit cards will have rates up to 25% or higher.  You won’t be calculating interest rates for this exercise but you will calculate your monthly payment</a:t>
            </a:r>
          </a:p>
          <a:p>
            <a:pPr marL="171450" indent="-171450">
              <a:buFont typeface="Arial" panose="020B0604020202020204" pitchFamily="34" charset="0"/>
              <a:buChar char="•"/>
            </a:pPr>
            <a:r>
              <a:rPr lang="en-US" baseline="0" dirty="0"/>
              <a:t>You may use your credit card to make purchases during the event.  Be sure to write the amounts in this section and add up all your credit card charges.  </a:t>
            </a:r>
          </a:p>
          <a:p>
            <a:pPr marL="171450" indent="-171450">
              <a:buFont typeface="Arial" panose="020B0604020202020204" pitchFamily="34" charset="0"/>
              <a:buChar char="•"/>
            </a:pPr>
            <a:r>
              <a:rPr lang="en-US" baseline="0" dirty="0"/>
              <a:t>Since you have a balance on your credit card, your monthly payment is based on 3% of your balance.  </a:t>
            </a:r>
          </a:p>
          <a:p>
            <a:pPr marL="171450" indent="-171450">
              <a:buFont typeface="Arial" panose="020B0604020202020204" pitchFamily="34" charset="0"/>
              <a:buChar char="•"/>
            </a:pPr>
            <a:r>
              <a:rPr lang="en-US" baseline="0" dirty="0"/>
              <a:t>Multiply your total charges by 3%  and that will be your monthly payment for your credit card debt.</a:t>
            </a:r>
          </a:p>
          <a:p>
            <a:endParaRPr lang="en-US" baseline="0" dirty="0"/>
          </a:p>
          <a:p>
            <a:r>
              <a:rPr lang="en-US" baseline="0" dirty="0"/>
              <a:t>*(Pink)  CREDIT UNION LOANS</a:t>
            </a:r>
          </a:p>
          <a:p>
            <a:pPr marL="171450" indent="-171450">
              <a:buFont typeface="Arial" panose="020B0604020202020204" pitchFamily="34" charset="0"/>
              <a:buChar char="•"/>
            </a:pPr>
            <a:r>
              <a:rPr lang="en-US" baseline="0" dirty="0"/>
              <a:t>Everyone has a student loan to pay each month.</a:t>
            </a:r>
          </a:p>
          <a:p>
            <a:pPr marL="171450" indent="-171450">
              <a:buFont typeface="Arial" panose="020B0604020202020204" pitchFamily="34" charset="0"/>
              <a:buChar char="•"/>
            </a:pPr>
            <a:r>
              <a:rPr lang="en-US" baseline="0" dirty="0"/>
              <a:t>You have the option to purchase a car – that monthly loan amount is entered here </a:t>
            </a:r>
          </a:p>
          <a:p>
            <a:pPr marL="171450" indent="-171450">
              <a:buFont typeface="Arial" panose="020B0604020202020204" pitchFamily="34" charset="0"/>
              <a:buChar char="•"/>
            </a:pPr>
            <a:r>
              <a:rPr lang="en-US" baseline="0" dirty="0"/>
              <a:t>You have the option to purchase furniture on credit – that amount is entered here </a:t>
            </a:r>
          </a:p>
          <a:p>
            <a:pPr marL="171450" indent="-171450">
              <a:buFont typeface="Arial" panose="020B0604020202020204" pitchFamily="34" charset="0"/>
              <a:buChar char="•"/>
            </a:pPr>
            <a:r>
              <a:rPr lang="en-US" baseline="0" dirty="0"/>
              <a:t>Add up all your loan amounts and that total amount is entered here</a:t>
            </a:r>
          </a:p>
          <a:p>
            <a:endParaRPr lang="en-US" baseline="0" dirty="0"/>
          </a:p>
          <a:p>
            <a:r>
              <a:rPr lang="en-US" baseline="0" dirty="0"/>
              <a:t>(Red)  ONE TIME EXPENSES</a:t>
            </a:r>
          </a:p>
          <a:p>
            <a:pPr marL="171450" indent="-171450">
              <a:buFont typeface="Arial" panose="020B0604020202020204" pitchFamily="34" charset="0"/>
              <a:buChar char="•"/>
            </a:pPr>
            <a:r>
              <a:rPr lang="en-US" baseline="0" dirty="0"/>
              <a:t>You may encounter one time payments, enter those amounts here.  </a:t>
            </a:r>
          </a:p>
          <a:p>
            <a:pPr marL="171450" indent="-171450">
              <a:buFont typeface="Arial" panose="020B0604020202020204" pitchFamily="34" charset="0"/>
              <a:buChar char="•"/>
            </a:pPr>
            <a:r>
              <a:rPr lang="en-US" baseline="0" dirty="0"/>
              <a:t>If you select rental for housing a one time security deposit is required and goes here.  </a:t>
            </a:r>
          </a:p>
          <a:p>
            <a:pPr marL="171450" indent="-171450">
              <a:buFont typeface="Arial" panose="020B0604020202020204" pitchFamily="34" charset="0"/>
              <a:buChar char="•"/>
            </a:pPr>
            <a:r>
              <a:rPr lang="en-US" baseline="0" dirty="0"/>
              <a:t>Your cell phone purchase is a one time payment so you can enter that here and pay for it using your savings/checking balances or pay on credit card.  </a:t>
            </a:r>
          </a:p>
          <a:p>
            <a:pPr marL="171450" indent="-171450">
              <a:buFont typeface="Arial" panose="020B0604020202020204" pitchFamily="34" charset="0"/>
              <a:buChar char="•"/>
            </a:pPr>
            <a:r>
              <a:rPr lang="en-US" baseline="0" dirty="0"/>
              <a:t>You must visit the Wheel of Reality – enter that dollar amount here – be sure to indicate + or - </a:t>
            </a:r>
          </a:p>
          <a:p>
            <a:pPr marL="171450" indent="-171450">
              <a:buFont typeface="Arial" panose="020B0604020202020204" pitchFamily="34" charset="0"/>
              <a:buChar char="•"/>
            </a:pPr>
            <a:endParaRPr lang="en-US" baseline="0" dirty="0"/>
          </a:p>
          <a:p>
            <a:r>
              <a:rPr lang="en-US" baseline="0" dirty="0"/>
              <a:t>Notice the credit card and loans have an arrow that indicates you will move those totals onto the next budget page.</a:t>
            </a:r>
          </a:p>
          <a:p>
            <a:r>
              <a:rPr lang="en-US" baseline="0" dirty="0"/>
              <a:t>These are monthly expenses so they must be included on the budget page.</a:t>
            </a:r>
          </a:p>
        </p:txBody>
      </p:sp>
      <p:sp>
        <p:nvSpPr>
          <p:cNvPr id="4" name="Slide Number Placeholder 3"/>
          <p:cNvSpPr>
            <a:spLocks noGrp="1"/>
          </p:cNvSpPr>
          <p:nvPr>
            <p:ph type="sldNum" sz="quarter" idx="10"/>
          </p:nvPr>
        </p:nvSpPr>
        <p:spPr/>
        <p:txBody>
          <a:bodyPr/>
          <a:lstStyle/>
          <a:p>
            <a:fld id="{1DF8BCAF-B467-40CF-B309-C3937E2F497A}" type="slidenum">
              <a:rPr lang="en-US" smtClean="0"/>
              <a:t>5</a:t>
            </a:fld>
            <a:endParaRPr lang="en-US"/>
          </a:p>
        </p:txBody>
      </p:sp>
    </p:spTree>
    <p:extLst>
      <p:ext uri="{BB962C8B-B14F-4D97-AF65-F5344CB8AC3E}">
        <p14:creationId xmlns:p14="http://schemas.microsoft.com/office/powerpoint/2010/main" val="412699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take home pay is listed at the top of this page</a:t>
            </a:r>
          </a:p>
          <a:p>
            <a:endParaRPr lang="en-US" dirty="0"/>
          </a:p>
          <a:p>
            <a:r>
              <a:rPr lang="en-US" dirty="0"/>
              <a:t>This is</a:t>
            </a:r>
            <a:r>
              <a:rPr lang="en-US" baseline="0" dirty="0"/>
              <a:t> where you start making your selections as you go to each booth.  </a:t>
            </a:r>
          </a:p>
          <a:p>
            <a:endParaRPr lang="en-US" baseline="0" dirty="0"/>
          </a:p>
          <a:p>
            <a:r>
              <a:rPr lang="en-US" baseline="0" dirty="0"/>
              <a:t>Notice the 2 arrows from the previous page where you move your credit card and loan amounts over, this is where you enter those amounts.</a:t>
            </a:r>
          </a:p>
          <a:p>
            <a:endParaRPr lang="en-US" baseline="0" dirty="0"/>
          </a:p>
          <a:p>
            <a:r>
              <a:rPr lang="en-US" baseline="0" dirty="0"/>
              <a:t>You can also see a required 5% of net pay is put in your budget for savings.  It is important to “pay yourself first” and make sure you add a savings deposit every month!</a:t>
            </a:r>
          </a:p>
          <a:p>
            <a:endParaRPr lang="en-US" baseline="0" dirty="0"/>
          </a:p>
          <a:p>
            <a:r>
              <a:rPr lang="en-US" baseline="0" dirty="0"/>
              <a:t>Once every expense is entered, </a:t>
            </a:r>
            <a:r>
              <a:rPr lang="en-US" b="1" i="1" baseline="0" dirty="0"/>
              <a:t>add it all up and see if you came in under budget</a:t>
            </a:r>
            <a:r>
              <a:rPr lang="en-US" b="0" i="0" baseline="0" dirty="0"/>
              <a:t>!</a:t>
            </a:r>
          </a:p>
          <a:p>
            <a:endParaRPr lang="en-US" b="0" i="0" baseline="0" dirty="0"/>
          </a:p>
          <a:p>
            <a:endParaRPr lang="en-US" dirty="0"/>
          </a:p>
        </p:txBody>
      </p:sp>
      <p:sp>
        <p:nvSpPr>
          <p:cNvPr id="4" name="Slide Number Placeholder 3"/>
          <p:cNvSpPr>
            <a:spLocks noGrp="1"/>
          </p:cNvSpPr>
          <p:nvPr>
            <p:ph type="sldNum" sz="quarter" idx="10"/>
          </p:nvPr>
        </p:nvSpPr>
        <p:spPr/>
        <p:txBody>
          <a:bodyPr/>
          <a:lstStyle/>
          <a:p>
            <a:fld id="{1DF8BCAF-B467-40CF-B309-C3937E2F497A}" type="slidenum">
              <a:rPr lang="en-US" smtClean="0"/>
              <a:t>6</a:t>
            </a:fld>
            <a:endParaRPr lang="en-US"/>
          </a:p>
        </p:txBody>
      </p:sp>
    </p:spTree>
    <p:extLst>
      <p:ext uri="{BB962C8B-B14F-4D97-AF65-F5344CB8AC3E}">
        <p14:creationId xmlns:p14="http://schemas.microsoft.com/office/powerpoint/2010/main" val="181895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you see what your housing options are now because that is the first station you will visit when you get to Reality Fair.  This will give you time to think about what option you want to choose.  If you choose to have a roommate, select that person and go through the entire fair with your roommate because you will be able to split some of </a:t>
            </a:r>
            <a:r>
              <a:rPr lang="en-US"/>
              <a:t>the expenses.   </a:t>
            </a:r>
            <a:endParaRPr lang="en-US" dirty="0"/>
          </a:p>
          <a:p>
            <a:br>
              <a:rPr lang="en-US" dirty="0"/>
            </a:br>
            <a:r>
              <a:rPr lang="en-US" dirty="0"/>
              <a:t>Here are your 4 choices:  </a:t>
            </a:r>
          </a:p>
          <a:p>
            <a:r>
              <a:rPr lang="en-US" dirty="0"/>
              <a:t>	</a:t>
            </a:r>
            <a:r>
              <a:rPr lang="en-US" b="1" dirty="0"/>
              <a:t>Live with Mom and Dad </a:t>
            </a:r>
            <a:r>
              <a:rPr lang="en-US" dirty="0"/>
              <a:t>– keep in mind this is not a bad choice when you’re first out on your own.  You can save some serious money.  But YES, you will pay your parents for living there.  You’re a working professional now.</a:t>
            </a:r>
          </a:p>
          <a:p>
            <a:r>
              <a:rPr lang="en-US" dirty="0"/>
              <a:t>	</a:t>
            </a:r>
            <a:r>
              <a:rPr lang="en-US" b="1" dirty="0"/>
              <a:t>1 Bedroom apartment </a:t>
            </a:r>
            <a:r>
              <a:rPr lang="en-US" dirty="0"/>
              <a:t>- requires a security deposit that you must pay upfront AND If you choose to have a pet during Reality Fair, you have an additional fee</a:t>
            </a:r>
          </a:p>
          <a:p>
            <a:r>
              <a:rPr lang="en-US" dirty="0"/>
              <a:t>	</a:t>
            </a:r>
            <a:r>
              <a:rPr lang="en-US" b="1" dirty="0"/>
              <a:t>2 Bedroom townhouse </a:t>
            </a:r>
            <a:r>
              <a:rPr lang="en-US" dirty="0"/>
              <a:t>- requires a security deposit that you must pay upfront AND this choice does not allow pets.  But you can have a roommate.</a:t>
            </a:r>
          </a:p>
          <a:p>
            <a:r>
              <a:rPr lang="en-US" dirty="0"/>
              <a:t>	</a:t>
            </a:r>
            <a:r>
              <a:rPr lang="en-US" b="1" dirty="0"/>
              <a:t>Purchase a home </a:t>
            </a:r>
            <a:r>
              <a:rPr lang="en-US" dirty="0"/>
              <a:t>- $30,000 downpayment – you will have to discuss this at the lending table.  NO, you can’t have your parents pay for your downpayment</a:t>
            </a:r>
          </a:p>
          <a:p>
            <a:endParaRPr lang="en-US" dirty="0"/>
          </a:p>
          <a:p>
            <a:r>
              <a:rPr lang="en-US" dirty="0"/>
              <a:t>Think about how you want to select your living arrangements so when you go to Reality Fair so you know what to expect.  </a:t>
            </a:r>
          </a:p>
          <a:p>
            <a:endParaRPr lang="en-US" dirty="0"/>
          </a:p>
          <a:p>
            <a:r>
              <a:rPr lang="en-US" dirty="0"/>
              <a:t>FYI:  You’re allowed to have a roommate.  But that only applies if you take the 2 bedroom Townhouse or the Home.  No sharing a 1 bedroom apartment with 3 other friends!  </a:t>
            </a:r>
          </a:p>
          <a:p>
            <a:r>
              <a:rPr lang="en-US" dirty="0"/>
              <a:t>You are professional adults and should live accordingly.  </a:t>
            </a:r>
          </a:p>
          <a:p>
            <a:endParaRPr lang="en-US" dirty="0"/>
          </a:p>
          <a:p>
            <a:r>
              <a:rPr lang="en-US" dirty="0"/>
              <a:t>So think about your options, discuss it with friends and family.  When you go to Reality Fair you can make your choice.   Good luck!</a:t>
            </a:r>
          </a:p>
        </p:txBody>
      </p:sp>
      <p:sp>
        <p:nvSpPr>
          <p:cNvPr id="4" name="Slide Number Placeholder 3"/>
          <p:cNvSpPr>
            <a:spLocks noGrp="1"/>
          </p:cNvSpPr>
          <p:nvPr>
            <p:ph type="sldNum" sz="quarter" idx="5"/>
          </p:nvPr>
        </p:nvSpPr>
        <p:spPr/>
        <p:txBody>
          <a:bodyPr/>
          <a:lstStyle/>
          <a:p>
            <a:fld id="{1DF8BCAF-B467-40CF-B309-C3937E2F497A}" type="slidenum">
              <a:rPr lang="en-US" smtClean="0"/>
              <a:t>7</a:t>
            </a:fld>
            <a:endParaRPr lang="en-US"/>
          </a:p>
        </p:txBody>
      </p:sp>
    </p:spTree>
    <p:extLst>
      <p:ext uri="{BB962C8B-B14F-4D97-AF65-F5344CB8AC3E}">
        <p14:creationId xmlns:p14="http://schemas.microsoft.com/office/powerpoint/2010/main" val="418423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a:t>
            </a:r>
            <a:r>
              <a:rPr lang="en-US" baseline="0" dirty="0"/>
              <a:t>  To access the YouTube video – when the PowerPoint is in “Slide Show” mode, just click on the photo, the link is embedded.)</a:t>
            </a:r>
          </a:p>
          <a:p>
            <a:endParaRPr lang="en-US" baseline="0" dirty="0"/>
          </a:p>
          <a:p>
            <a:r>
              <a:rPr lang="en-US" baseline="0" dirty="0"/>
              <a:t>This is a video of what Reality Fair looks like</a:t>
            </a:r>
          </a:p>
          <a:p>
            <a:endParaRPr lang="en-US" baseline="0" dirty="0"/>
          </a:p>
          <a:p>
            <a:r>
              <a:rPr lang="en-US" dirty="0">
                <a:hlinkClick r:id="rId3"/>
              </a:rPr>
              <a:t>Reality Fair – YouTube</a:t>
            </a:r>
            <a:r>
              <a:rPr lang="en-US" dirty="0"/>
              <a:t>    (Reality Fair – </a:t>
            </a:r>
            <a:r>
              <a:rPr lang="en-US" dirty="0" err="1"/>
              <a:t>RiverfrontFCU</a:t>
            </a:r>
            <a:r>
              <a:rPr lang="en-US" baseline="0" dirty="0"/>
              <a:t>)     </a:t>
            </a:r>
            <a:r>
              <a:rPr lang="en-US" dirty="0"/>
              <a:t>https://www.youtube.com/watch?v=D0bhRiBaYRE&amp;t=10s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DF8BCAF-B467-40CF-B309-C3937E2F497A}" type="slidenum">
              <a:rPr lang="en-US" smtClean="0"/>
              <a:t>8</a:t>
            </a:fld>
            <a:endParaRPr lang="en-US"/>
          </a:p>
        </p:txBody>
      </p:sp>
    </p:spTree>
    <p:extLst>
      <p:ext uri="{BB962C8B-B14F-4D97-AF65-F5344CB8AC3E}">
        <p14:creationId xmlns:p14="http://schemas.microsoft.com/office/powerpoint/2010/main" val="80735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schedule for the day.  You will be brought to the gym with your class.</a:t>
            </a:r>
          </a:p>
          <a:p>
            <a:endParaRPr lang="en-US" dirty="0"/>
          </a:p>
          <a:p>
            <a:r>
              <a:rPr lang="en-US" dirty="0"/>
              <a:t>You have one hour to go through the entire event.</a:t>
            </a:r>
          </a:p>
          <a:p>
            <a:endParaRPr lang="en-US" dirty="0"/>
          </a:p>
          <a:p>
            <a:r>
              <a:rPr lang="en-US" dirty="0"/>
              <a:t>Before</a:t>
            </a:r>
            <a:r>
              <a:rPr lang="en-US" baseline="0" dirty="0"/>
              <a:t> you begin, one of the volunteers will provide a brief orientation to help you navigate the booths.  </a:t>
            </a:r>
          </a:p>
          <a:p>
            <a:br>
              <a:rPr lang="en-US" baseline="0" dirty="0"/>
            </a:br>
            <a:r>
              <a:rPr lang="en-US" baseline="0" dirty="0"/>
              <a:t>There will be volunteers to help you with any questions – don’t be shy.  They are excited to help you learn.</a:t>
            </a:r>
            <a:endParaRPr lang="en-US" dirty="0"/>
          </a:p>
        </p:txBody>
      </p:sp>
      <p:sp>
        <p:nvSpPr>
          <p:cNvPr id="4" name="Slide Number Placeholder 3"/>
          <p:cNvSpPr>
            <a:spLocks noGrp="1"/>
          </p:cNvSpPr>
          <p:nvPr>
            <p:ph type="sldNum" sz="quarter" idx="10"/>
          </p:nvPr>
        </p:nvSpPr>
        <p:spPr/>
        <p:txBody>
          <a:bodyPr/>
          <a:lstStyle/>
          <a:p>
            <a:fld id="{1DF8BCAF-B467-40CF-B309-C3937E2F497A}" type="slidenum">
              <a:rPr lang="en-US" smtClean="0"/>
              <a:t>9</a:t>
            </a:fld>
            <a:endParaRPr lang="en-US"/>
          </a:p>
        </p:txBody>
      </p:sp>
    </p:spTree>
    <p:extLst>
      <p:ext uri="{BB962C8B-B14F-4D97-AF65-F5344CB8AC3E}">
        <p14:creationId xmlns:p14="http://schemas.microsoft.com/office/powerpoint/2010/main" val="400822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E163EF2-9CD2-C744-A8A0-A5DEEEB2FD2B}" type="datetimeFigureOut">
              <a:rPr lang="en-US" smtClean="0"/>
              <a:pPr>
                <a:defRPr/>
              </a:pPr>
              <a:t>1/10/2024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CCD116-CF94-E440-ADCE-47A47F754B62}" type="slidenum">
              <a:rPr lang="en-US" smtClean="0"/>
              <a:pPr>
                <a:defRPr/>
              </a:pPr>
              <a:t>‹#›</a:t>
            </a:fld>
            <a:endParaRPr lang="en-US"/>
          </a:p>
        </p:txBody>
      </p:sp>
    </p:spTree>
    <p:extLst>
      <p:ext uri="{BB962C8B-B14F-4D97-AF65-F5344CB8AC3E}">
        <p14:creationId xmlns:p14="http://schemas.microsoft.com/office/powerpoint/2010/main" val="285578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9F4473-9362-B44F-B9EB-07D081A91A95}" type="datetimeFigureOut">
              <a:rPr lang="en-US" smtClean="0"/>
              <a:pPr>
                <a:defRPr/>
              </a:pPr>
              <a:t>1/10/2024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975978-4543-394A-817B-92D275458FD1}" type="slidenum">
              <a:rPr lang="en-US" smtClean="0"/>
              <a:pPr>
                <a:defRPr/>
              </a:pPr>
              <a:t>‹#›</a:t>
            </a:fld>
            <a:endParaRPr lang="en-US"/>
          </a:p>
        </p:txBody>
      </p:sp>
    </p:spTree>
    <p:extLst>
      <p:ext uri="{BB962C8B-B14F-4D97-AF65-F5344CB8AC3E}">
        <p14:creationId xmlns:p14="http://schemas.microsoft.com/office/powerpoint/2010/main" val="399799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8FE711B-0717-4246-BC1A-6E9C38E5E864}" type="datetimeFigureOut">
              <a:rPr lang="en-US" smtClean="0"/>
              <a:pPr>
                <a:defRPr/>
              </a:pPr>
              <a:t>1/10/2024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5AB202-154F-5C4D-9137-D779AC536F23}" type="slidenum">
              <a:rPr lang="en-US" smtClean="0"/>
              <a:pPr>
                <a:defRPr/>
              </a:pPr>
              <a:t>‹#›</a:t>
            </a:fld>
            <a:endParaRPr lang="en-US"/>
          </a:p>
        </p:txBody>
      </p:sp>
    </p:spTree>
    <p:extLst>
      <p:ext uri="{BB962C8B-B14F-4D97-AF65-F5344CB8AC3E}">
        <p14:creationId xmlns:p14="http://schemas.microsoft.com/office/powerpoint/2010/main" val="139696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B0620B2-7AA6-A543-ABDB-2AB51E6200F5}" type="datetimeFigureOut">
              <a:rPr lang="en-US" smtClean="0"/>
              <a:pPr>
                <a:defRPr/>
              </a:pPr>
              <a:t>1/10/2024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EC0A5D-D726-8347-B3DE-86D70B64E022}" type="slidenum">
              <a:rPr lang="en-US" smtClean="0"/>
              <a:pPr>
                <a:defRPr/>
              </a:pPr>
              <a:t>‹#›</a:t>
            </a:fld>
            <a:endParaRPr lang="en-US"/>
          </a:p>
        </p:txBody>
      </p:sp>
    </p:spTree>
    <p:extLst>
      <p:ext uri="{BB962C8B-B14F-4D97-AF65-F5344CB8AC3E}">
        <p14:creationId xmlns:p14="http://schemas.microsoft.com/office/powerpoint/2010/main" val="264884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D9CA8D1-011E-394D-9FD2-A443748488A7}" type="datetimeFigureOut">
              <a:rPr lang="en-US" smtClean="0"/>
              <a:pPr>
                <a:defRPr/>
              </a:pPr>
              <a:t>1/10/2024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AC7A85-E187-D742-8286-EFD7DE76A93F}" type="slidenum">
              <a:rPr lang="en-US" smtClean="0"/>
              <a:pPr>
                <a:defRPr/>
              </a:pPr>
              <a:t>‹#›</a:t>
            </a:fld>
            <a:endParaRPr lang="en-US"/>
          </a:p>
        </p:txBody>
      </p:sp>
    </p:spTree>
    <p:extLst>
      <p:ext uri="{BB962C8B-B14F-4D97-AF65-F5344CB8AC3E}">
        <p14:creationId xmlns:p14="http://schemas.microsoft.com/office/powerpoint/2010/main" val="121965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CC66AE-FE5D-5A49-8FE2-4832D7A481E8}" type="datetimeFigureOut">
              <a:rPr lang="en-US" smtClean="0"/>
              <a:pPr>
                <a:defRPr/>
              </a:pPr>
              <a:t>1/10/2024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60C0446-3D89-B940-A9DA-D95110BC9D35}" type="slidenum">
              <a:rPr lang="en-US" smtClean="0"/>
              <a:pPr>
                <a:defRPr/>
              </a:pPr>
              <a:t>‹#›</a:t>
            </a:fld>
            <a:endParaRPr lang="en-US"/>
          </a:p>
        </p:txBody>
      </p:sp>
    </p:spTree>
    <p:extLst>
      <p:ext uri="{BB962C8B-B14F-4D97-AF65-F5344CB8AC3E}">
        <p14:creationId xmlns:p14="http://schemas.microsoft.com/office/powerpoint/2010/main" val="109014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A446A5E-5207-684E-93F9-BF7838242927}" type="datetimeFigureOut">
              <a:rPr lang="en-US" smtClean="0"/>
              <a:pPr>
                <a:defRPr/>
              </a:pPr>
              <a:t>1/10/2024</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C451C5-050E-5243-B80D-76C19B04E185}" type="slidenum">
              <a:rPr lang="en-US" smtClean="0"/>
              <a:pPr>
                <a:defRPr/>
              </a:pPr>
              <a:t>‹#›</a:t>
            </a:fld>
            <a:endParaRPr lang="en-US"/>
          </a:p>
        </p:txBody>
      </p:sp>
    </p:spTree>
    <p:extLst>
      <p:ext uri="{BB962C8B-B14F-4D97-AF65-F5344CB8AC3E}">
        <p14:creationId xmlns:p14="http://schemas.microsoft.com/office/powerpoint/2010/main" val="243635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C1B2E9B-0CED-0B4D-BD7B-1EE525EFA9BF}" type="datetimeFigureOut">
              <a:rPr lang="en-US" smtClean="0"/>
              <a:pPr>
                <a:defRPr/>
              </a:pPr>
              <a:t>1/10/2024</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1F6923-EA8A-AE44-AC65-67D9290190E0}" type="slidenum">
              <a:rPr lang="en-US" smtClean="0"/>
              <a:pPr>
                <a:defRPr/>
              </a:pPr>
              <a:t>‹#›</a:t>
            </a:fld>
            <a:endParaRPr lang="en-US"/>
          </a:p>
        </p:txBody>
      </p:sp>
    </p:spTree>
    <p:extLst>
      <p:ext uri="{BB962C8B-B14F-4D97-AF65-F5344CB8AC3E}">
        <p14:creationId xmlns:p14="http://schemas.microsoft.com/office/powerpoint/2010/main" val="92655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7A17E7E-29E1-BF40-AAB6-6011AF22D938}" type="datetimeFigureOut">
              <a:rPr lang="en-US" smtClean="0"/>
              <a:pPr>
                <a:defRPr/>
              </a:pPr>
              <a:t>1/10/2024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7E5A30-6162-6D46-A180-D0604E1673E1}" type="slidenum">
              <a:rPr lang="en-US" smtClean="0"/>
              <a:pPr>
                <a:defRPr/>
              </a:pPr>
              <a:t>‹#›</a:t>
            </a:fld>
            <a:endParaRPr lang="en-US"/>
          </a:p>
        </p:txBody>
      </p:sp>
    </p:spTree>
    <p:extLst>
      <p:ext uri="{BB962C8B-B14F-4D97-AF65-F5344CB8AC3E}">
        <p14:creationId xmlns:p14="http://schemas.microsoft.com/office/powerpoint/2010/main" val="293021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8D5450-372D-0F43-B0A3-C8A5BE11C0C2}" type="datetimeFigureOut">
              <a:rPr lang="en-US" smtClean="0"/>
              <a:pPr>
                <a:defRPr/>
              </a:pPr>
              <a:t>1/10/2024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E672AC-1884-9349-B80D-6C8D12E419F1}" type="slidenum">
              <a:rPr lang="en-US" smtClean="0"/>
              <a:pPr>
                <a:defRPr/>
              </a:pPr>
              <a:t>‹#›</a:t>
            </a:fld>
            <a:endParaRPr lang="en-US"/>
          </a:p>
        </p:txBody>
      </p:sp>
    </p:spTree>
    <p:extLst>
      <p:ext uri="{BB962C8B-B14F-4D97-AF65-F5344CB8AC3E}">
        <p14:creationId xmlns:p14="http://schemas.microsoft.com/office/powerpoint/2010/main" val="178466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FC22057-6DA7-274E-99F3-1869824443CA}" type="datetimeFigureOut">
              <a:rPr lang="en-US" smtClean="0"/>
              <a:pPr>
                <a:defRPr/>
              </a:pPr>
              <a:t>1/10/2024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52C4F4D-A48B-924B-B49A-2CEA3D4F657B}" type="slidenum">
              <a:rPr lang="en-US" smtClean="0"/>
              <a:pPr>
                <a:defRPr/>
              </a:pPr>
              <a:t>‹#›</a:t>
            </a:fld>
            <a:endParaRPr lang="en-US"/>
          </a:p>
        </p:txBody>
      </p:sp>
    </p:spTree>
    <p:extLst>
      <p:ext uri="{BB962C8B-B14F-4D97-AF65-F5344CB8AC3E}">
        <p14:creationId xmlns:p14="http://schemas.microsoft.com/office/powerpoint/2010/main" val="31978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randPowerPointSecondary01a.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D0bhRiBaYRE&amp;t=10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6092" y="4510454"/>
            <a:ext cx="6400800" cy="1248508"/>
          </a:xfrm>
        </p:spPr>
        <p:txBody>
          <a:bodyPr/>
          <a:lstStyle/>
          <a:p>
            <a:r>
              <a:rPr lang="en-US" dirty="0">
                <a:solidFill>
                  <a:schemeClr val="tx1"/>
                </a:solidFill>
                <a:latin typeface="Times New Roman" panose="02020603050405020304" pitchFamily="18" charset="0"/>
                <a:cs typeface="Times New Roman" panose="02020603050405020304" pitchFamily="18" charset="0"/>
              </a:rPr>
              <a:t>Gwynedd Mercy Academy </a:t>
            </a:r>
          </a:p>
          <a:p>
            <a:r>
              <a:rPr lang="en-US" dirty="0">
                <a:solidFill>
                  <a:schemeClr val="tx1"/>
                </a:solidFill>
                <a:latin typeface="Times New Roman" panose="02020603050405020304" pitchFamily="18" charset="0"/>
                <a:cs typeface="Times New Roman" panose="02020603050405020304" pitchFamily="18" charset="0"/>
              </a:rPr>
              <a:t>High School</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46184" y="866106"/>
            <a:ext cx="4960473" cy="3019425"/>
          </a:xfrm>
          <a:prstGeom prst="rect">
            <a:avLst/>
          </a:prstGeom>
        </p:spPr>
      </p:pic>
      <p:pic>
        <p:nvPicPr>
          <p:cNvPr id="1026" name="Picture 2" descr="James Martin, SJ on Twitter: &quot;Thanks to Gwynedd Mercy Academy High School,  near Philadelphia, for inviting me to speak with 60 faculty members and  administration today (via Zoom) on welcoming LGBTQ students at your amazing  school. Thanks for al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142" y="1182499"/>
            <a:ext cx="3056788" cy="2219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83749" y="3516199"/>
            <a:ext cx="3377848" cy="369332"/>
          </a:xfrm>
          <a:prstGeom prst="rect">
            <a:avLst/>
          </a:prstGeom>
        </p:spPr>
        <p:txBody>
          <a:bodyPr wrap="none">
            <a:spAutoFit/>
          </a:bodyPr>
          <a:lstStyle/>
          <a:p>
            <a:r>
              <a:rPr lang="en-US" dirty="0">
                <a:solidFill>
                  <a:srgbClr val="008000"/>
                </a:solidFill>
                <a:latin typeface="Kristen ITC" panose="03050502040202030202" pitchFamily="66" charset="0"/>
                <a:cs typeface="Times New Roman" panose="02020603050405020304" pitchFamily="18" charset="0"/>
              </a:rPr>
              <a:t>Wednesday, January 17, 2024</a:t>
            </a:r>
          </a:p>
        </p:txBody>
      </p:sp>
    </p:spTree>
    <p:extLst>
      <p:ext uri="{BB962C8B-B14F-4D97-AF65-F5344CB8AC3E}">
        <p14:creationId xmlns:p14="http://schemas.microsoft.com/office/powerpoint/2010/main" val="12265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 y="437198"/>
            <a:ext cx="8229600" cy="832802"/>
          </a:xfrm>
        </p:spPr>
        <p:txBody>
          <a:bodyPr/>
          <a:lstStyle/>
          <a:p>
            <a:r>
              <a:rPr lang="en-US" b="1" dirty="0"/>
              <a:t>Student Expectations</a:t>
            </a:r>
            <a:br>
              <a:rPr lang="en-US" dirty="0"/>
            </a:br>
            <a:endParaRPr lang="en-US" dirty="0"/>
          </a:p>
        </p:txBody>
      </p:sp>
      <p:sp>
        <p:nvSpPr>
          <p:cNvPr id="3" name="Content Placeholder 2"/>
          <p:cNvSpPr>
            <a:spLocks noGrp="1"/>
          </p:cNvSpPr>
          <p:nvPr>
            <p:ph idx="1"/>
          </p:nvPr>
        </p:nvSpPr>
        <p:spPr>
          <a:xfrm>
            <a:off x="457200" y="1376680"/>
            <a:ext cx="8229600" cy="4525963"/>
          </a:xfrm>
        </p:spPr>
        <p:txBody>
          <a:bodyPr/>
          <a:lstStyle/>
          <a:p>
            <a:r>
              <a:rPr lang="en-US" sz="1800" b="1" dirty="0">
                <a:solidFill>
                  <a:srgbClr val="C00000"/>
                </a:solidFill>
              </a:rPr>
              <a:t>Be prepared:</a:t>
            </a:r>
            <a:r>
              <a:rPr lang="en-US" sz="1800" dirty="0">
                <a:solidFill>
                  <a:srgbClr val="C00000"/>
                </a:solidFill>
              </a:rPr>
              <a:t>  </a:t>
            </a:r>
            <a:r>
              <a:rPr lang="en-US" sz="1600" dirty="0"/>
              <a:t>Have an understanding of Reality Fair of personal budgeting and money management.  Also bring a pen or pencil.  Calculators will be provided but if you prefer your personal cell phone’s calculator, you may use that.</a:t>
            </a:r>
          </a:p>
          <a:p>
            <a:r>
              <a:rPr lang="en-US" sz="1800" b="1" dirty="0">
                <a:solidFill>
                  <a:srgbClr val="CC0099"/>
                </a:solidFill>
              </a:rPr>
              <a:t>Be respectful:</a:t>
            </a:r>
            <a:r>
              <a:rPr lang="en-US" sz="1800" dirty="0">
                <a:solidFill>
                  <a:srgbClr val="CC0099"/>
                </a:solidFill>
              </a:rPr>
              <a:t>  </a:t>
            </a:r>
            <a:r>
              <a:rPr lang="en-US" sz="1600" dirty="0"/>
              <a:t>There will be volunteers from outside of the school.  Show respect and say thank-you for volunteering for the day to provide this event for your benefit.</a:t>
            </a:r>
          </a:p>
          <a:p>
            <a:r>
              <a:rPr lang="en-US" sz="1800" b="1" dirty="0">
                <a:solidFill>
                  <a:srgbClr val="7030A0"/>
                </a:solidFill>
              </a:rPr>
              <a:t>Be engaged:</a:t>
            </a:r>
            <a:r>
              <a:rPr lang="en-US" sz="1800" dirty="0"/>
              <a:t>	</a:t>
            </a:r>
            <a:r>
              <a:rPr lang="en-US" sz="1600" dirty="0"/>
              <a:t>  Follow directions of the teachers and volunteers who will help guide you through the event.  Be sure to fill in all of the budget sections and complete all calculations.  Visit the financial counselors who will review your budget sheet with you.</a:t>
            </a:r>
          </a:p>
          <a:p>
            <a:r>
              <a:rPr lang="en-US" sz="1800" b="1" dirty="0">
                <a:solidFill>
                  <a:schemeClr val="accent1">
                    <a:lumMod val="75000"/>
                  </a:schemeClr>
                </a:solidFill>
              </a:rPr>
              <a:t>Be realistic:</a:t>
            </a:r>
            <a:r>
              <a:rPr lang="en-US" sz="1600" dirty="0"/>
              <a:t>	When selecting your living expenses try to be honest and make sensible decisions that are consistent with your scenario of a newly graduated professional living on your own.</a:t>
            </a:r>
          </a:p>
          <a:p>
            <a:r>
              <a:rPr lang="en-US" sz="1800" b="1" dirty="0">
                <a:solidFill>
                  <a:schemeClr val="accent6">
                    <a:lumMod val="75000"/>
                  </a:schemeClr>
                </a:solidFill>
              </a:rPr>
              <a:t>Ask questions: </a:t>
            </a:r>
            <a:r>
              <a:rPr lang="en-US" sz="1600" dirty="0"/>
              <a:t>This is a great opportunity to talk to financial professionals.  If you’re unsure about anything, everyone there is excited and willing to help you and answer all your questions.</a:t>
            </a:r>
          </a:p>
          <a:p>
            <a:r>
              <a:rPr lang="en-US" sz="1800" b="1" dirty="0">
                <a:solidFill>
                  <a:srgbClr val="00B050"/>
                </a:solidFill>
              </a:rPr>
              <a:t>Have fun!</a:t>
            </a:r>
            <a:r>
              <a:rPr lang="en-US" sz="1800" dirty="0">
                <a:solidFill>
                  <a:srgbClr val="00B050"/>
                </a:solidFill>
              </a:rPr>
              <a:t>  </a:t>
            </a:r>
            <a:r>
              <a:rPr lang="en-US" sz="1600" dirty="0"/>
              <a:t>This is a hands-on activity that will be interactive and provide real-life experiences of what to expect after graduation and living on your own.  </a:t>
            </a:r>
          </a:p>
          <a:p>
            <a:endParaRPr lang="en-US" dirty="0"/>
          </a:p>
        </p:txBody>
      </p:sp>
    </p:spTree>
    <p:extLst>
      <p:ext uri="{BB962C8B-B14F-4D97-AF65-F5344CB8AC3E}">
        <p14:creationId xmlns:p14="http://schemas.microsoft.com/office/powerpoint/2010/main" val="37691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Luck!</a:t>
            </a:r>
          </a:p>
        </p:txBody>
      </p:sp>
      <p:pic>
        <p:nvPicPr>
          <p:cNvPr id="3" name="Picture 2"/>
          <p:cNvPicPr>
            <a:picLocks noChangeAspect="1"/>
          </p:cNvPicPr>
          <p:nvPr/>
        </p:nvPicPr>
        <p:blipFill rotWithShape="1">
          <a:blip r:embed="rId3"/>
          <a:srcRect r="50630"/>
          <a:stretch/>
        </p:blipFill>
        <p:spPr>
          <a:xfrm>
            <a:off x="904880" y="1417638"/>
            <a:ext cx="7334239" cy="4178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039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2289" t="18087" r="13976" b="18915"/>
          <a:stretch/>
        </p:blipFill>
        <p:spPr>
          <a:xfrm>
            <a:off x="4145279" y="274637"/>
            <a:ext cx="2712721" cy="1198563"/>
          </a:xfrm>
          <a:prstGeom prst="rect">
            <a:avLst/>
          </a:prstGeom>
        </p:spPr>
      </p:pic>
      <p:sp>
        <p:nvSpPr>
          <p:cNvPr id="2" name="Title 1"/>
          <p:cNvSpPr>
            <a:spLocks noGrp="1"/>
          </p:cNvSpPr>
          <p:nvPr>
            <p:ph type="title"/>
          </p:nvPr>
        </p:nvSpPr>
        <p:spPr>
          <a:xfrm>
            <a:off x="2103120" y="498476"/>
            <a:ext cx="6664959" cy="1143000"/>
          </a:xfrm>
        </p:spPr>
        <p:txBody>
          <a:bodyPr/>
          <a:lstStyle/>
          <a:p>
            <a:pPr algn="l"/>
            <a:r>
              <a:rPr lang="en-US" dirty="0">
                <a:solidFill>
                  <a:srgbClr val="008000"/>
                </a:solidFill>
              </a:rPr>
              <a:t>What is                      ?             </a:t>
            </a:r>
          </a:p>
        </p:txBody>
      </p:sp>
      <p:sp>
        <p:nvSpPr>
          <p:cNvPr id="3" name="Content Placeholder 2"/>
          <p:cNvSpPr>
            <a:spLocks noGrp="1"/>
          </p:cNvSpPr>
          <p:nvPr>
            <p:ph idx="1"/>
          </p:nvPr>
        </p:nvSpPr>
        <p:spPr>
          <a:xfrm>
            <a:off x="690880" y="1786301"/>
            <a:ext cx="8199120" cy="3618819"/>
          </a:xfrm>
        </p:spPr>
        <p:txBody>
          <a:bodyPr/>
          <a:lstStyle/>
          <a:p>
            <a:r>
              <a:rPr lang="en-US" sz="3000" dirty="0"/>
              <a:t>A financial education learning event.</a:t>
            </a:r>
          </a:p>
          <a:p>
            <a:r>
              <a:rPr lang="en-US" sz="3000" dirty="0"/>
              <a:t>Hands-on activity on budgeting and saving, while experiencing how to spend money wisely on expenses necessary for independent living.</a:t>
            </a:r>
          </a:p>
          <a:p>
            <a:r>
              <a:rPr lang="en-US" sz="3000" dirty="0"/>
              <a:t>You will be assigned a career and a salary </a:t>
            </a:r>
          </a:p>
          <a:p>
            <a:r>
              <a:rPr lang="en-US" sz="3000" dirty="0"/>
              <a:t>You will make decisions on all living expenses and stay within your monthly budget.</a:t>
            </a:r>
          </a:p>
          <a:p>
            <a:endParaRPr lang="en-US" dirty="0"/>
          </a:p>
        </p:txBody>
      </p:sp>
    </p:spTree>
    <p:extLst>
      <p:ext uri="{BB962C8B-B14F-4D97-AF65-F5344CB8AC3E}">
        <p14:creationId xmlns:p14="http://schemas.microsoft.com/office/powerpoint/2010/main" val="33626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093" y="1870487"/>
            <a:ext cx="2625780" cy="1956812"/>
          </a:xfrm>
        </p:spPr>
        <p:txBody>
          <a:bodyPr/>
          <a:lstStyle/>
          <a:p>
            <a:r>
              <a:rPr lang="en-US" sz="3600" dirty="0"/>
              <a:t>It will be held in the Gym</a:t>
            </a:r>
          </a:p>
        </p:txBody>
      </p:sp>
      <p:pic>
        <p:nvPicPr>
          <p:cNvPr id="3" name="Picture 2"/>
          <p:cNvPicPr>
            <a:picLocks noChangeAspect="1"/>
          </p:cNvPicPr>
          <p:nvPr/>
        </p:nvPicPr>
        <p:blipFill rotWithShape="1">
          <a:blip r:embed="rId3"/>
          <a:srcRect l="11530"/>
          <a:stretch/>
        </p:blipFill>
        <p:spPr>
          <a:xfrm>
            <a:off x="574157" y="1043679"/>
            <a:ext cx="5732609" cy="3961723"/>
          </a:xfrm>
          <a:prstGeom prst="rect">
            <a:avLst/>
          </a:prstGeom>
        </p:spPr>
      </p:pic>
    </p:spTree>
    <p:extLst>
      <p:ext uri="{BB962C8B-B14F-4D97-AF65-F5344CB8AC3E}">
        <p14:creationId xmlns:p14="http://schemas.microsoft.com/office/powerpoint/2010/main" val="1540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61652" y="2120315"/>
            <a:ext cx="2207434" cy="1961828"/>
          </a:xfrm>
        </p:spPr>
        <p:txBody>
          <a:bodyPr/>
          <a:lstStyle/>
          <a:p>
            <a:r>
              <a:rPr lang="en-US" sz="3600" dirty="0"/>
              <a:t>Budget Sheet</a:t>
            </a:r>
            <a:br>
              <a:rPr lang="en-US" sz="3600" dirty="0"/>
            </a:br>
            <a:r>
              <a:rPr lang="en-US" sz="2000" dirty="0"/>
              <a:t>Front Page</a:t>
            </a:r>
            <a:endParaRPr lang="en-US" sz="3600" dirty="0"/>
          </a:p>
        </p:txBody>
      </p:sp>
      <p:pic>
        <p:nvPicPr>
          <p:cNvPr id="5" name="Picture 4"/>
          <p:cNvPicPr>
            <a:picLocks noChangeAspect="1"/>
          </p:cNvPicPr>
          <p:nvPr/>
        </p:nvPicPr>
        <p:blipFill>
          <a:blip r:embed="rId3"/>
          <a:stretch>
            <a:fillRect/>
          </a:stretch>
        </p:blipFill>
        <p:spPr>
          <a:xfrm>
            <a:off x="421838" y="198783"/>
            <a:ext cx="5053613" cy="6023113"/>
          </a:xfrm>
          <a:prstGeom prst="rect">
            <a:avLst/>
          </a:prstGeom>
        </p:spPr>
      </p:pic>
    </p:spTree>
    <p:extLst>
      <p:ext uri="{BB962C8B-B14F-4D97-AF65-F5344CB8AC3E}">
        <p14:creationId xmlns:p14="http://schemas.microsoft.com/office/powerpoint/2010/main" val="294627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215" y="2190867"/>
            <a:ext cx="1933871" cy="1869504"/>
          </a:xfrm>
        </p:spPr>
        <p:txBody>
          <a:bodyPr/>
          <a:lstStyle/>
          <a:p>
            <a:r>
              <a:rPr lang="en-US" sz="3600" dirty="0"/>
              <a:t>Budget Sheet</a:t>
            </a:r>
            <a:br>
              <a:rPr lang="en-US" sz="3600" dirty="0"/>
            </a:br>
            <a:r>
              <a:rPr lang="en-US" sz="2000" dirty="0"/>
              <a:t>Page 2</a:t>
            </a:r>
            <a:endParaRPr lang="en-US" sz="3600" dirty="0"/>
          </a:p>
        </p:txBody>
      </p:sp>
      <p:grpSp>
        <p:nvGrpSpPr>
          <p:cNvPr id="15" name="Group 14"/>
          <p:cNvGrpSpPr/>
          <p:nvPr/>
        </p:nvGrpSpPr>
        <p:grpSpPr>
          <a:xfrm>
            <a:off x="837253" y="198783"/>
            <a:ext cx="5316962" cy="5982152"/>
            <a:chOff x="735495" y="198783"/>
            <a:chExt cx="5316962" cy="5982152"/>
          </a:xfrm>
        </p:grpSpPr>
        <p:pic>
          <p:nvPicPr>
            <p:cNvPr id="7" name="Picture 6"/>
            <p:cNvPicPr>
              <a:picLocks noChangeAspect="1"/>
            </p:cNvPicPr>
            <p:nvPr/>
          </p:nvPicPr>
          <p:blipFill>
            <a:blip r:embed="rId3"/>
            <a:stretch>
              <a:fillRect/>
            </a:stretch>
          </p:blipFill>
          <p:spPr>
            <a:xfrm>
              <a:off x="735495" y="198783"/>
              <a:ext cx="4939748" cy="5982152"/>
            </a:xfrm>
            <a:prstGeom prst="rect">
              <a:avLst/>
            </a:prstGeom>
          </p:spPr>
        </p:pic>
        <p:cxnSp>
          <p:nvCxnSpPr>
            <p:cNvPr id="10" name="Straight Arrow Connector 9"/>
            <p:cNvCxnSpPr/>
            <p:nvPr/>
          </p:nvCxnSpPr>
          <p:spPr>
            <a:xfrm flipV="1">
              <a:off x="5675243" y="4593771"/>
              <a:ext cx="377214" cy="1088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a:xfrm>
              <a:off x="5666487" y="4778829"/>
              <a:ext cx="360649" cy="0"/>
            </a:xfrm>
            <a:prstGeom prst="straightConnector1">
              <a:avLst/>
            </a:prstGeom>
            <a:ln>
              <a:solidFill>
                <a:srgbClr val="CC0099"/>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147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8053" y="129208"/>
            <a:ext cx="5101066" cy="6263953"/>
          </a:xfrm>
          <a:prstGeom prst="rect">
            <a:avLst/>
          </a:prstGeom>
        </p:spPr>
      </p:pic>
      <p:sp>
        <p:nvSpPr>
          <p:cNvPr id="7" name="Oval 6"/>
          <p:cNvSpPr/>
          <p:nvPr/>
        </p:nvSpPr>
        <p:spPr>
          <a:xfrm>
            <a:off x="-15145" y="4288972"/>
            <a:ext cx="666396" cy="685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154215" y="2190867"/>
            <a:ext cx="1933871" cy="1869504"/>
          </a:xfrm>
        </p:spPr>
        <p:txBody>
          <a:bodyPr/>
          <a:lstStyle/>
          <a:p>
            <a:r>
              <a:rPr lang="en-US" sz="3600" dirty="0"/>
              <a:t>Budget Sheet</a:t>
            </a:r>
            <a:br>
              <a:rPr lang="en-US" sz="3600" dirty="0"/>
            </a:br>
            <a:r>
              <a:rPr lang="en-US" sz="2000" dirty="0"/>
              <a:t>Page 3</a:t>
            </a:r>
            <a:endParaRPr lang="en-US" sz="3600" dirty="0"/>
          </a:p>
        </p:txBody>
      </p:sp>
    </p:spTree>
    <p:extLst>
      <p:ext uri="{BB962C8B-B14F-4D97-AF65-F5344CB8AC3E}">
        <p14:creationId xmlns:p14="http://schemas.microsoft.com/office/powerpoint/2010/main" val="114353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4044E4-81F7-87B5-BD07-75F812A71136}"/>
              </a:ext>
            </a:extLst>
          </p:cNvPr>
          <p:cNvSpPr>
            <a:spLocks noGrp="1"/>
          </p:cNvSpPr>
          <p:nvPr>
            <p:ph type="title"/>
          </p:nvPr>
        </p:nvSpPr>
        <p:spPr>
          <a:xfrm>
            <a:off x="457200" y="103950"/>
            <a:ext cx="8229600" cy="1143000"/>
          </a:xfrm>
        </p:spPr>
        <p:txBody>
          <a:bodyPr/>
          <a:lstStyle/>
          <a:p>
            <a:r>
              <a:rPr lang="en-US" dirty="0"/>
              <a:t>Housing</a:t>
            </a:r>
          </a:p>
        </p:txBody>
      </p:sp>
      <p:graphicFrame>
        <p:nvGraphicFramePr>
          <p:cNvPr id="12" name="Table 11">
            <a:extLst>
              <a:ext uri="{FF2B5EF4-FFF2-40B4-BE49-F238E27FC236}">
                <a16:creationId xmlns:a16="http://schemas.microsoft.com/office/drawing/2014/main" id="{B585D194-EE7C-F6D2-AD59-0A8DAFDE38E7}"/>
              </a:ext>
            </a:extLst>
          </p:cNvPr>
          <p:cNvGraphicFramePr>
            <a:graphicFrameLocks noGrp="1"/>
          </p:cNvGraphicFramePr>
          <p:nvPr>
            <p:extLst>
              <p:ext uri="{D42A27DB-BD31-4B8C-83A1-F6EECF244321}">
                <p14:modId xmlns:p14="http://schemas.microsoft.com/office/powerpoint/2010/main" val="3354367037"/>
              </p:ext>
            </p:extLst>
          </p:nvPr>
        </p:nvGraphicFramePr>
        <p:xfrm>
          <a:off x="560832" y="957983"/>
          <a:ext cx="8229600" cy="4149878"/>
        </p:xfrm>
        <a:graphic>
          <a:graphicData uri="http://schemas.openxmlformats.org/drawingml/2006/table">
            <a:tbl>
              <a:tblPr firstRow="1" firstCol="1" bandRow="1">
                <a:tableStyleId>{5C22544A-7EE6-4342-B048-85BDC9FD1C3A}</a:tableStyleId>
              </a:tblPr>
              <a:tblGrid>
                <a:gridCol w="1969008">
                  <a:extLst>
                    <a:ext uri="{9D8B030D-6E8A-4147-A177-3AD203B41FA5}">
                      <a16:colId xmlns:a16="http://schemas.microsoft.com/office/drawing/2014/main" val="1616137145"/>
                    </a:ext>
                  </a:extLst>
                </a:gridCol>
                <a:gridCol w="2340864">
                  <a:extLst>
                    <a:ext uri="{9D8B030D-6E8A-4147-A177-3AD203B41FA5}">
                      <a16:colId xmlns:a16="http://schemas.microsoft.com/office/drawing/2014/main" val="3944392766"/>
                    </a:ext>
                  </a:extLst>
                </a:gridCol>
                <a:gridCol w="2013748">
                  <a:extLst>
                    <a:ext uri="{9D8B030D-6E8A-4147-A177-3AD203B41FA5}">
                      <a16:colId xmlns:a16="http://schemas.microsoft.com/office/drawing/2014/main" val="1050752655"/>
                    </a:ext>
                  </a:extLst>
                </a:gridCol>
                <a:gridCol w="1905980">
                  <a:extLst>
                    <a:ext uri="{9D8B030D-6E8A-4147-A177-3AD203B41FA5}">
                      <a16:colId xmlns:a16="http://schemas.microsoft.com/office/drawing/2014/main" val="3225963508"/>
                    </a:ext>
                  </a:extLst>
                </a:gridCol>
              </a:tblGrid>
              <a:tr h="745429">
                <a:tc>
                  <a:txBody>
                    <a:bodyPr/>
                    <a:lstStyle/>
                    <a:p>
                      <a:pPr marL="0" marR="0" algn="ctr">
                        <a:spcBef>
                          <a:spcPts val="0"/>
                        </a:spcBef>
                        <a:spcAft>
                          <a:spcPts val="0"/>
                        </a:spcAft>
                      </a:pPr>
                      <a:r>
                        <a:rPr lang="en-US" sz="1800" kern="100" dirty="0">
                          <a:effectLst/>
                        </a:rPr>
                        <a:t>Living Arrangement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dirty="0">
                          <a:effectLst/>
                        </a:rPr>
                        <a:t>One-Time Charge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dirty="0">
                          <a:effectLst/>
                        </a:rPr>
                        <a:t>Monthly Payment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a:effectLst/>
                        </a:rPr>
                        <a:t>Utilities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6618893"/>
                  </a:ext>
                </a:extLst>
              </a:tr>
              <a:tr h="692663">
                <a:tc>
                  <a:txBody>
                    <a:bodyPr/>
                    <a:lstStyle/>
                    <a:p>
                      <a:pPr marL="0" marR="0" algn="ctr">
                        <a:spcBef>
                          <a:spcPts val="0"/>
                        </a:spcBef>
                        <a:spcAft>
                          <a:spcPts val="0"/>
                        </a:spcAft>
                      </a:pPr>
                      <a:r>
                        <a:rPr lang="en-US" sz="1800" kern="100" dirty="0">
                          <a:effectLst/>
                        </a:rPr>
                        <a:t>Live at home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dirty="0">
                          <a:effectLst/>
                        </a:rPr>
                        <a:t>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dirty="0">
                          <a:effectLst/>
                        </a:rPr>
                        <a:t>$400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a:effectLst/>
                        </a:rPr>
                        <a:t>$40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4072765"/>
                  </a:ext>
                </a:extLst>
              </a:tr>
              <a:tr h="765294">
                <a:tc>
                  <a:txBody>
                    <a:bodyPr/>
                    <a:lstStyle/>
                    <a:p>
                      <a:pPr marL="0" marR="0" algn="ctr">
                        <a:spcBef>
                          <a:spcPts val="0"/>
                        </a:spcBef>
                        <a:spcAft>
                          <a:spcPts val="0"/>
                        </a:spcAft>
                      </a:pPr>
                      <a:r>
                        <a:rPr lang="en-US" sz="1800" kern="100">
                          <a:effectLst/>
                        </a:rPr>
                        <a:t>1 Bedroom/</a:t>
                      </a:r>
                      <a:endParaRPr lang="en-US" sz="1400" kern="100">
                        <a:effectLst/>
                      </a:endParaRPr>
                    </a:p>
                    <a:p>
                      <a:pPr marL="0" marR="0" algn="ctr">
                        <a:spcBef>
                          <a:spcPts val="0"/>
                        </a:spcBef>
                        <a:spcAft>
                          <a:spcPts val="0"/>
                        </a:spcAft>
                      </a:pPr>
                      <a:r>
                        <a:rPr lang="en-US" sz="1800" kern="100">
                          <a:effectLst/>
                        </a:rPr>
                        <a:t>1 Bath Apartment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dirty="0">
                          <a:effectLst/>
                        </a:rPr>
                        <a:t>Security Deposit</a:t>
                      </a:r>
                      <a:endParaRPr lang="en-US" sz="1400" kern="100" dirty="0">
                        <a:effectLst/>
                      </a:endParaRPr>
                    </a:p>
                    <a:p>
                      <a:pPr marL="0" marR="0" algn="ctr">
                        <a:spcBef>
                          <a:spcPts val="0"/>
                        </a:spcBef>
                        <a:spcAft>
                          <a:spcPts val="0"/>
                        </a:spcAft>
                      </a:pPr>
                      <a:r>
                        <a:rPr lang="en-US" sz="1800" b="1" kern="100" dirty="0">
                          <a:effectLst/>
                        </a:rPr>
                        <a:t>$500</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b="1" kern="100" dirty="0">
                          <a:effectLst/>
                        </a:rPr>
                        <a:t>   $1,500</a:t>
                      </a:r>
                      <a:endParaRPr lang="en-US" sz="1400" b="1" kern="100" dirty="0">
                        <a:effectLst/>
                      </a:endParaRPr>
                    </a:p>
                    <a:p>
                      <a:pPr marL="0" marR="0" algn="l">
                        <a:spcBef>
                          <a:spcPts val="0"/>
                        </a:spcBef>
                        <a:spcAft>
                          <a:spcPts val="0"/>
                        </a:spcAft>
                      </a:pPr>
                      <a:r>
                        <a:rPr lang="en-US" sz="1800" b="1" kern="100" dirty="0">
                          <a:effectLst/>
                        </a:rPr>
                        <a:t>   $1,600 </a:t>
                      </a:r>
                      <a:r>
                        <a:rPr lang="en-US" sz="1600" kern="100" dirty="0">
                          <a:effectLst/>
                        </a:rPr>
                        <a:t>(with pet)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kern="100" dirty="0">
                          <a:effectLst/>
                        </a:rPr>
                        <a:t>$250</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0589402"/>
                  </a:ext>
                </a:extLst>
              </a:tr>
              <a:tr h="1125682">
                <a:tc>
                  <a:txBody>
                    <a:bodyPr/>
                    <a:lstStyle/>
                    <a:p>
                      <a:pPr marL="0" marR="0" algn="ctr">
                        <a:spcBef>
                          <a:spcPts val="0"/>
                        </a:spcBef>
                        <a:spcAft>
                          <a:spcPts val="0"/>
                        </a:spcAft>
                      </a:pPr>
                      <a:r>
                        <a:rPr lang="en-US" sz="1800" kern="100" dirty="0">
                          <a:effectLst/>
                        </a:rPr>
                        <a:t>2 Bedroom/</a:t>
                      </a:r>
                      <a:endParaRPr lang="en-US" sz="1400" kern="100" dirty="0">
                        <a:effectLst/>
                      </a:endParaRPr>
                    </a:p>
                    <a:p>
                      <a:pPr marL="0" marR="0" algn="ctr">
                        <a:spcBef>
                          <a:spcPts val="0"/>
                        </a:spcBef>
                        <a:spcAft>
                          <a:spcPts val="0"/>
                        </a:spcAft>
                      </a:pPr>
                      <a:r>
                        <a:rPr lang="en-US" sz="1800" kern="100" dirty="0">
                          <a:effectLst/>
                        </a:rPr>
                        <a:t>2 Bath Townhouse</a:t>
                      </a:r>
                    </a:p>
                    <a:p>
                      <a:pPr marL="0" marR="0" algn="ctr">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 PETS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dirty="0">
                          <a:effectLst/>
                        </a:rPr>
                        <a:t>Security Deposit </a:t>
                      </a:r>
                      <a:endParaRPr lang="en-US" sz="1800" b="0" kern="100" dirty="0">
                        <a:effectLst/>
                      </a:endParaRPr>
                    </a:p>
                    <a:p>
                      <a:pPr marL="0" marR="0" algn="l">
                        <a:spcBef>
                          <a:spcPts val="0"/>
                        </a:spcBef>
                        <a:spcAft>
                          <a:spcPts val="0"/>
                        </a:spcAft>
                      </a:pPr>
                      <a:r>
                        <a:rPr lang="en-US" sz="1800" b="1" kern="100" dirty="0">
                          <a:effectLst/>
                        </a:rPr>
                        <a:t>$2,000 - </a:t>
                      </a:r>
                      <a:r>
                        <a:rPr lang="en-US" sz="1600" b="0" kern="100" dirty="0">
                          <a:effectLst/>
                        </a:rPr>
                        <a:t>alone</a:t>
                      </a:r>
                      <a:r>
                        <a:rPr lang="en-US" sz="1800" b="0" kern="100" dirty="0">
                          <a:effectLst/>
                        </a:rPr>
                        <a:t> </a:t>
                      </a:r>
                      <a:endParaRPr lang="en-US" sz="1400" b="0" kern="100" dirty="0">
                        <a:effectLst/>
                      </a:endParaRPr>
                    </a:p>
                    <a:p>
                      <a:pPr marL="0" marR="0" algn="l">
                        <a:spcBef>
                          <a:spcPts val="0"/>
                        </a:spcBef>
                        <a:spcAft>
                          <a:spcPts val="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$1,000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split with a roommate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b="1" kern="100" dirty="0">
                          <a:effectLst/>
                        </a:rPr>
                        <a:t>$2,550 </a:t>
                      </a:r>
                      <a:r>
                        <a:rPr lang="en-US" sz="1800" kern="100" dirty="0">
                          <a:effectLst/>
                        </a:rPr>
                        <a:t>– </a:t>
                      </a:r>
                      <a:r>
                        <a:rPr lang="en-US" sz="1600" kern="100" dirty="0">
                          <a:effectLst/>
                        </a:rPr>
                        <a:t>alone</a:t>
                      </a:r>
                      <a:r>
                        <a:rPr lang="en-US" sz="1400" b="0" kern="100" dirty="0">
                          <a:effectLst/>
                        </a:rPr>
                        <a:t> </a:t>
                      </a:r>
                      <a:r>
                        <a:rPr lang="en-US" sz="1800" b="1" kern="100" dirty="0">
                          <a:effectLst/>
                        </a:rPr>
                        <a:t>$1,275 </a:t>
                      </a:r>
                      <a:r>
                        <a:rPr lang="en-US" sz="1800" kern="100" dirty="0">
                          <a:effectLst/>
                        </a:rPr>
                        <a:t>– </a:t>
                      </a:r>
                      <a:r>
                        <a:rPr lang="en-US" sz="1600" kern="100" dirty="0">
                          <a:effectLst/>
                        </a:rPr>
                        <a:t>split with a roommate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b="1" kern="100" dirty="0">
                          <a:effectLst/>
                        </a:rPr>
                        <a:t>$400 </a:t>
                      </a:r>
                      <a:r>
                        <a:rPr lang="en-US" sz="1800" kern="100" dirty="0">
                          <a:effectLst/>
                        </a:rPr>
                        <a:t>– </a:t>
                      </a:r>
                      <a:r>
                        <a:rPr lang="en-US" sz="1600" kern="100" dirty="0">
                          <a:effectLst/>
                        </a:rPr>
                        <a:t>alone</a:t>
                      </a:r>
                      <a:endParaRPr lang="en-US" sz="1400" kern="100" dirty="0">
                        <a:effectLst/>
                      </a:endParaRPr>
                    </a:p>
                    <a:p>
                      <a:pPr marL="0" marR="0" algn="l">
                        <a:spcBef>
                          <a:spcPts val="0"/>
                        </a:spcBef>
                        <a:spcAft>
                          <a:spcPts val="0"/>
                        </a:spcAft>
                      </a:pPr>
                      <a:r>
                        <a:rPr lang="en-US" sz="1800" b="1" kern="100" dirty="0">
                          <a:effectLst/>
                        </a:rPr>
                        <a:t>$200 </a:t>
                      </a:r>
                      <a:r>
                        <a:rPr lang="en-US" sz="1800" kern="100" dirty="0">
                          <a:effectLst/>
                        </a:rPr>
                        <a:t>– </a:t>
                      </a:r>
                      <a:r>
                        <a:rPr lang="en-US" sz="1600" kern="100" dirty="0">
                          <a:effectLst/>
                        </a:rPr>
                        <a:t>split with a roommate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4755152"/>
                  </a:ext>
                </a:extLst>
              </a:tr>
              <a:tr h="820810">
                <a:tc>
                  <a:txBody>
                    <a:bodyPr/>
                    <a:lstStyle/>
                    <a:p>
                      <a:pPr marL="0" marR="0" algn="ctr">
                        <a:spcBef>
                          <a:spcPts val="0"/>
                        </a:spcBef>
                        <a:spcAft>
                          <a:spcPts val="0"/>
                        </a:spcAft>
                      </a:pPr>
                      <a:r>
                        <a:rPr lang="en-US" sz="1800" kern="100">
                          <a:effectLst/>
                        </a:rPr>
                        <a:t>3 Bedroom/</a:t>
                      </a:r>
                      <a:endParaRPr lang="en-US" sz="1400" kern="100">
                        <a:effectLst/>
                      </a:endParaRPr>
                    </a:p>
                    <a:p>
                      <a:pPr marL="0" marR="0" algn="ctr">
                        <a:spcBef>
                          <a:spcPts val="0"/>
                        </a:spcBef>
                        <a:spcAft>
                          <a:spcPts val="0"/>
                        </a:spcAft>
                      </a:pPr>
                      <a:r>
                        <a:rPr lang="en-US" sz="1800" kern="100">
                          <a:effectLst/>
                        </a:rPr>
                        <a:t>1 Bath Home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kern="100" dirty="0">
                          <a:effectLst/>
                        </a:rPr>
                        <a:t>Downpayment </a:t>
                      </a:r>
                    </a:p>
                    <a:p>
                      <a:pPr marL="0" marR="0" algn="ctr">
                        <a:spcBef>
                          <a:spcPts val="0"/>
                        </a:spcBef>
                        <a:spcAft>
                          <a:spcPts val="0"/>
                        </a:spcAft>
                      </a:pPr>
                      <a:r>
                        <a:rPr lang="en-US" sz="1800" b="1" kern="100" dirty="0">
                          <a:effectLst/>
                        </a:rPr>
                        <a:t>$30,000</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kern="100" dirty="0">
                          <a:effectLst/>
                        </a:rPr>
                        <a:t>$2,000*</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kern="100" dirty="0">
                          <a:effectLst/>
                        </a:rPr>
                        <a:t>$550</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482394"/>
                  </a:ext>
                </a:extLst>
              </a:tr>
            </a:tbl>
          </a:graphicData>
        </a:graphic>
      </p:graphicFrame>
      <p:sp>
        <p:nvSpPr>
          <p:cNvPr id="14" name="TextBox 13">
            <a:extLst>
              <a:ext uri="{FF2B5EF4-FFF2-40B4-BE49-F238E27FC236}">
                <a16:creationId xmlns:a16="http://schemas.microsoft.com/office/drawing/2014/main" id="{115D9046-1D9B-0A29-0D03-D9351C6E8221}"/>
              </a:ext>
            </a:extLst>
          </p:cNvPr>
          <p:cNvSpPr txBox="1"/>
          <p:nvPr/>
        </p:nvSpPr>
        <p:spPr>
          <a:xfrm>
            <a:off x="0" y="5107861"/>
            <a:ext cx="8790432" cy="600164"/>
          </a:xfrm>
          <a:prstGeom prst="rect">
            <a:avLst/>
          </a:prstGeom>
          <a:noFill/>
        </p:spPr>
        <p:txBody>
          <a:bodyPr wrap="square">
            <a:spAutoFit/>
          </a:bodyPr>
          <a:lstStyle/>
          <a:p>
            <a:pPr marL="604520" marR="0">
              <a:spcBef>
                <a:spcPts val="640"/>
              </a:spcBef>
              <a:spcAft>
                <a:spcPts val="0"/>
              </a:spcAft>
            </a:pPr>
            <a:r>
              <a:rPr lang="en-US" sz="1400" i="1" kern="100" dirty="0">
                <a:effectLst/>
                <a:latin typeface="Aptos" panose="020B0004020202020204" pitchFamily="34" charset="0"/>
                <a:ea typeface="Aptos" panose="020B0004020202020204" pitchFamily="34" charset="0"/>
                <a:cs typeface="Times New Roman" panose="02020603050405020304" pitchFamily="18" charset="0"/>
              </a:rPr>
              <a:t>*</a:t>
            </a:r>
            <a:r>
              <a:rPr lang="en-US" sz="1400" i="1" kern="100" spc="15" dirty="0">
                <a:effectLst/>
                <a:latin typeface="Aptos" panose="020B0004020202020204" pitchFamily="34" charset="0"/>
                <a:ea typeface="Aptos" panose="020B0004020202020204" pitchFamily="34" charset="0"/>
                <a:cs typeface="Times New Roman" panose="02020603050405020304" pitchFamily="18" charset="0"/>
              </a:rPr>
              <a:t> Home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Includes:</a:t>
            </a:r>
            <a:r>
              <a:rPr lang="en-US" sz="1400" i="1" kern="100" spc="22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Loan</a:t>
            </a:r>
            <a:r>
              <a:rPr lang="en-US" sz="1400" i="1" kern="100" spc="3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principal</a:t>
            </a:r>
            <a:r>
              <a:rPr lang="en-US" sz="1400" i="1" kern="100" spc="4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of</a:t>
            </a:r>
            <a:r>
              <a:rPr lang="en-US" sz="1400" i="1" kern="100" spc="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$270,000, interest</a:t>
            </a:r>
            <a:r>
              <a:rPr lang="en-US" sz="1400" i="1" kern="100" spc="2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at</a:t>
            </a:r>
            <a:r>
              <a:rPr lang="en-US" sz="1400" i="1" kern="100" spc="1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6.47</a:t>
            </a:r>
            <a:r>
              <a:rPr lang="en-US" sz="1400" i="1" kern="100" spc="8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a:t>
            </a:r>
            <a:r>
              <a:rPr lang="en-US" sz="1400" i="1" kern="100" spc="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and</a:t>
            </a:r>
            <a:r>
              <a:rPr lang="en-US" sz="1400" i="1" kern="100" spc="7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taxes</a:t>
            </a:r>
            <a:r>
              <a:rPr lang="en-US" sz="1400" i="1" kern="100" spc="9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at</a:t>
            </a:r>
            <a:r>
              <a:rPr lang="en-US" sz="1400" i="1" kern="100" spc="6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spc="-10" dirty="0">
                <a:effectLst/>
                <a:latin typeface="Aptos" panose="020B0004020202020204" pitchFamily="34" charset="0"/>
                <a:ea typeface="Aptos" panose="020B0004020202020204" pitchFamily="34" charset="0"/>
                <a:cs typeface="Times New Roman" panose="02020603050405020304" pitchFamily="18" charset="0"/>
              </a:rPr>
              <a:t>1.25%.</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04520" marR="0">
              <a:spcBef>
                <a:spcPts val="595"/>
              </a:spcBef>
              <a:spcAft>
                <a:spcPts val="0"/>
              </a:spcAft>
            </a:pPr>
            <a:r>
              <a:rPr lang="en-US" sz="1400" i="1" kern="100" dirty="0">
                <a:effectLst/>
                <a:latin typeface="Aptos" panose="020B0004020202020204" pitchFamily="34" charset="0"/>
                <a:ea typeface="Aptos" panose="020B0004020202020204" pitchFamily="34" charset="0"/>
                <a:cs typeface="Times New Roman" panose="02020603050405020304" pitchFamily="18" charset="0"/>
              </a:rPr>
              <a:t>*</a:t>
            </a:r>
            <a:r>
              <a:rPr lang="en-US" sz="1400" i="1" kern="100" spc="3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Does</a:t>
            </a:r>
            <a:r>
              <a:rPr lang="en-US" sz="1400" i="1" kern="100" spc="3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not</a:t>
            </a:r>
            <a:r>
              <a:rPr lang="en-US" sz="1400" i="1" kern="100" spc="2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include</a:t>
            </a:r>
            <a:r>
              <a:rPr lang="en-US" sz="1400" i="1" kern="100" spc="3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required</a:t>
            </a:r>
            <a:r>
              <a:rPr lang="en-US" sz="1400" i="1" kern="100" spc="5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homeowners</a:t>
            </a:r>
            <a:r>
              <a:rPr lang="en-US" sz="1400" i="1" kern="100" spc="3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insurance.</a:t>
            </a:r>
            <a:r>
              <a:rPr lang="en-US" sz="1400" i="1" kern="100" spc="25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This</a:t>
            </a:r>
            <a:r>
              <a:rPr lang="en-US" sz="1400" i="1" kern="100" spc="6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must</a:t>
            </a:r>
            <a:r>
              <a:rPr lang="en-US" sz="1400" i="1" kern="100" spc="2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be</a:t>
            </a:r>
            <a:r>
              <a:rPr lang="en-US" sz="1400" i="1" kern="100" spc="2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purchased</a:t>
            </a:r>
            <a:r>
              <a:rPr lang="en-US" sz="1400" i="1" kern="100" spc="6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at</a:t>
            </a:r>
            <a:r>
              <a:rPr lang="en-US" sz="1400" i="1" kern="100" spc="35"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the</a:t>
            </a:r>
            <a:r>
              <a:rPr lang="en-US" sz="1400" i="1" kern="100" spc="4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Insurance</a:t>
            </a:r>
            <a:r>
              <a:rPr lang="en-US" sz="1400" i="1" kern="100" spc="50" dirty="0">
                <a:effectLst/>
                <a:latin typeface="Aptos" panose="020B0004020202020204" pitchFamily="34" charset="0"/>
                <a:ea typeface="Aptos" panose="020B0004020202020204" pitchFamily="34" charset="0"/>
                <a:cs typeface="Times New Roman" panose="02020603050405020304" pitchFamily="18" charset="0"/>
              </a:rPr>
              <a:t> </a:t>
            </a:r>
            <a:r>
              <a:rPr lang="en-US" sz="1400" i="1" kern="100" spc="-10" dirty="0">
                <a:effectLst/>
                <a:latin typeface="Aptos" panose="020B0004020202020204" pitchFamily="34" charset="0"/>
                <a:ea typeface="Aptos" panose="020B0004020202020204" pitchFamily="34" charset="0"/>
                <a:cs typeface="Times New Roman" panose="02020603050405020304" pitchFamily="18" charset="0"/>
              </a:rPr>
              <a:t>Booth.</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4975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20" y="283719"/>
            <a:ext cx="3562847" cy="1143160"/>
          </a:xfrm>
          <a:prstGeom prst="rect">
            <a:avLst/>
          </a:prstGeom>
        </p:spPr>
      </p:pic>
      <p:sp>
        <p:nvSpPr>
          <p:cNvPr id="2" name="Title 1"/>
          <p:cNvSpPr>
            <a:spLocks noGrp="1"/>
          </p:cNvSpPr>
          <p:nvPr>
            <p:ph type="title"/>
          </p:nvPr>
        </p:nvSpPr>
        <p:spPr>
          <a:xfrm>
            <a:off x="4480560" y="578359"/>
            <a:ext cx="4534673" cy="751522"/>
          </a:xfrm>
        </p:spPr>
        <p:txBody>
          <a:bodyPr/>
          <a:lstStyle/>
          <a:p>
            <a:r>
              <a:rPr lang="en-US" sz="3600" dirty="0"/>
              <a:t>Reality Fair Video</a:t>
            </a:r>
          </a:p>
        </p:txBody>
      </p:sp>
      <p:pic>
        <p:nvPicPr>
          <p:cNvPr id="5" name="Picture 4">
            <a:hlinkClick r:id="rId4"/>
          </p:cNvPr>
          <p:cNvPicPr>
            <a:picLocks noChangeAspect="1"/>
          </p:cNvPicPr>
          <p:nvPr/>
        </p:nvPicPr>
        <p:blipFill>
          <a:blip r:embed="rId5"/>
          <a:stretch>
            <a:fillRect/>
          </a:stretch>
        </p:blipFill>
        <p:spPr>
          <a:xfrm>
            <a:off x="1853870" y="1811403"/>
            <a:ext cx="4725059" cy="3600953"/>
          </a:xfrm>
          <a:prstGeom prst="rect">
            <a:avLst/>
          </a:prstGeom>
        </p:spPr>
      </p:pic>
    </p:spTree>
    <p:extLst>
      <p:ext uri="{BB962C8B-B14F-4D97-AF65-F5344CB8AC3E}">
        <p14:creationId xmlns:p14="http://schemas.microsoft.com/office/powerpoint/2010/main" val="75911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880" y="2181860"/>
            <a:ext cx="6797040" cy="3469640"/>
          </a:xfrm>
        </p:spPr>
        <p:txBody>
          <a:bodyPr/>
          <a:lstStyle/>
          <a:p>
            <a:pPr marL="0" indent="0">
              <a:buNone/>
            </a:pPr>
            <a:r>
              <a:rPr lang="en-US" dirty="0"/>
              <a:t> </a:t>
            </a:r>
            <a:r>
              <a:rPr lang="en-US" sz="2000" dirty="0"/>
              <a:t>8:00 –   9:00			Arrival of Credit Union team for set up</a:t>
            </a:r>
          </a:p>
          <a:p>
            <a:pPr marL="0" indent="0">
              <a:buNone/>
            </a:pPr>
            <a:r>
              <a:rPr lang="en-US" sz="2000" dirty="0"/>
              <a:t>  9:00 –   9:30		Breakfast and Arrival of Volunteers</a:t>
            </a:r>
          </a:p>
          <a:p>
            <a:pPr marL="0" indent="0">
              <a:buNone/>
            </a:pPr>
            <a:r>
              <a:rPr lang="en-US" sz="2000" dirty="0"/>
              <a:t>  9:30 – 10:00		Volunteer Orientation – Room TBD</a:t>
            </a:r>
          </a:p>
          <a:p>
            <a:pPr marL="0" indent="0">
              <a:buNone/>
            </a:pPr>
            <a:r>
              <a:rPr lang="en-US" sz="2000" dirty="0">
                <a:solidFill>
                  <a:srgbClr val="CC0099"/>
                </a:solidFill>
              </a:rPr>
              <a:t>10:00 – 11:00		Group 1</a:t>
            </a:r>
          </a:p>
          <a:p>
            <a:pPr marL="0" indent="0">
              <a:buNone/>
            </a:pPr>
            <a:r>
              <a:rPr lang="en-US" sz="2000" dirty="0">
                <a:solidFill>
                  <a:srgbClr val="0070C0"/>
                </a:solidFill>
              </a:rPr>
              <a:t>11:00 – 12:00		Group 2</a:t>
            </a:r>
          </a:p>
          <a:p>
            <a:pPr marL="0" indent="0">
              <a:buNone/>
            </a:pPr>
            <a:r>
              <a:rPr lang="en-US" sz="2000" dirty="0">
                <a:solidFill>
                  <a:srgbClr val="00B050"/>
                </a:solidFill>
              </a:rPr>
              <a:t>12:00 –   1:00 		Group 3</a:t>
            </a:r>
          </a:p>
          <a:p>
            <a:pPr marL="0" indent="0">
              <a:buNone/>
            </a:pPr>
            <a:r>
              <a:rPr lang="en-US" sz="2000" dirty="0"/>
              <a:t>  1:00 –   1:30 		Lunch for Volunteers</a:t>
            </a:r>
          </a:p>
          <a:p>
            <a:pPr marL="0" indent="0">
              <a:buNone/>
            </a:pPr>
            <a:r>
              <a:rPr lang="en-US" sz="2000" dirty="0"/>
              <a:t>  1:30 </a:t>
            </a:r>
            <a:r>
              <a:rPr lang="en-US" sz="2000"/>
              <a:t>–   2:30</a:t>
            </a:r>
            <a:r>
              <a:rPr lang="en-US" sz="2000" dirty="0"/>
              <a:t>		Break-down and exit school</a:t>
            </a:r>
          </a:p>
        </p:txBody>
      </p:sp>
      <p:pic>
        <p:nvPicPr>
          <p:cNvPr id="2050" name="Picture 2" descr="Franco, Jana / Classroom Sche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855" y="180340"/>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1075"/>
      </p:ext>
    </p:extLst>
  </p:cSld>
  <p:clrMapOvr>
    <a:masterClrMapping/>
  </p:clrMapOvr>
</p:sld>
</file>

<file path=ppt/theme/theme1.xml><?xml version="1.0" encoding="utf-8"?>
<a:theme xmlns:a="http://schemas.openxmlformats.org/drawingml/2006/main" name="BrandPowerPointTemplates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31A327FAB3C46BA21F52CC3737C17" ma:contentTypeVersion="1" ma:contentTypeDescription="Create a new document." ma:contentTypeScope="" ma:versionID="3864c4aec560da3cd2753c8753c35b46">
  <xsd:schema xmlns:xsd="http://www.w3.org/2001/XMLSchema" xmlns:xs="http://www.w3.org/2001/XMLSchema" xmlns:p="http://schemas.microsoft.com/office/2006/metadata/properties" xmlns:ns2="0e16527a-b4d3-413e-a578-b26784adf0a9" targetNamespace="http://schemas.microsoft.com/office/2006/metadata/properties" ma:root="true" ma:fieldsID="d2baa87b38fc0738a8a68bc49d0e34a1" ns2:_="">
    <xsd:import namespace="0e16527a-b4d3-413e-a578-b26784adf0a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6527a-b4d3-413e-a578-b26784adf0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3D653-D6A4-408E-B4F5-DBCB777379A6}">
  <ds:schemaRefs>
    <ds:schemaRef ds:uri="http://schemas.microsoft.com/sharepoint/v3/contenttype/forms"/>
  </ds:schemaRefs>
</ds:datastoreItem>
</file>

<file path=customXml/itemProps2.xml><?xml version="1.0" encoding="utf-8"?>
<ds:datastoreItem xmlns:ds="http://schemas.openxmlformats.org/officeDocument/2006/customXml" ds:itemID="{17DC0096-5F57-4AD1-B9FE-2FE29F085A6C}">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purl.org/dc/dcmitype/"/>
    <ds:schemaRef ds:uri="0e16527a-b4d3-413e-a578-b26784adf0a9"/>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C4A166F-68F1-497F-8879-5E94421E5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6527a-b4d3-413e-a578-b26784adf0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BrandPowerPointTemplates06.thmx</Template>
  <TotalTime>293</TotalTime>
  <Words>1872</Words>
  <Application>Microsoft Office PowerPoint</Application>
  <PresentationFormat>On-screen Show (4:3)</PresentationFormat>
  <Paragraphs>163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Kristen ITC</vt:lpstr>
      <vt:lpstr>Times New Roman</vt:lpstr>
      <vt:lpstr>BrandPowerPointTemplates06</vt:lpstr>
      <vt:lpstr>PowerPoint Presentation</vt:lpstr>
      <vt:lpstr>What is                      ?             </vt:lpstr>
      <vt:lpstr>It will be held in the Gym</vt:lpstr>
      <vt:lpstr>Budget Sheet Front Page</vt:lpstr>
      <vt:lpstr>Budget Sheet Page 2</vt:lpstr>
      <vt:lpstr>Budget Sheet Page 3</vt:lpstr>
      <vt:lpstr>Housing</vt:lpstr>
      <vt:lpstr>Reality Fair Video</vt:lpstr>
      <vt:lpstr>PowerPoint Presentation</vt:lpstr>
      <vt:lpstr>Student Expectations </vt:lpstr>
      <vt:lpstr>Good Luck!</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Quire</dc:creator>
  <cp:lastModifiedBy>Denise Romanelli</cp:lastModifiedBy>
  <cp:revision>39</cp:revision>
  <dcterms:created xsi:type="dcterms:W3CDTF">2017-10-30T14:15:17Z</dcterms:created>
  <dcterms:modified xsi:type="dcterms:W3CDTF">2024-01-10T19:52:07Z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0x01010029531A327FAB3C46BA21F52CC3737C17</vt:lpwstr>
  </property>
</Properties>
</file>